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314" r:id="rId3"/>
    <p:sldId id="291" r:id="rId4"/>
    <p:sldId id="292" r:id="rId5"/>
    <p:sldId id="293" r:id="rId6"/>
    <p:sldId id="261" r:id="rId7"/>
    <p:sldId id="288" r:id="rId8"/>
    <p:sldId id="289" r:id="rId9"/>
    <p:sldId id="269" r:id="rId10"/>
    <p:sldId id="258" r:id="rId11"/>
    <p:sldId id="257" r:id="rId12"/>
    <p:sldId id="290" r:id="rId13"/>
    <p:sldId id="294" r:id="rId14"/>
    <p:sldId id="295" r:id="rId15"/>
    <p:sldId id="296" r:id="rId16"/>
    <p:sldId id="297" r:id="rId17"/>
    <p:sldId id="298" r:id="rId18"/>
    <p:sldId id="262" r:id="rId19"/>
    <p:sldId id="299" r:id="rId20"/>
    <p:sldId id="300" r:id="rId21"/>
    <p:sldId id="301" r:id="rId22"/>
    <p:sldId id="302" r:id="rId23"/>
    <p:sldId id="303" r:id="rId24"/>
    <p:sldId id="304" r:id="rId25"/>
    <p:sldId id="306" r:id="rId26"/>
    <p:sldId id="307" r:id="rId27"/>
    <p:sldId id="308" r:id="rId28"/>
    <p:sldId id="309" r:id="rId29"/>
    <p:sldId id="310" r:id="rId30"/>
    <p:sldId id="311" r:id="rId31"/>
    <p:sldId id="312" r:id="rId32"/>
    <p:sldId id="313" r:id="rId33"/>
    <p:sldId id="30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67" d="100"/>
          <a:sy n="67"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7644" y="153496"/>
            <a:ext cx="10251845" cy="923330"/>
          </a:xfrm>
          <a:prstGeom prst="rect">
            <a:avLst/>
          </a:prstGeom>
        </p:spPr>
        <p:txBody>
          <a:bodyPr wrap="none">
            <a:spAutoFit/>
          </a:bodyPr>
          <a:lstStyle/>
          <a:p>
            <a:r>
              <a:rPr lang="en-US" sz="5400" b="1" u="sng" dirty="0">
                <a:latin typeface="Arial" panose="020B0604020202020204" pitchFamily="34" charset="0"/>
                <a:ea typeface="Calibri" panose="020F0502020204030204" pitchFamily="34" charset="0"/>
                <a:cs typeface="Arial" panose="020B0604020202020204" pitchFamily="34" charset="0"/>
              </a:rPr>
              <a:t>Advent Week </a:t>
            </a:r>
            <a:r>
              <a:rPr lang="en-US" sz="5400" b="1" u="sng" dirty="0" smtClean="0">
                <a:latin typeface="Arial" panose="020B0604020202020204" pitchFamily="34" charset="0"/>
                <a:ea typeface="Calibri" panose="020F0502020204030204" pitchFamily="34" charset="0"/>
                <a:cs typeface="Arial" panose="020B0604020202020204" pitchFamily="34" charset="0"/>
              </a:rPr>
              <a:t>3—JOY—Luke 1 </a:t>
            </a:r>
            <a:endParaRPr lang="en-US" sz="5400" u="sng" dirty="0">
              <a:latin typeface="Arial" panose="020B0604020202020204" pitchFamily="34" charset="0"/>
              <a:cs typeface="Arial" panose="020B0604020202020204" pitchFamily="34"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1" y="1347391"/>
            <a:ext cx="8816975" cy="551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6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978" y="0"/>
            <a:ext cx="11922021" cy="6740307"/>
          </a:xfrm>
          <a:prstGeom prst="rect">
            <a:avLst/>
          </a:prstGeom>
        </p:spPr>
        <p:txBody>
          <a:bodyPr wrap="square">
            <a:spAutoFit/>
          </a:bodyPr>
          <a:lstStyle/>
          <a:p>
            <a:r>
              <a:rPr lang="en-US" sz="4800" b="1" u="sng" dirty="0" smtClean="0">
                <a:latin typeface="Arial" panose="020B0604020202020204" pitchFamily="34" charset="0"/>
                <a:cs typeface="Arial" panose="020B0604020202020204" pitchFamily="34" charset="0"/>
              </a:rPr>
              <a:t>Exodus 3</a:t>
            </a:r>
            <a:r>
              <a:rPr lang="en-US" sz="4800" b="1" dirty="0" smtClean="0">
                <a:latin typeface="Arial" panose="020B0604020202020204" pitchFamily="34" charset="0"/>
                <a:cs typeface="Arial" panose="020B0604020202020204" pitchFamily="34" charset="0"/>
              </a:rPr>
              <a:t>—</a:t>
            </a:r>
            <a:r>
              <a:rPr lang="en-US" sz="4800" i="1" dirty="0" smtClean="0">
                <a:latin typeface="Arial" panose="020B0604020202020204" pitchFamily="34" charset="0"/>
                <a:cs typeface="Arial" panose="020B0604020202020204" pitchFamily="34" charset="0"/>
              </a:rPr>
              <a:t>Now </a:t>
            </a:r>
            <a:r>
              <a:rPr lang="en-US" sz="4800" i="1" dirty="0">
                <a:latin typeface="Arial" panose="020B0604020202020204" pitchFamily="34" charset="0"/>
                <a:cs typeface="Arial" panose="020B0604020202020204" pitchFamily="34" charset="0"/>
              </a:rPr>
              <a:t>Moses was tending the flock of Jethro his father-in-law, the priest of Midian, and he led the flock to the far side of the wilderness and came to </a:t>
            </a:r>
            <a:r>
              <a:rPr lang="en-US" sz="4800" i="1" dirty="0" err="1">
                <a:latin typeface="Arial" panose="020B0604020202020204" pitchFamily="34" charset="0"/>
                <a:cs typeface="Arial" panose="020B0604020202020204" pitchFamily="34" charset="0"/>
              </a:rPr>
              <a:t>Horeb</a:t>
            </a:r>
            <a:r>
              <a:rPr lang="en-US" sz="4800" i="1" dirty="0">
                <a:latin typeface="Arial" panose="020B0604020202020204" pitchFamily="34" charset="0"/>
                <a:cs typeface="Arial" panose="020B0604020202020204" pitchFamily="34" charset="0"/>
              </a:rPr>
              <a:t>, the mountain of God. </a:t>
            </a:r>
            <a:r>
              <a:rPr lang="en-US" sz="4800" i="1" baseline="30000" dirty="0">
                <a:latin typeface="Arial" panose="020B0604020202020204" pitchFamily="34" charset="0"/>
                <a:cs typeface="Arial" panose="020B0604020202020204" pitchFamily="34" charset="0"/>
              </a:rPr>
              <a:t>2 </a:t>
            </a:r>
            <a:r>
              <a:rPr lang="en-US" sz="4800" i="1" dirty="0">
                <a:latin typeface="Arial" panose="020B0604020202020204" pitchFamily="34" charset="0"/>
                <a:cs typeface="Arial" panose="020B0604020202020204" pitchFamily="34" charset="0"/>
              </a:rPr>
              <a:t>There the angel of the </a:t>
            </a:r>
            <a:r>
              <a:rPr lang="en-US" sz="4800" i="1" cap="small" dirty="0">
                <a:latin typeface="Arial" panose="020B0604020202020204" pitchFamily="34" charset="0"/>
                <a:cs typeface="Arial" panose="020B0604020202020204" pitchFamily="34" charset="0"/>
              </a:rPr>
              <a:t>Lord</a:t>
            </a:r>
            <a:r>
              <a:rPr lang="en-US" sz="4800" i="1" dirty="0">
                <a:latin typeface="Arial" panose="020B0604020202020204" pitchFamily="34" charset="0"/>
                <a:cs typeface="Arial" panose="020B0604020202020204" pitchFamily="34" charset="0"/>
              </a:rPr>
              <a:t> appeared to him in flames of fire from within a bush. Moses saw that though the bush was on fire it did not burn up.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31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675" y="40749"/>
            <a:ext cx="11596688" cy="6001643"/>
          </a:xfrm>
          <a:prstGeom prst="rect">
            <a:avLst/>
          </a:prstGeom>
        </p:spPr>
        <p:txBody>
          <a:bodyPr wrap="square">
            <a:spAutoFit/>
          </a:bodyPr>
          <a:lstStyle/>
          <a:p>
            <a:r>
              <a:rPr lang="en-US" sz="4800" b="1" u="sng" dirty="0">
                <a:latin typeface="Arial" panose="020B0604020202020204" pitchFamily="34" charset="0"/>
                <a:cs typeface="Arial" panose="020B0604020202020204" pitchFamily="34" charset="0"/>
              </a:rPr>
              <a:t>Exodus </a:t>
            </a:r>
            <a:r>
              <a:rPr lang="en-US" sz="4800" b="1" u="sng" dirty="0" smtClean="0">
                <a:latin typeface="Arial" panose="020B0604020202020204" pitchFamily="34" charset="0"/>
                <a:cs typeface="Arial" panose="020B0604020202020204" pitchFamily="34" charset="0"/>
              </a:rPr>
              <a:t>3</a:t>
            </a:r>
          </a:p>
          <a:p>
            <a:r>
              <a:rPr lang="en-US" sz="4800" i="1" baseline="30000" dirty="0" smtClean="0">
                <a:latin typeface="Arial" panose="020B0604020202020204" pitchFamily="34" charset="0"/>
                <a:cs typeface="Arial" panose="020B0604020202020204" pitchFamily="34" charset="0"/>
              </a:rPr>
              <a:t>3</a:t>
            </a:r>
            <a:r>
              <a:rPr lang="en-US" sz="4800" i="1" baseline="300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So Moses thought, “I will go over and see this strange sight—why the bush does not burn up.”</a:t>
            </a:r>
            <a:endParaRPr lang="en-US" sz="4800" dirty="0">
              <a:latin typeface="Arial" panose="020B0604020202020204" pitchFamily="34" charset="0"/>
              <a:cs typeface="Arial" panose="020B0604020202020204" pitchFamily="34" charset="0"/>
            </a:endParaRPr>
          </a:p>
          <a:p>
            <a:r>
              <a:rPr lang="en-US" sz="4800" i="1" baseline="30000" dirty="0">
                <a:latin typeface="Arial" panose="020B0604020202020204" pitchFamily="34" charset="0"/>
                <a:cs typeface="Arial" panose="020B0604020202020204" pitchFamily="34" charset="0"/>
              </a:rPr>
              <a:t>4 </a:t>
            </a:r>
            <a:r>
              <a:rPr lang="en-US" sz="4800" i="1" dirty="0">
                <a:latin typeface="Arial" panose="020B0604020202020204" pitchFamily="34" charset="0"/>
                <a:cs typeface="Arial" panose="020B0604020202020204" pitchFamily="34" charset="0"/>
              </a:rPr>
              <a:t>When the </a:t>
            </a:r>
            <a:r>
              <a:rPr lang="en-US" sz="4800" i="1" cap="small" dirty="0">
                <a:latin typeface="Arial" panose="020B0604020202020204" pitchFamily="34" charset="0"/>
                <a:cs typeface="Arial" panose="020B0604020202020204" pitchFamily="34" charset="0"/>
              </a:rPr>
              <a:t>Lord</a:t>
            </a:r>
            <a:r>
              <a:rPr lang="en-US" sz="4800" i="1" dirty="0">
                <a:latin typeface="Arial" panose="020B0604020202020204" pitchFamily="34" charset="0"/>
                <a:cs typeface="Arial" panose="020B0604020202020204" pitchFamily="34" charset="0"/>
              </a:rPr>
              <a:t> saw that he had gone over to look, God called to him from within the bush, “Moses! Moses!”</a:t>
            </a:r>
            <a:endParaRPr lang="en-US" sz="4800" dirty="0">
              <a:latin typeface="Arial" panose="020B0604020202020204" pitchFamily="34" charset="0"/>
              <a:cs typeface="Arial" panose="020B0604020202020204" pitchFamily="34" charset="0"/>
            </a:endParaRPr>
          </a:p>
          <a:p>
            <a:r>
              <a:rPr lang="en-US" sz="4800" i="1" dirty="0">
                <a:latin typeface="Arial" panose="020B0604020202020204" pitchFamily="34" charset="0"/>
                <a:cs typeface="Arial" panose="020B0604020202020204" pitchFamily="34" charset="0"/>
              </a:rPr>
              <a:t>And Moses said, “Here I am</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5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675" y="40749"/>
            <a:ext cx="11596688" cy="6740307"/>
          </a:xfrm>
          <a:prstGeom prst="rect">
            <a:avLst/>
          </a:prstGeom>
        </p:spPr>
        <p:txBody>
          <a:bodyPr wrap="square">
            <a:spAutoFit/>
          </a:bodyPr>
          <a:lstStyle/>
          <a:p>
            <a:r>
              <a:rPr lang="en-US" sz="4800" b="1" u="sng" dirty="0">
                <a:latin typeface="Arial" panose="020B0604020202020204" pitchFamily="34" charset="0"/>
                <a:cs typeface="Arial" panose="020B0604020202020204" pitchFamily="34" charset="0"/>
              </a:rPr>
              <a:t>Exodus </a:t>
            </a:r>
            <a:r>
              <a:rPr lang="en-US" sz="4800" b="1" u="sng" dirty="0" smtClean="0">
                <a:latin typeface="Arial" panose="020B0604020202020204" pitchFamily="34" charset="0"/>
                <a:cs typeface="Arial" panose="020B0604020202020204" pitchFamily="34" charset="0"/>
              </a:rPr>
              <a:t>3</a:t>
            </a:r>
          </a:p>
          <a:p>
            <a:r>
              <a:rPr lang="en-US" sz="4800" i="1" baseline="30000" dirty="0" smtClean="0">
                <a:latin typeface="Arial" panose="020B0604020202020204" pitchFamily="34" charset="0"/>
                <a:cs typeface="Arial" panose="020B0604020202020204" pitchFamily="34" charset="0"/>
              </a:rPr>
              <a:t>5</a:t>
            </a:r>
            <a:r>
              <a:rPr lang="en-US" sz="4800" i="1" baseline="300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“Do not come any closer,” God said. “Take off your sandals, for the place where you are standing is holy ground.” </a:t>
            </a:r>
            <a:endParaRPr lang="en-US" sz="4800" i="1" dirty="0" smtClean="0">
              <a:latin typeface="Arial" panose="020B0604020202020204" pitchFamily="34" charset="0"/>
              <a:cs typeface="Arial" panose="020B0604020202020204" pitchFamily="34" charset="0"/>
            </a:endParaRPr>
          </a:p>
          <a:p>
            <a:r>
              <a:rPr lang="en-US" sz="4800" i="1" baseline="30000" dirty="0" smtClean="0">
                <a:latin typeface="Arial" panose="020B0604020202020204" pitchFamily="34" charset="0"/>
                <a:cs typeface="Arial" panose="020B0604020202020204" pitchFamily="34" charset="0"/>
              </a:rPr>
              <a:t>6</a:t>
            </a:r>
            <a:r>
              <a:rPr lang="en-US" sz="4800" i="1" baseline="30000" dirty="0">
                <a:latin typeface="Arial" panose="020B0604020202020204" pitchFamily="34" charset="0"/>
                <a:cs typeface="Arial" panose="020B0604020202020204" pitchFamily="34" charset="0"/>
              </a:rPr>
              <a:t> </a:t>
            </a:r>
            <a:r>
              <a:rPr lang="en-US" sz="4800" i="1" dirty="0">
                <a:latin typeface="Arial" panose="020B0604020202020204" pitchFamily="34" charset="0"/>
                <a:cs typeface="Arial" panose="020B0604020202020204" pitchFamily="34" charset="0"/>
              </a:rPr>
              <a:t>Then he said, “I am the God of your father, the God of Abraham, the God of Isaac and the God of Jacob.” At this, Moses hid his face, because he was afraid to look at God</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8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789"/>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8754" y="1491331"/>
            <a:ext cx="11573246" cy="4748479"/>
          </a:xfrm>
          <a:prstGeom prst="rect">
            <a:avLst/>
          </a:prstGeom>
        </p:spPr>
        <p:txBody>
          <a:bodyPr wrap="square">
            <a:spAutoFit/>
          </a:bodyPr>
          <a:lstStyle/>
          <a:p>
            <a:pPr marL="1143000" indent="-1143000">
              <a:lnSpc>
                <a:spcPct val="107000"/>
              </a:lnSpc>
              <a:buAutoNum type="arabicPeriod"/>
              <a:tabLst>
                <a:tab pos="228600" algn="l"/>
                <a:tab pos="457200" algn="l"/>
              </a:tabLst>
            </a:pPr>
            <a:r>
              <a:rPr lang="en-US" sz="7200" b="1" dirty="0" smtClean="0">
                <a:latin typeface="Arial" panose="020B0604020202020204" pitchFamily="34" charset="0"/>
                <a:cs typeface="Arial" panose="020B0604020202020204" pitchFamily="34" charset="0"/>
              </a:rPr>
              <a:t>God’s </a:t>
            </a:r>
            <a:r>
              <a:rPr lang="en-US" sz="7200" b="1" dirty="0">
                <a:latin typeface="Arial" panose="020B0604020202020204" pitchFamily="34" charset="0"/>
                <a:cs typeface="Arial" panose="020B0604020202020204" pitchFamily="34" charset="0"/>
              </a:rPr>
              <a:t>calling on our lives is not based on our goodness or evil; </a:t>
            </a:r>
            <a:r>
              <a:rPr lang="en-US" sz="7200" b="1" dirty="0" smtClean="0">
                <a:latin typeface="Arial" panose="020B0604020202020204" pitchFamily="34" charset="0"/>
                <a:cs typeface="Arial" panose="020B0604020202020204" pitchFamily="34" charset="0"/>
              </a:rPr>
              <a:t>it’s </a:t>
            </a:r>
            <a:r>
              <a:rPr lang="en-US" sz="7200" b="1" dirty="0">
                <a:latin typeface="Arial" panose="020B0604020202020204" pitchFamily="34" charset="0"/>
                <a:cs typeface="Arial" panose="020B0604020202020204" pitchFamily="34" charset="0"/>
              </a:rPr>
              <a:t>in spite of it.  </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99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789"/>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8754" y="929967"/>
            <a:ext cx="11573246" cy="5928033"/>
          </a:xfrm>
          <a:prstGeom prst="rect">
            <a:avLst/>
          </a:prstGeom>
        </p:spPr>
        <p:txBody>
          <a:bodyPr wrap="square">
            <a:spAutoFit/>
          </a:bodyPr>
          <a:lstStyle/>
          <a:p>
            <a:pPr>
              <a:lnSpc>
                <a:spcPct val="107000"/>
              </a:lnSpc>
              <a:tabLst>
                <a:tab pos="228600" algn="l"/>
                <a:tab pos="457200" algn="l"/>
              </a:tabLst>
            </a:pPr>
            <a:r>
              <a:rPr lang="en-US" sz="7200" b="1" dirty="0">
                <a:latin typeface="Arial" panose="020B0604020202020204" pitchFamily="34" charset="0"/>
                <a:cs typeface="Arial" panose="020B0604020202020204" pitchFamily="34" charset="0"/>
              </a:rPr>
              <a:t>2.  When you encounter Jesus in life’s deserts, He will ask you to do things </a:t>
            </a:r>
            <a:r>
              <a:rPr lang="en-US" sz="7200" b="1" i="1" dirty="0">
                <a:latin typeface="Arial" panose="020B0604020202020204" pitchFamily="34" charset="0"/>
                <a:cs typeface="Arial" panose="020B0604020202020204" pitchFamily="34" charset="0"/>
              </a:rPr>
              <a:t>for other people </a:t>
            </a:r>
            <a:r>
              <a:rPr lang="en-US" sz="7200" b="1" dirty="0">
                <a:latin typeface="Arial" panose="020B0604020202020204" pitchFamily="34" charset="0"/>
                <a:cs typeface="Arial" panose="020B0604020202020204" pitchFamily="34" charset="0"/>
              </a:rPr>
              <a:t>that you can’t imagine possible.  </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6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789"/>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134" y="241857"/>
            <a:ext cx="11573246" cy="2371290"/>
          </a:xfrm>
          <a:prstGeom prst="rect">
            <a:avLst/>
          </a:prstGeom>
        </p:spPr>
        <p:txBody>
          <a:bodyPr wrap="square">
            <a:spAutoFit/>
          </a:bodyPr>
          <a:lstStyle/>
          <a:p>
            <a:pPr>
              <a:lnSpc>
                <a:spcPct val="107000"/>
              </a:lnSpc>
              <a:tabLst>
                <a:tab pos="228600" algn="l"/>
                <a:tab pos="457200" algn="l"/>
              </a:tabLst>
            </a:pPr>
            <a:r>
              <a:rPr lang="en-US" sz="7200" b="1" dirty="0">
                <a:latin typeface="Arial" panose="020B0604020202020204" pitchFamily="34" charset="0"/>
                <a:cs typeface="Arial" panose="020B0604020202020204" pitchFamily="34" charset="0"/>
              </a:rPr>
              <a:t>3.  God has an answer for every excuse we have. </a:t>
            </a:r>
            <a:endParaRPr lang="en-US" sz="7200" dirty="0">
              <a:latin typeface="Arial" panose="020B0604020202020204" pitchFamily="34" charset="0"/>
              <a:cs typeface="Arial" panose="020B0604020202020204" pitchFamily="34" charset="0"/>
            </a:endParaRPr>
          </a:p>
        </p:txBody>
      </p:sp>
      <p:sp>
        <p:nvSpPr>
          <p:cNvPr id="2" name="Rectangle 1"/>
          <p:cNvSpPr/>
          <p:nvPr/>
        </p:nvSpPr>
        <p:spPr>
          <a:xfrm>
            <a:off x="349134" y="2716709"/>
            <a:ext cx="11087493" cy="3046988"/>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cs typeface="Arial" panose="020B0604020202020204" pitchFamily="34" charset="0"/>
              </a:rPr>
              <a:t>Objection #</a:t>
            </a:r>
            <a:r>
              <a:rPr lang="en-US" sz="4800" b="1" dirty="0" smtClean="0">
                <a:latin typeface="Arial" panose="020B0604020202020204" pitchFamily="34" charset="0"/>
                <a:ea typeface="Calibri" panose="020F0502020204030204" pitchFamily="34" charset="0"/>
                <a:cs typeface="Arial" panose="020B0604020202020204" pitchFamily="34" charset="0"/>
              </a:rPr>
              <a:t>1 </a:t>
            </a:r>
            <a:r>
              <a:rPr lang="en-US" sz="4800" dirty="0" smtClean="0">
                <a:latin typeface="Arial" panose="020B0604020202020204" pitchFamily="34" charset="0"/>
                <a:ea typeface="Calibri" panose="020F0502020204030204" pitchFamily="34" charset="0"/>
                <a:cs typeface="Arial" panose="020B0604020202020204" pitchFamily="34" charset="0"/>
              </a:rPr>
              <a:t>(Exodus 3:11)</a:t>
            </a:r>
          </a:p>
          <a:p>
            <a:r>
              <a:rPr lang="en-US" sz="4800" b="1" i="1" dirty="0" smtClean="0">
                <a:latin typeface="Arial" panose="020B0604020202020204" pitchFamily="34" charset="0"/>
                <a:ea typeface="Calibri" panose="020F0502020204030204" pitchFamily="34" charset="0"/>
                <a:cs typeface="Arial" panose="020B0604020202020204" pitchFamily="34" charset="0"/>
              </a:rPr>
              <a:t>“But </a:t>
            </a:r>
            <a:r>
              <a:rPr lang="en-US" sz="4800" b="1" i="1" dirty="0">
                <a:latin typeface="Arial" panose="020B0604020202020204" pitchFamily="34" charset="0"/>
                <a:ea typeface="Calibri" panose="020F0502020204030204" pitchFamily="34" charset="0"/>
                <a:cs typeface="Arial" panose="020B0604020202020204" pitchFamily="34" charset="0"/>
              </a:rPr>
              <a:t>Moses said to God, “Who am I that I should go to Pharaoh and bring the Israelites out of Egypt?”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0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789"/>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134" y="241857"/>
            <a:ext cx="11573246" cy="2371290"/>
          </a:xfrm>
          <a:prstGeom prst="rect">
            <a:avLst/>
          </a:prstGeom>
        </p:spPr>
        <p:txBody>
          <a:bodyPr wrap="square">
            <a:spAutoFit/>
          </a:bodyPr>
          <a:lstStyle/>
          <a:p>
            <a:pPr>
              <a:lnSpc>
                <a:spcPct val="107000"/>
              </a:lnSpc>
              <a:tabLst>
                <a:tab pos="228600" algn="l"/>
                <a:tab pos="457200" algn="l"/>
              </a:tabLst>
            </a:pPr>
            <a:r>
              <a:rPr lang="en-US" sz="7200" b="1" dirty="0">
                <a:latin typeface="Arial" panose="020B0604020202020204" pitchFamily="34" charset="0"/>
                <a:cs typeface="Arial" panose="020B0604020202020204" pitchFamily="34" charset="0"/>
              </a:rPr>
              <a:t>3.  God has an answer for every excuse we have. </a:t>
            </a:r>
            <a:endParaRPr lang="en-US" sz="7200" dirty="0">
              <a:latin typeface="Arial" panose="020B0604020202020204" pitchFamily="34" charset="0"/>
              <a:cs typeface="Arial" panose="020B0604020202020204" pitchFamily="34" charset="0"/>
            </a:endParaRPr>
          </a:p>
        </p:txBody>
      </p:sp>
      <p:sp>
        <p:nvSpPr>
          <p:cNvPr id="2" name="Rectangle 1"/>
          <p:cNvSpPr/>
          <p:nvPr/>
        </p:nvSpPr>
        <p:spPr>
          <a:xfrm>
            <a:off x="349134" y="2716709"/>
            <a:ext cx="11087493" cy="2308324"/>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cs typeface="Arial" panose="020B0604020202020204" pitchFamily="34" charset="0"/>
              </a:rPr>
              <a:t>Objection </a:t>
            </a:r>
            <a:r>
              <a:rPr lang="en-US" sz="4800" b="1" dirty="0" smtClean="0">
                <a:latin typeface="Arial" panose="020B0604020202020204" pitchFamily="34" charset="0"/>
                <a:ea typeface="Calibri" panose="020F0502020204030204" pitchFamily="34" charset="0"/>
                <a:cs typeface="Arial" panose="020B0604020202020204" pitchFamily="34" charset="0"/>
              </a:rPr>
              <a:t>#2 &amp; 3 </a:t>
            </a:r>
          </a:p>
          <a:p>
            <a:r>
              <a:rPr lang="en-US" sz="4800" dirty="0" smtClean="0">
                <a:latin typeface="Arial" panose="020B0604020202020204" pitchFamily="34" charset="0"/>
                <a:ea typeface="Calibri" panose="020F0502020204030204" pitchFamily="34" charset="0"/>
                <a:cs typeface="Arial" panose="020B0604020202020204" pitchFamily="34" charset="0"/>
              </a:rPr>
              <a:t>(Exodus 3:13-4:19)</a:t>
            </a:r>
          </a:p>
          <a:p>
            <a:r>
              <a:rPr lang="en-US" sz="4800" b="1" dirty="0" smtClean="0">
                <a:latin typeface="Arial" panose="020B0604020202020204" pitchFamily="34" charset="0"/>
                <a:cs typeface="Arial" panose="020B0604020202020204" pitchFamily="34" charset="0"/>
              </a:rPr>
              <a:t>What </a:t>
            </a:r>
            <a:r>
              <a:rPr lang="en-US" sz="4800" b="1" dirty="0">
                <a:latin typeface="Arial" panose="020B0604020202020204" pitchFamily="34" charset="0"/>
                <a:cs typeface="Arial" panose="020B0604020202020204" pitchFamily="34" charset="0"/>
              </a:rPr>
              <a:t>if </a:t>
            </a:r>
            <a:r>
              <a:rPr lang="en-US" sz="4800" b="1" dirty="0" smtClean="0">
                <a:latin typeface="Arial" panose="020B0604020202020204" pitchFamily="34" charset="0"/>
                <a:cs typeface="Arial" panose="020B0604020202020204" pitchFamily="34" charset="0"/>
              </a:rPr>
              <a:t>people </a:t>
            </a:r>
            <a:r>
              <a:rPr lang="en-US" sz="4800" b="1" dirty="0">
                <a:latin typeface="Arial" panose="020B0604020202020204" pitchFamily="34" charset="0"/>
                <a:cs typeface="Arial" panose="020B0604020202020204" pitchFamily="34" charset="0"/>
              </a:rPr>
              <a:t>don’t accept me? </a:t>
            </a:r>
            <a:endParaRPr lang="en-US" sz="48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252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4620"/>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134" y="193432"/>
            <a:ext cx="11573246" cy="1806072"/>
          </a:xfrm>
          <a:prstGeom prst="rect">
            <a:avLst/>
          </a:prstGeom>
        </p:spPr>
        <p:txBody>
          <a:bodyPr wrap="square">
            <a:spAutoFit/>
          </a:bodyPr>
          <a:lstStyle/>
          <a:p>
            <a:pPr>
              <a:lnSpc>
                <a:spcPct val="107000"/>
              </a:lnSpc>
              <a:tabLst>
                <a:tab pos="228600" algn="l"/>
                <a:tab pos="457200" algn="l"/>
              </a:tabLst>
            </a:pPr>
            <a:r>
              <a:rPr lang="en-US" sz="5400" b="1" dirty="0">
                <a:latin typeface="Arial" panose="020B0604020202020204" pitchFamily="34" charset="0"/>
                <a:cs typeface="Arial" panose="020B0604020202020204" pitchFamily="34" charset="0"/>
              </a:rPr>
              <a:t>3.  God has an answer for every excuse we have. </a:t>
            </a:r>
            <a:endParaRPr lang="en-US" sz="5400" dirty="0">
              <a:latin typeface="Arial" panose="020B0604020202020204" pitchFamily="34" charset="0"/>
              <a:cs typeface="Arial" panose="020B0604020202020204" pitchFamily="34" charset="0"/>
            </a:endParaRPr>
          </a:p>
        </p:txBody>
      </p:sp>
      <p:sp>
        <p:nvSpPr>
          <p:cNvPr id="2" name="Rectangle 1"/>
          <p:cNvSpPr/>
          <p:nvPr/>
        </p:nvSpPr>
        <p:spPr>
          <a:xfrm>
            <a:off x="349134" y="2210990"/>
            <a:ext cx="11842866" cy="5016758"/>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cs typeface="Arial" panose="020B0604020202020204" pitchFamily="34" charset="0"/>
              </a:rPr>
              <a:t>Objection </a:t>
            </a:r>
            <a:r>
              <a:rPr lang="en-US" sz="4800" b="1" dirty="0" smtClean="0">
                <a:latin typeface="Arial" panose="020B0604020202020204" pitchFamily="34" charset="0"/>
                <a:ea typeface="Calibri" panose="020F0502020204030204" pitchFamily="34" charset="0"/>
                <a:cs typeface="Arial" panose="020B0604020202020204" pitchFamily="34" charset="0"/>
              </a:rPr>
              <a:t>#4--</a:t>
            </a:r>
            <a:r>
              <a:rPr lang="en-US" sz="4800" dirty="0" smtClean="0">
                <a:latin typeface="Arial" panose="020B0604020202020204" pitchFamily="34" charset="0"/>
                <a:cs typeface="Arial" panose="020B0604020202020204" pitchFamily="34" charset="0"/>
              </a:rPr>
              <a:t>(Exodus 4:9-12) </a:t>
            </a:r>
          </a:p>
          <a:p>
            <a:r>
              <a:rPr lang="en-US" sz="4800" b="1" dirty="0" smtClean="0">
                <a:latin typeface="Arial" panose="020B0604020202020204" pitchFamily="34" charset="0"/>
                <a:cs typeface="Arial" panose="020B0604020202020204" pitchFamily="34" charset="0"/>
              </a:rPr>
              <a:t>Doubts </a:t>
            </a:r>
            <a:r>
              <a:rPr lang="en-US" sz="4800" b="1" dirty="0">
                <a:latin typeface="Arial" panose="020B0604020202020204" pitchFamily="34" charset="0"/>
                <a:cs typeface="Arial" panose="020B0604020202020204" pitchFamily="34" charset="0"/>
              </a:rPr>
              <a:t>about himself.</a:t>
            </a:r>
            <a:endParaRPr lang="en-US" sz="4800"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Moses said to the Lord, “Pardon </a:t>
            </a:r>
            <a:r>
              <a:rPr lang="en-US" sz="4400" i="1" dirty="0" smtClean="0">
                <a:latin typeface="Arial" panose="020B0604020202020204" pitchFamily="34" charset="0"/>
                <a:cs typeface="Arial" panose="020B0604020202020204" pitchFamily="34" charset="0"/>
              </a:rPr>
              <a:t>your servant</a:t>
            </a:r>
            <a:r>
              <a:rPr lang="en-US" sz="4400" i="1" dirty="0">
                <a:latin typeface="Arial" panose="020B0604020202020204" pitchFamily="34" charset="0"/>
                <a:cs typeface="Arial" panose="020B0604020202020204" pitchFamily="34" charset="0"/>
              </a:rPr>
              <a:t>, </a:t>
            </a:r>
            <a:r>
              <a:rPr lang="en-US" sz="4400" i="1" dirty="0" smtClean="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I have never been eloquent, neither in the past nor since you have spoken to your servant.  I am slow of speech and tongue.”  </a:t>
            </a:r>
            <a:r>
              <a:rPr lang="en-US" sz="4400" dirty="0" smtClean="0">
                <a:latin typeface="Arial" panose="020B0604020202020204" pitchFamily="34" charset="0"/>
                <a:ea typeface="Calibri" panose="020F0502020204030204" pitchFamily="34" charset="0"/>
                <a:cs typeface="Arial" panose="020B0604020202020204" pitchFamily="34" charset="0"/>
              </a:rPr>
              <a:t> </a:t>
            </a:r>
          </a:p>
          <a:p>
            <a:endParaRPr lang="en-US" sz="48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00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863417"/>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dirty="0" smtClean="0">
                <a:latin typeface="Arial" panose="020B0604020202020204" pitchFamily="34" charset="0"/>
                <a:ea typeface="Calibri" panose="020F0502020204030204" pitchFamily="34" charset="0"/>
                <a:cs typeface="Arial" panose="020B0604020202020204" pitchFamily="34" charset="0"/>
              </a:rPr>
              <a:t>The </a:t>
            </a:r>
            <a:r>
              <a:rPr lang="en-US" sz="4400" i="1" dirty="0">
                <a:latin typeface="Arial" panose="020B0604020202020204" pitchFamily="34" charset="0"/>
                <a:ea typeface="Calibri" panose="020F0502020204030204" pitchFamily="34" charset="0"/>
                <a:cs typeface="Arial" panose="020B0604020202020204" pitchFamily="34" charset="0"/>
              </a:rPr>
              <a:t>Israelites did evil in the eyes of the </a:t>
            </a:r>
            <a:r>
              <a:rPr lang="en-US" sz="4400" i="1" cap="small" dirty="0" smtClean="0">
                <a:latin typeface="Arial" panose="020B0604020202020204" pitchFamily="34" charset="0"/>
                <a:ea typeface="Calibri" panose="020F0502020204030204" pitchFamily="34" charset="0"/>
                <a:cs typeface="Arial" panose="020B0604020202020204" pitchFamily="34" charset="0"/>
              </a:rPr>
              <a:t>Lord</a:t>
            </a:r>
            <a:r>
              <a:rPr lang="en-US" sz="4400" i="1" dirty="0" smtClean="0">
                <a:latin typeface="Arial" panose="020B0604020202020204" pitchFamily="34" charset="0"/>
                <a:ea typeface="Calibri" panose="020F0502020204030204" pitchFamily="34" charset="0"/>
                <a:cs typeface="Arial" panose="020B0604020202020204" pitchFamily="34" charset="0"/>
              </a:rPr>
              <a:t>,</a:t>
            </a:r>
          </a:p>
          <a:p>
            <a:r>
              <a:rPr lang="en-US" sz="4400" i="1" dirty="0" smtClean="0">
                <a:latin typeface="Arial" panose="020B0604020202020204" pitchFamily="34" charset="0"/>
                <a:ea typeface="Calibri" panose="020F0502020204030204" pitchFamily="34" charset="0"/>
                <a:cs typeface="Arial" panose="020B0604020202020204" pitchFamily="34" charset="0"/>
              </a:rPr>
              <a:t>and </a:t>
            </a:r>
            <a:r>
              <a:rPr lang="en-US" sz="4400" i="1" dirty="0">
                <a:latin typeface="Arial" panose="020B0604020202020204" pitchFamily="34" charset="0"/>
                <a:ea typeface="Calibri" panose="020F0502020204030204" pitchFamily="34" charset="0"/>
                <a:cs typeface="Arial" panose="020B0604020202020204" pitchFamily="34" charset="0"/>
              </a:rPr>
              <a:t>for seven years he gave them into the hands of the Midianites. </a:t>
            </a:r>
            <a:r>
              <a:rPr lang="en-US" sz="4400" i="1" baseline="30000" dirty="0">
                <a:latin typeface="Arial" panose="020B0604020202020204" pitchFamily="34" charset="0"/>
                <a:ea typeface="Calibri" panose="020F0502020204030204" pitchFamily="34" charset="0"/>
                <a:cs typeface="Arial" panose="020B0604020202020204" pitchFamily="34" charset="0"/>
              </a:rPr>
              <a:t>2 </a:t>
            </a:r>
            <a:r>
              <a:rPr lang="en-US" sz="4400" i="1" dirty="0">
                <a:latin typeface="Arial" panose="020B0604020202020204" pitchFamily="34" charset="0"/>
                <a:ea typeface="Calibri" panose="020F0502020204030204" pitchFamily="34" charset="0"/>
                <a:cs typeface="Arial" panose="020B0604020202020204" pitchFamily="34" charset="0"/>
              </a:rPr>
              <a:t>Because the power of Midian was so oppressive, the Israelites prepared shelters for themselves in mountain clefts, caves and strongholds. </a:t>
            </a:r>
            <a:r>
              <a:rPr lang="en-US" sz="4400" i="1" baseline="30000" dirty="0">
                <a:latin typeface="Arial" panose="020B0604020202020204" pitchFamily="34" charset="0"/>
                <a:ea typeface="Calibri" panose="020F0502020204030204" pitchFamily="34" charset="0"/>
                <a:cs typeface="Arial" panose="020B0604020202020204" pitchFamily="34" charset="0"/>
              </a:rPr>
              <a:t>3 </a:t>
            </a:r>
            <a:r>
              <a:rPr lang="en-US" sz="4400" i="1" dirty="0">
                <a:latin typeface="Arial" panose="020B0604020202020204" pitchFamily="34" charset="0"/>
                <a:ea typeface="Calibri" panose="020F0502020204030204" pitchFamily="34" charset="0"/>
                <a:cs typeface="Arial" panose="020B0604020202020204" pitchFamily="34" charset="0"/>
              </a:rPr>
              <a:t>Whenever the Israelites planted their crops, the Midianites, Amalekites and other eastern peoples invaded the country.</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6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863417"/>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smtClean="0">
                <a:latin typeface="Arial" panose="020B0604020202020204" pitchFamily="34" charset="0"/>
                <a:cs typeface="Arial" panose="020B0604020202020204" pitchFamily="34" charset="0"/>
              </a:rPr>
              <a:t>4</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They camped on the land and ruined the crops all the way to Gaza and did not spare a living thing for Israel, neither sheep nor cattle nor donkeys. </a:t>
            </a:r>
            <a:r>
              <a:rPr lang="en-US" sz="4400" i="1" baseline="30000" dirty="0">
                <a:latin typeface="Arial" panose="020B0604020202020204" pitchFamily="34" charset="0"/>
                <a:cs typeface="Arial" panose="020B0604020202020204" pitchFamily="34" charset="0"/>
              </a:rPr>
              <a:t>5 </a:t>
            </a:r>
            <a:r>
              <a:rPr lang="en-US" sz="4400" i="1" dirty="0">
                <a:latin typeface="Arial" panose="020B0604020202020204" pitchFamily="34" charset="0"/>
                <a:cs typeface="Arial" panose="020B0604020202020204" pitchFamily="34" charset="0"/>
              </a:rPr>
              <a:t>They came up with their livestock and their tents like swarms of locusts. It was impossible to count them or their camels; they invaded the land to ravage it. </a:t>
            </a:r>
            <a:r>
              <a:rPr lang="en-US" sz="4400" i="1" baseline="30000" dirty="0">
                <a:latin typeface="Arial" panose="020B0604020202020204" pitchFamily="34" charset="0"/>
                <a:cs typeface="Arial" panose="020B0604020202020204" pitchFamily="34" charset="0"/>
              </a:rPr>
              <a:t>6 </a:t>
            </a:r>
            <a:r>
              <a:rPr lang="en-US" sz="4400" i="1" dirty="0">
                <a:latin typeface="Arial" panose="020B0604020202020204" pitchFamily="34" charset="0"/>
                <a:cs typeface="Arial" panose="020B0604020202020204" pitchFamily="34" charset="0"/>
              </a:rPr>
              <a:t>Midian so impoverished the Israelites that they cried out to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for help</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076"/>
            <a:ext cx="13716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7644" y="153496"/>
            <a:ext cx="10251845" cy="923330"/>
          </a:xfrm>
          <a:prstGeom prst="rect">
            <a:avLst/>
          </a:prstGeom>
        </p:spPr>
        <p:txBody>
          <a:bodyPr wrap="none">
            <a:spAutoFit/>
          </a:bodyPr>
          <a:lstStyle/>
          <a:p>
            <a:r>
              <a:rPr lang="en-US" sz="5400" b="1" u="sng" dirty="0">
                <a:latin typeface="Arial" panose="020B0604020202020204" pitchFamily="34" charset="0"/>
                <a:ea typeface="Calibri" panose="020F0502020204030204" pitchFamily="34" charset="0"/>
                <a:cs typeface="Arial" panose="020B0604020202020204" pitchFamily="34" charset="0"/>
              </a:rPr>
              <a:t>Advent Week </a:t>
            </a:r>
            <a:r>
              <a:rPr lang="en-US" sz="5400" b="1" u="sng" dirty="0" smtClean="0">
                <a:latin typeface="Arial" panose="020B0604020202020204" pitchFamily="34" charset="0"/>
                <a:ea typeface="Calibri" panose="020F0502020204030204" pitchFamily="34" charset="0"/>
                <a:cs typeface="Arial" panose="020B0604020202020204" pitchFamily="34" charset="0"/>
              </a:rPr>
              <a:t>3—JOY—Luke 1 </a:t>
            </a:r>
            <a:endParaRPr lang="en-US" sz="5400" u="sng" dirty="0">
              <a:latin typeface="Arial" panose="020B0604020202020204" pitchFamily="34" charset="0"/>
              <a:cs typeface="Arial" panose="020B0604020202020204" pitchFamily="34" charset="0"/>
            </a:endParaRPr>
          </a:p>
        </p:txBody>
      </p:sp>
      <p:sp>
        <p:nvSpPr>
          <p:cNvPr id="6" name="Rectangle 5"/>
          <p:cNvSpPr/>
          <p:nvPr/>
        </p:nvSpPr>
        <p:spPr>
          <a:xfrm>
            <a:off x="366501" y="1076826"/>
            <a:ext cx="11327270" cy="5509200"/>
          </a:xfrm>
          <a:prstGeom prst="rect">
            <a:avLst/>
          </a:prstGeom>
        </p:spPr>
        <p:txBody>
          <a:bodyPr wrap="square">
            <a:spAutoFit/>
          </a:bodyPr>
          <a:lstStyle/>
          <a:p>
            <a:r>
              <a:rPr lang="en-US" sz="4400" dirty="0">
                <a:latin typeface="Arial" panose="020B0604020202020204" pitchFamily="34" charset="0"/>
                <a:cs typeface="Arial" panose="020B0604020202020204" pitchFamily="34" charset="0"/>
              </a:rPr>
              <a:t>“My soul glorifies the Lord</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47 </a:t>
            </a:r>
            <a:r>
              <a:rPr lang="en-US" sz="4400" dirty="0">
                <a:latin typeface="Arial" panose="020B0604020202020204" pitchFamily="34" charset="0"/>
                <a:cs typeface="Arial" panose="020B0604020202020204" pitchFamily="34" charset="0"/>
              </a:rPr>
              <a:t>    and my spirit rejoices in God my Savior,</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48 </a:t>
            </a:r>
            <a:r>
              <a:rPr lang="en-US" sz="4400" dirty="0">
                <a:latin typeface="Arial" panose="020B0604020202020204" pitchFamily="34" charset="0"/>
                <a:cs typeface="Arial" panose="020B0604020202020204" pitchFamily="34" charset="0"/>
              </a:rPr>
              <a:t>for he has been mindful</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of the humble state of his servant.</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From now on all generations will call me blessed,</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49 </a:t>
            </a:r>
            <a:r>
              <a:rPr lang="en-US" sz="4400" dirty="0">
                <a:latin typeface="Arial" panose="020B0604020202020204" pitchFamily="34" charset="0"/>
                <a:cs typeface="Arial" panose="020B0604020202020204" pitchFamily="34" charset="0"/>
              </a:rPr>
              <a:t>    for the Mighty One has done great things for </a:t>
            </a:r>
            <a:r>
              <a:rPr lang="en-US" sz="4400" dirty="0" smtClean="0">
                <a:latin typeface="Arial" panose="020B0604020202020204" pitchFamily="34" charset="0"/>
                <a:cs typeface="Arial" panose="020B0604020202020204" pitchFamily="34" charset="0"/>
              </a:rPr>
              <a:t>me—holy </a:t>
            </a:r>
            <a:r>
              <a:rPr lang="en-US" sz="4400" dirty="0">
                <a:latin typeface="Arial" panose="020B0604020202020204" pitchFamily="34" charset="0"/>
                <a:cs typeface="Arial" panose="020B0604020202020204" pitchFamily="34" charset="0"/>
              </a:rPr>
              <a:t>is his name.</a:t>
            </a:r>
          </a:p>
        </p:txBody>
      </p:sp>
    </p:spTree>
    <p:extLst>
      <p:ext uri="{BB962C8B-B14F-4D97-AF65-F5344CB8AC3E}">
        <p14:creationId xmlns:p14="http://schemas.microsoft.com/office/powerpoint/2010/main" val="4086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186309"/>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7 </a:t>
            </a:r>
            <a:r>
              <a:rPr lang="en-US" sz="4400" i="1" dirty="0">
                <a:latin typeface="Arial" panose="020B0604020202020204" pitchFamily="34" charset="0"/>
                <a:cs typeface="Arial" panose="020B0604020202020204" pitchFamily="34" charset="0"/>
              </a:rPr>
              <a:t>When the Israelites cried out to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because </a:t>
            </a:r>
            <a:r>
              <a:rPr lang="en-US" sz="4400" i="1" dirty="0">
                <a:latin typeface="Arial" panose="020B0604020202020204" pitchFamily="34" charset="0"/>
                <a:cs typeface="Arial" panose="020B0604020202020204" pitchFamily="34" charset="0"/>
              </a:rPr>
              <a:t>of Midian, </a:t>
            </a:r>
            <a:r>
              <a:rPr lang="en-US" sz="4400" i="1" baseline="30000" dirty="0">
                <a:latin typeface="Arial" panose="020B0604020202020204" pitchFamily="34" charset="0"/>
                <a:cs typeface="Arial" panose="020B0604020202020204" pitchFamily="34" charset="0"/>
              </a:rPr>
              <a:t>8 </a:t>
            </a:r>
            <a:r>
              <a:rPr lang="en-US" sz="4400" i="1" dirty="0">
                <a:latin typeface="Arial" panose="020B0604020202020204" pitchFamily="34" charset="0"/>
                <a:cs typeface="Arial" panose="020B0604020202020204" pitchFamily="34" charset="0"/>
              </a:rPr>
              <a:t>he sent them a prophet,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who </a:t>
            </a:r>
            <a:r>
              <a:rPr lang="en-US" sz="4400" i="1" dirty="0">
                <a:latin typeface="Arial" panose="020B0604020202020204" pitchFamily="34" charset="0"/>
                <a:cs typeface="Arial" panose="020B0604020202020204" pitchFamily="34" charset="0"/>
              </a:rPr>
              <a:t>said, “This is what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the God of Israel, says: I brought you up out of Egypt, out of the land of slavery. </a:t>
            </a:r>
            <a:r>
              <a:rPr lang="en-US" sz="4400" i="1" baseline="30000" dirty="0">
                <a:latin typeface="Arial" panose="020B0604020202020204" pitchFamily="34" charset="0"/>
                <a:cs typeface="Arial" panose="020B0604020202020204" pitchFamily="34" charset="0"/>
              </a:rPr>
              <a:t>9 </a:t>
            </a:r>
            <a:r>
              <a:rPr lang="en-US" sz="4400" i="1" dirty="0">
                <a:latin typeface="Arial" panose="020B0604020202020204" pitchFamily="34" charset="0"/>
                <a:cs typeface="Arial" panose="020B0604020202020204" pitchFamily="34" charset="0"/>
              </a:rPr>
              <a:t>I rescued you from the hand of the Egyptians. And I delivered you from the hand of all your oppressors; I drove them out before you and gave you their land. </a:t>
            </a:r>
            <a:endParaRPr lang="en-US" sz="44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37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4154984"/>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dirty="0">
                <a:latin typeface="Arial" panose="020B0604020202020204" pitchFamily="34" charset="0"/>
                <a:cs typeface="Arial" panose="020B0604020202020204" pitchFamily="34" charset="0"/>
              </a:rPr>
              <a:t> </a:t>
            </a:r>
            <a:endParaRPr lang="en-US" sz="4400" i="1" dirty="0" smtClean="0">
              <a:latin typeface="Arial" panose="020B0604020202020204" pitchFamily="34" charset="0"/>
              <a:cs typeface="Arial" panose="020B0604020202020204" pitchFamily="34" charset="0"/>
            </a:endParaRPr>
          </a:p>
          <a:p>
            <a:r>
              <a:rPr lang="en-US" sz="4400" i="1" baseline="30000" dirty="0" smtClean="0">
                <a:latin typeface="Arial" panose="020B0604020202020204" pitchFamily="34" charset="0"/>
                <a:cs typeface="Arial" panose="020B0604020202020204" pitchFamily="34" charset="0"/>
              </a:rPr>
              <a:t>10</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I said to you, ‘I am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your God; do not worship the gods of the Amorites, in whose land you live.’ But you have not listened to me</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1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186309"/>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dirty="0" smtClean="0">
                <a:latin typeface="Arial" panose="020B0604020202020204" pitchFamily="34" charset="0"/>
                <a:cs typeface="Arial" panose="020B0604020202020204" pitchFamily="34" charset="0"/>
              </a:rPr>
              <a:t>I </a:t>
            </a:r>
            <a:r>
              <a:rPr lang="en-US" sz="4400" i="1" dirty="0">
                <a:latin typeface="Arial" panose="020B0604020202020204" pitchFamily="34" charset="0"/>
                <a:cs typeface="Arial" panose="020B0604020202020204" pitchFamily="34" charset="0"/>
              </a:rPr>
              <a:t>brought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up out of Egypt, out of the land of slavery. </a:t>
            </a:r>
            <a:r>
              <a:rPr lang="en-US" sz="4400" i="1" baseline="30000" dirty="0">
                <a:latin typeface="Arial" panose="020B0604020202020204" pitchFamily="34" charset="0"/>
                <a:cs typeface="Arial" panose="020B0604020202020204" pitchFamily="34" charset="0"/>
              </a:rPr>
              <a:t>9 </a:t>
            </a:r>
            <a:r>
              <a:rPr lang="en-US" sz="4400" i="1" dirty="0">
                <a:latin typeface="Arial" panose="020B0604020202020204" pitchFamily="34" charset="0"/>
                <a:cs typeface="Arial" panose="020B0604020202020204" pitchFamily="34" charset="0"/>
              </a:rPr>
              <a:t>I rescued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from the hand of the Egyptians. And I delivered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from the hand of all </a:t>
            </a:r>
            <a:r>
              <a:rPr lang="en-US" sz="4400" i="1" u="sng" dirty="0">
                <a:latin typeface="Arial" panose="020B0604020202020204" pitchFamily="34" charset="0"/>
                <a:cs typeface="Arial" panose="020B0604020202020204" pitchFamily="34" charset="0"/>
              </a:rPr>
              <a:t>your</a:t>
            </a:r>
            <a:r>
              <a:rPr lang="en-US" sz="4400" i="1" dirty="0">
                <a:latin typeface="Arial" panose="020B0604020202020204" pitchFamily="34" charset="0"/>
                <a:cs typeface="Arial" panose="020B0604020202020204" pitchFamily="34" charset="0"/>
              </a:rPr>
              <a:t> oppressors; I drove them out before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and gave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their land. </a:t>
            </a:r>
            <a:r>
              <a:rPr lang="en-US" sz="4400" i="1" baseline="30000" dirty="0">
                <a:latin typeface="Arial" panose="020B0604020202020204" pitchFamily="34" charset="0"/>
                <a:cs typeface="Arial" panose="020B0604020202020204" pitchFamily="34" charset="0"/>
              </a:rPr>
              <a:t>10 </a:t>
            </a:r>
            <a:r>
              <a:rPr lang="en-US" sz="4400" i="1" dirty="0">
                <a:latin typeface="Arial" panose="020B0604020202020204" pitchFamily="34" charset="0"/>
                <a:cs typeface="Arial" panose="020B0604020202020204" pitchFamily="34" charset="0"/>
              </a:rPr>
              <a:t>I said to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‘I am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your God; do not worship the gods of the Amorites, in whose land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live.’ But </a:t>
            </a:r>
            <a:r>
              <a:rPr lang="en-US" sz="4400" i="1" u="sng" dirty="0">
                <a:latin typeface="Arial" panose="020B0604020202020204" pitchFamily="34" charset="0"/>
                <a:cs typeface="Arial" panose="020B0604020202020204" pitchFamily="34" charset="0"/>
              </a:rPr>
              <a:t>you</a:t>
            </a:r>
            <a:r>
              <a:rPr lang="en-US" sz="4400" i="1" dirty="0">
                <a:latin typeface="Arial" panose="020B0604020202020204" pitchFamily="34" charset="0"/>
                <a:cs typeface="Arial" panose="020B0604020202020204" pitchFamily="34" charset="0"/>
              </a:rPr>
              <a:t> have not listened to me</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4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5509200"/>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smtClean="0">
                <a:latin typeface="Arial" panose="020B0604020202020204" pitchFamily="34" charset="0"/>
                <a:cs typeface="Arial" panose="020B0604020202020204" pitchFamily="34" charset="0"/>
              </a:rPr>
              <a:t>11</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came and sat down under the oak in </a:t>
            </a:r>
            <a:r>
              <a:rPr lang="en-US" sz="4400" i="1" dirty="0" err="1">
                <a:latin typeface="Arial" panose="020B0604020202020204" pitchFamily="34" charset="0"/>
                <a:cs typeface="Arial" panose="020B0604020202020204" pitchFamily="34" charset="0"/>
              </a:rPr>
              <a:t>Ophrah</a:t>
            </a:r>
            <a:r>
              <a:rPr lang="en-US" sz="4400" i="1" dirty="0">
                <a:latin typeface="Arial" panose="020B0604020202020204" pitchFamily="34" charset="0"/>
                <a:cs typeface="Arial" panose="020B0604020202020204" pitchFamily="34" charset="0"/>
              </a:rPr>
              <a:t> that belonged to </a:t>
            </a:r>
            <a:r>
              <a:rPr lang="en-US" sz="4400" i="1" dirty="0" err="1">
                <a:latin typeface="Arial" panose="020B0604020202020204" pitchFamily="34" charset="0"/>
                <a:cs typeface="Arial" panose="020B0604020202020204" pitchFamily="34" charset="0"/>
              </a:rPr>
              <a:t>Joash</a:t>
            </a:r>
            <a:r>
              <a:rPr lang="en-US" sz="4400" i="1" dirty="0">
                <a:latin typeface="Arial" panose="020B0604020202020204" pitchFamily="34" charset="0"/>
                <a:cs typeface="Arial" panose="020B0604020202020204" pitchFamily="34" charset="0"/>
              </a:rPr>
              <a:t> the Abiezrite, where his son Gideon was threshing wheat in a winepress to keep it from the Midianites. </a:t>
            </a:r>
            <a:r>
              <a:rPr lang="en-US" sz="4400" i="1" baseline="30000" dirty="0">
                <a:latin typeface="Arial" panose="020B0604020202020204" pitchFamily="34" charset="0"/>
                <a:cs typeface="Arial" panose="020B0604020202020204" pitchFamily="34" charset="0"/>
              </a:rPr>
              <a:t>12 </a:t>
            </a:r>
            <a:r>
              <a:rPr lang="en-US" sz="4400" i="1" dirty="0">
                <a:latin typeface="Arial" panose="020B0604020202020204" pitchFamily="34" charset="0"/>
                <a:cs typeface="Arial" panose="020B0604020202020204" pitchFamily="34" charset="0"/>
              </a:rPr>
              <a:t>When 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appeared </a:t>
            </a:r>
            <a:r>
              <a:rPr lang="en-US" sz="4400" i="1" dirty="0">
                <a:latin typeface="Arial" panose="020B0604020202020204" pitchFamily="34" charset="0"/>
                <a:cs typeface="Arial" panose="020B0604020202020204" pitchFamily="34" charset="0"/>
              </a:rPr>
              <a:t>to Gideon, he said,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is with you, mighty warrior</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9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ancient threshing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0934" cy="484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5509200"/>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13 </a:t>
            </a:r>
            <a:r>
              <a:rPr lang="en-US" sz="4400" i="1" dirty="0">
                <a:latin typeface="Arial" panose="020B0604020202020204" pitchFamily="34" charset="0"/>
                <a:cs typeface="Arial" panose="020B0604020202020204" pitchFamily="34" charset="0"/>
              </a:rPr>
              <a:t>“Pardon me, my lord,” Gideon replied, “but if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is with us, why has all this happened to us? Where are all his wonders that our ancestors told us about when they said, ‘Did not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bring us up out of Egypt?’ But now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has abandoned us and given us into the hand of Midian</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15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2800767"/>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smtClean="0">
                <a:latin typeface="Arial" panose="020B0604020202020204" pitchFamily="34" charset="0"/>
                <a:cs typeface="Arial" panose="020B0604020202020204" pitchFamily="34" charset="0"/>
              </a:rPr>
              <a:t>14 </a:t>
            </a:r>
            <a:r>
              <a:rPr lang="en-US" sz="4400" i="1" dirty="0" smtClean="0">
                <a:latin typeface="Arial" panose="020B0604020202020204" pitchFamily="34" charset="0"/>
                <a:cs typeface="Arial" panose="020B0604020202020204" pitchFamily="34" charset="0"/>
              </a:rPr>
              <a:t>The </a:t>
            </a:r>
            <a:r>
              <a:rPr lang="en-US" sz="4400" i="1" cap="small" dirty="0" smtClean="0">
                <a:latin typeface="Arial" panose="020B0604020202020204" pitchFamily="34" charset="0"/>
                <a:cs typeface="Arial" panose="020B0604020202020204" pitchFamily="34" charset="0"/>
              </a:rPr>
              <a:t>Lord</a:t>
            </a:r>
            <a:r>
              <a:rPr lang="en-US" sz="4400" i="1" dirty="0" smtClean="0">
                <a:latin typeface="Arial" panose="020B0604020202020204" pitchFamily="34" charset="0"/>
                <a:cs typeface="Arial" panose="020B0604020202020204" pitchFamily="34" charset="0"/>
              </a:rPr>
              <a:t> turned to him and said, </a:t>
            </a:r>
          </a:p>
          <a:p>
            <a:r>
              <a:rPr lang="en-US" sz="4400" i="1" dirty="0" smtClean="0">
                <a:latin typeface="Arial" panose="020B0604020202020204" pitchFamily="34" charset="0"/>
                <a:cs typeface="Arial" panose="020B0604020202020204" pitchFamily="34" charset="0"/>
              </a:rPr>
              <a:t>“Go in the strength you have and save Israel out of Midian’s hand. Am I not sending you?”</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4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3477875"/>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15 </a:t>
            </a:r>
            <a:r>
              <a:rPr lang="en-US" sz="4400" i="1" dirty="0">
                <a:latin typeface="Arial" panose="020B0604020202020204" pitchFamily="34" charset="0"/>
                <a:cs typeface="Arial" panose="020B0604020202020204" pitchFamily="34" charset="0"/>
              </a:rPr>
              <a:t>“Pardon me, my lord,” Gideon replied,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but how can I save Israel? My clan is the weakest in Manasseh, and I am the least in my family</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5509200"/>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15 </a:t>
            </a:r>
            <a:r>
              <a:rPr lang="en-US" sz="4400" i="1" dirty="0">
                <a:latin typeface="Arial" panose="020B0604020202020204" pitchFamily="34" charset="0"/>
                <a:cs typeface="Arial" panose="020B0604020202020204" pitchFamily="34" charset="0"/>
              </a:rPr>
              <a:t>“Pardon me, my lord,” Gideon replied,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but how can I save Israel? My clan is the weakest in Manasseh, and I am the least in my family</a:t>
            </a:r>
            <a:r>
              <a:rPr lang="en-US" sz="4400" i="1" dirty="0" smtClean="0">
                <a:latin typeface="Arial" panose="020B0604020202020204" pitchFamily="34" charset="0"/>
                <a:cs typeface="Arial" panose="020B0604020202020204" pitchFamily="34" charset="0"/>
              </a:rPr>
              <a:t>.”</a:t>
            </a:r>
          </a:p>
          <a:p>
            <a:r>
              <a:rPr lang="en-US" sz="4400" i="1" baseline="30000" dirty="0">
                <a:latin typeface="Arial" panose="020B0604020202020204" pitchFamily="34" charset="0"/>
                <a:cs typeface="Arial" panose="020B0604020202020204" pitchFamily="34" charset="0"/>
              </a:rPr>
              <a:t>16 </a:t>
            </a:r>
            <a:r>
              <a:rPr lang="en-US" sz="4400" i="1" dirty="0">
                <a:latin typeface="Arial" panose="020B0604020202020204" pitchFamily="34" charset="0"/>
                <a:cs typeface="Arial" panose="020B0604020202020204" pitchFamily="34" charset="0"/>
              </a:rPr>
              <a:t>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answered, “I will be with you, and you will strike down all the Midianites, leaving none alive</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695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4832092"/>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17 </a:t>
            </a:r>
            <a:r>
              <a:rPr lang="en-US" sz="4400" i="1" dirty="0">
                <a:latin typeface="Arial" panose="020B0604020202020204" pitchFamily="34" charset="0"/>
                <a:cs typeface="Arial" panose="020B0604020202020204" pitchFamily="34" charset="0"/>
              </a:rPr>
              <a:t>Gideon replied, “If now I have found favor in your eyes, give me a sign that it is really you talking to me. </a:t>
            </a:r>
            <a:r>
              <a:rPr lang="en-US" sz="4400" i="1" baseline="30000" dirty="0">
                <a:latin typeface="Arial" panose="020B0604020202020204" pitchFamily="34" charset="0"/>
                <a:cs typeface="Arial" panose="020B0604020202020204" pitchFamily="34" charset="0"/>
              </a:rPr>
              <a:t>18 </a:t>
            </a:r>
            <a:r>
              <a:rPr lang="en-US" sz="4400" i="1" dirty="0">
                <a:latin typeface="Arial" panose="020B0604020202020204" pitchFamily="34" charset="0"/>
                <a:cs typeface="Arial" panose="020B0604020202020204" pitchFamily="34" charset="0"/>
              </a:rPr>
              <a:t>Please do not go away until I come back and bring my offering and set it before you.”</a:t>
            </a:r>
            <a:endParaRPr lang="en-US" sz="4400" dirty="0">
              <a:latin typeface="Arial" panose="020B0604020202020204" pitchFamily="34" charset="0"/>
              <a:cs typeface="Arial" panose="020B0604020202020204" pitchFamily="34" charset="0"/>
            </a:endParaRPr>
          </a:p>
          <a:p>
            <a:r>
              <a:rPr lang="en-US" sz="4400" i="1" dirty="0">
                <a:latin typeface="Arial" panose="020B0604020202020204" pitchFamily="34" charset="0"/>
                <a:cs typeface="Arial" panose="020B0604020202020204" pitchFamily="34" charset="0"/>
              </a:rPr>
              <a:t>And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said, “I will wait until you return</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2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076"/>
            <a:ext cx="13716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6970" y="153496"/>
            <a:ext cx="10251845" cy="923330"/>
          </a:xfrm>
          <a:prstGeom prst="rect">
            <a:avLst/>
          </a:prstGeom>
        </p:spPr>
        <p:txBody>
          <a:bodyPr wrap="none">
            <a:spAutoFit/>
          </a:bodyPr>
          <a:lstStyle/>
          <a:p>
            <a:r>
              <a:rPr lang="en-US" sz="5400" b="1" u="sng" dirty="0">
                <a:latin typeface="Arial" panose="020B0604020202020204" pitchFamily="34" charset="0"/>
                <a:ea typeface="Calibri" panose="020F0502020204030204" pitchFamily="34" charset="0"/>
                <a:cs typeface="Arial" panose="020B0604020202020204" pitchFamily="34" charset="0"/>
              </a:rPr>
              <a:t>Advent Week </a:t>
            </a:r>
            <a:r>
              <a:rPr lang="en-US" sz="5400" b="1" u="sng" dirty="0" smtClean="0">
                <a:latin typeface="Arial" panose="020B0604020202020204" pitchFamily="34" charset="0"/>
                <a:ea typeface="Calibri" panose="020F0502020204030204" pitchFamily="34" charset="0"/>
                <a:cs typeface="Arial" panose="020B0604020202020204" pitchFamily="34" charset="0"/>
              </a:rPr>
              <a:t>3—JOY—Luke 1 </a:t>
            </a:r>
            <a:endParaRPr lang="en-US" sz="5400" u="sng" dirty="0">
              <a:latin typeface="Arial" panose="020B0604020202020204" pitchFamily="34" charset="0"/>
              <a:cs typeface="Arial" panose="020B0604020202020204" pitchFamily="34" charset="0"/>
            </a:endParaRPr>
          </a:p>
        </p:txBody>
      </p:sp>
      <p:sp>
        <p:nvSpPr>
          <p:cNvPr id="6" name="Rectangle 5"/>
          <p:cNvSpPr/>
          <p:nvPr/>
        </p:nvSpPr>
        <p:spPr>
          <a:xfrm>
            <a:off x="366501" y="1076826"/>
            <a:ext cx="11327270" cy="5509200"/>
          </a:xfrm>
          <a:prstGeom prst="rect">
            <a:avLst/>
          </a:prstGeom>
        </p:spPr>
        <p:txBody>
          <a:bodyPr wrap="square">
            <a:spAutoFit/>
          </a:bodyPr>
          <a:lstStyle/>
          <a:p>
            <a:r>
              <a:rPr lang="en-US" sz="4400" b="1" baseline="30000" dirty="0">
                <a:latin typeface="Arial" panose="020B0604020202020204" pitchFamily="34" charset="0"/>
                <a:cs typeface="Arial" panose="020B0604020202020204" pitchFamily="34" charset="0"/>
              </a:rPr>
              <a:t>50 </a:t>
            </a:r>
            <a:r>
              <a:rPr lang="en-US" sz="4400" dirty="0">
                <a:latin typeface="Arial" panose="020B0604020202020204" pitchFamily="34" charset="0"/>
                <a:cs typeface="Arial" panose="020B0604020202020204" pitchFamily="34" charset="0"/>
              </a:rPr>
              <a:t>His mercy extends to those who fear him,</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from generation to generation.</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51 </a:t>
            </a:r>
            <a:r>
              <a:rPr lang="en-US" sz="4400" dirty="0">
                <a:latin typeface="Arial" panose="020B0604020202020204" pitchFamily="34" charset="0"/>
                <a:cs typeface="Arial" panose="020B0604020202020204" pitchFamily="34" charset="0"/>
              </a:rPr>
              <a:t>He has performed mighty deeds with his arm;</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he has scattered those who are proud in their inmost thoughts.</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52 </a:t>
            </a:r>
            <a:r>
              <a:rPr lang="en-US" sz="4400" dirty="0">
                <a:latin typeface="Arial" panose="020B0604020202020204" pitchFamily="34" charset="0"/>
                <a:cs typeface="Arial" panose="020B0604020202020204" pitchFamily="34" charset="0"/>
              </a:rPr>
              <a:t>He has brought down rulers from their </a:t>
            </a:r>
            <a:r>
              <a:rPr lang="en-US" sz="4400" dirty="0" smtClean="0">
                <a:latin typeface="Arial" panose="020B0604020202020204" pitchFamily="34" charset="0"/>
                <a:cs typeface="Arial" panose="020B0604020202020204" pitchFamily="34" charset="0"/>
              </a:rPr>
              <a:t>thrones but </a:t>
            </a:r>
            <a:r>
              <a:rPr lang="en-US" sz="4400" dirty="0">
                <a:latin typeface="Arial" panose="020B0604020202020204" pitchFamily="34" charset="0"/>
                <a:cs typeface="Arial" panose="020B0604020202020204" pitchFamily="34" charset="0"/>
              </a:rPr>
              <a:t>has lifted up the humble.</a:t>
            </a:r>
          </a:p>
        </p:txBody>
      </p:sp>
    </p:spTree>
    <p:extLst>
      <p:ext uri="{BB962C8B-B14F-4D97-AF65-F5344CB8AC3E}">
        <p14:creationId xmlns:p14="http://schemas.microsoft.com/office/powerpoint/2010/main" val="145252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863417"/>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a:latin typeface="Arial" panose="020B0604020202020204" pitchFamily="34" charset="0"/>
                <a:cs typeface="Arial" panose="020B0604020202020204" pitchFamily="34" charset="0"/>
              </a:rPr>
              <a:t>19 </a:t>
            </a:r>
            <a:r>
              <a:rPr lang="en-US" sz="4400" i="1" dirty="0">
                <a:latin typeface="Arial" panose="020B0604020202020204" pitchFamily="34" charset="0"/>
                <a:cs typeface="Arial" panose="020B0604020202020204" pitchFamily="34" charset="0"/>
              </a:rPr>
              <a:t>Gideon went inside, prepared a young goat, and from an </a:t>
            </a:r>
            <a:r>
              <a:rPr lang="en-US" sz="4400" i="1" dirty="0" err="1">
                <a:latin typeface="Arial" panose="020B0604020202020204" pitchFamily="34" charset="0"/>
                <a:cs typeface="Arial" panose="020B0604020202020204" pitchFamily="34" charset="0"/>
              </a:rPr>
              <a:t>ephah</a:t>
            </a:r>
            <a:r>
              <a:rPr lang="en-US" sz="4400" i="1" dirty="0">
                <a:latin typeface="Arial" panose="020B0604020202020204" pitchFamily="34" charset="0"/>
                <a:cs typeface="Arial" panose="020B0604020202020204" pitchFamily="34" charset="0"/>
              </a:rPr>
              <a:t> of flour he made bread without yeast. Putting the meat in a basket and its broth in a pot, he brought them out and offered them to him under the oak</a:t>
            </a:r>
            <a:r>
              <a:rPr lang="en-US" sz="4400" i="1" dirty="0" smtClean="0">
                <a:latin typeface="Arial" panose="020B0604020202020204" pitchFamily="34" charset="0"/>
                <a:cs typeface="Arial" panose="020B0604020202020204" pitchFamily="34" charset="0"/>
              </a:rPr>
              <a:t>.</a:t>
            </a:r>
            <a:r>
              <a:rPr lang="en-US" sz="4400" i="1" baseline="30000" dirty="0">
                <a:latin typeface="Arial" panose="020B0604020202020204" pitchFamily="34" charset="0"/>
                <a:cs typeface="Arial" panose="020B0604020202020204" pitchFamily="34" charset="0"/>
              </a:rPr>
              <a:t> 20 </a:t>
            </a:r>
            <a:r>
              <a:rPr lang="en-US" sz="4400" i="1" dirty="0">
                <a:latin typeface="Arial" panose="020B0604020202020204" pitchFamily="34" charset="0"/>
                <a:cs typeface="Arial" panose="020B0604020202020204" pitchFamily="34" charset="0"/>
              </a:rPr>
              <a:t>The angel of God said to him, “Take the meat and the unleavened bread, place them on this rock, and pour out the broth.” And Gideon did so.</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2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6863417"/>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p>
          <a:p>
            <a:r>
              <a:rPr lang="en-US" sz="4400" i="1" baseline="30000" dirty="0" smtClean="0">
                <a:latin typeface="Arial" panose="020B0604020202020204" pitchFamily="34" charset="0"/>
                <a:cs typeface="Arial" panose="020B0604020202020204" pitchFamily="34" charset="0"/>
              </a:rPr>
              <a:t>21</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Then 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a:t>
            </a:r>
            <a:r>
              <a:rPr lang="en-US" sz="4400" i="1" dirty="0" smtClean="0">
                <a:latin typeface="Arial" panose="020B0604020202020204" pitchFamily="34" charset="0"/>
                <a:cs typeface="Arial" panose="020B0604020202020204" pitchFamily="34" charset="0"/>
              </a:rPr>
              <a:t>touched </a:t>
            </a:r>
            <a:r>
              <a:rPr lang="en-US" sz="4400" i="1" dirty="0">
                <a:latin typeface="Arial" panose="020B0604020202020204" pitchFamily="34" charset="0"/>
                <a:cs typeface="Arial" panose="020B0604020202020204" pitchFamily="34" charset="0"/>
              </a:rPr>
              <a:t>the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meat </a:t>
            </a:r>
            <a:r>
              <a:rPr lang="en-US" sz="4400" i="1" dirty="0">
                <a:latin typeface="Arial" panose="020B0604020202020204" pitchFamily="34" charset="0"/>
                <a:cs typeface="Arial" panose="020B0604020202020204" pitchFamily="34" charset="0"/>
              </a:rPr>
              <a:t>and the unleavened bread </a:t>
            </a:r>
            <a:r>
              <a:rPr lang="en-US" sz="4400" i="1" dirty="0" smtClean="0">
                <a:latin typeface="Arial" panose="020B0604020202020204" pitchFamily="34" charset="0"/>
                <a:cs typeface="Arial" panose="020B0604020202020204" pitchFamily="34" charset="0"/>
              </a:rPr>
              <a:t>with </a:t>
            </a:r>
            <a:r>
              <a:rPr lang="en-US" sz="4400" i="1" dirty="0">
                <a:latin typeface="Arial" panose="020B0604020202020204" pitchFamily="34" charset="0"/>
                <a:cs typeface="Arial" panose="020B0604020202020204" pitchFamily="34" charset="0"/>
              </a:rPr>
              <a:t>the tip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of </a:t>
            </a:r>
            <a:r>
              <a:rPr lang="en-US" sz="4400" i="1" dirty="0">
                <a:latin typeface="Arial" panose="020B0604020202020204" pitchFamily="34" charset="0"/>
                <a:cs typeface="Arial" panose="020B0604020202020204" pitchFamily="34" charset="0"/>
              </a:rPr>
              <a:t>the staff that was in his hand. Fire flared from the rock, consuming the meat and the bread. And 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a:t>
            </a:r>
            <a:endParaRPr lang="en-US" sz="4400" i="1" dirty="0" smtClean="0">
              <a:latin typeface="Arial" panose="020B0604020202020204" pitchFamily="34" charset="0"/>
              <a:cs typeface="Arial" panose="020B0604020202020204" pitchFamily="34" charset="0"/>
            </a:endParaRPr>
          </a:p>
          <a:p>
            <a:r>
              <a:rPr lang="en-US" sz="4400" i="1" dirty="0" smtClean="0">
                <a:latin typeface="Arial" panose="020B0604020202020204" pitchFamily="34" charset="0"/>
                <a:cs typeface="Arial" panose="020B0604020202020204" pitchFamily="34" charset="0"/>
              </a:rPr>
              <a:t>disappeared</a:t>
            </a:r>
            <a:r>
              <a:rPr lang="en-US" sz="4400" i="1" dirty="0">
                <a:latin typeface="Arial" panose="020B0604020202020204" pitchFamily="34" charset="0"/>
                <a:cs typeface="Arial" panose="020B0604020202020204" pitchFamily="34" charset="0"/>
              </a:rPr>
              <a:t>. </a:t>
            </a:r>
            <a:r>
              <a:rPr lang="en-US" sz="4400" i="1" baseline="30000" dirty="0" smtClean="0">
                <a:latin typeface="Arial" panose="020B0604020202020204" pitchFamily="34" charset="0"/>
                <a:cs typeface="Arial" panose="020B0604020202020204" pitchFamily="34" charset="0"/>
              </a:rPr>
              <a:t>22</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When Gideon realized that it was 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he exclaimed, “Alas, Sovereign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I have seen the angel of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face to face</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1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93" y="0"/>
            <a:ext cx="11805138" cy="4154984"/>
          </a:xfrm>
          <a:prstGeom prst="rect">
            <a:avLst/>
          </a:prstGeom>
        </p:spPr>
        <p:txBody>
          <a:bodyPr wrap="square">
            <a:spAutoFit/>
          </a:bodyPr>
          <a:lstStyle/>
          <a:p>
            <a:r>
              <a:rPr lang="en-US" sz="4400" b="1" u="sng" dirty="0" smtClean="0">
                <a:latin typeface="Arial" panose="020B0604020202020204" pitchFamily="34" charset="0"/>
                <a:ea typeface="Calibri" panose="020F0502020204030204" pitchFamily="34" charset="0"/>
                <a:cs typeface="Arial" panose="020B0604020202020204" pitchFamily="34" charset="0"/>
              </a:rPr>
              <a:t>Judges 6</a:t>
            </a:r>
            <a:r>
              <a:rPr lang="en-US" sz="4400" b="1" i="1" baseline="30000" dirty="0"/>
              <a:t> </a:t>
            </a:r>
            <a:endParaRPr lang="en-US" sz="4400" b="1" i="1" baseline="30000" dirty="0" smtClean="0"/>
          </a:p>
          <a:p>
            <a:r>
              <a:rPr lang="en-US" sz="4400" i="1" baseline="30000" dirty="0" smtClean="0">
                <a:latin typeface="Arial" panose="020B0604020202020204" pitchFamily="34" charset="0"/>
                <a:cs typeface="Arial" panose="020B0604020202020204" pitchFamily="34" charset="0"/>
              </a:rPr>
              <a:t>23</a:t>
            </a:r>
            <a:r>
              <a:rPr lang="en-US" sz="4400"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But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said to him, “Peace! Do not be afraid. You are not going to die.”</a:t>
            </a:r>
            <a:endParaRPr lang="en-US" sz="4400" dirty="0">
              <a:latin typeface="Arial" panose="020B0604020202020204" pitchFamily="34" charset="0"/>
              <a:cs typeface="Arial" panose="020B0604020202020204" pitchFamily="34" charset="0"/>
            </a:endParaRPr>
          </a:p>
          <a:p>
            <a:r>
              <a:rPr lang="en-US" sz="4400" i="1" baseline="30000" dirty="0">
                <a:latin typeface="Arial" panose="020B0604020202020204" pitchFamily="34" charset="0"/>
                <a:cs typeface="Arial" panose="020B0604020202020204" pitchFamily="34" charset="0"/>
              </a:rPr>
              <a:t>24 </a:t>
            </a:r>
            <a:r>
              <a:rPr lang="en-US" sz="4400" i="1" dirty="0">
                <a:latin typeface="Arial" panose="020B0604020202020204" pitchFamily="34" charset="0"/>
                <a:cs typeface="Arial" panose="020B0604020202020204" pitchFamily="34" charset="0"/>
              </a:rPr>
              <a:t>So Gideon built an altar to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there and called it The </a:t>
            </a:r>
            <a:r>
              <a:rPr lang="en-US" sz="4400" i="1" cap="small" dirty="0">
                <a:latin typeface="Arial" panose="020B0604020202020204" pitchFamily="34" charset="0"/>
                <a:cs typeface="Arial" panose="020B0604020202020204" pitchFamily="34" charset="0"/>
              </a:rPr>
              <a:t>Lord</a:t>
            </a:r>
            <a:r>
              <a:rPr lang="en-US" sz="4400" i="1" dirty="0">
                <a:latin typeface="Arial" panose="020B0604020202020204" pitchFamily="34" charset="0"/>
                <a:cs typeface="Arial" panose="020B0604020202020204" pitchFamily="34" charset="0"/>
              </a:rPr>
              <a:t> Is Peace. To this day it stands in </a:t>
            </a:r>
            <a:r>
              <a:rPr lang="en-US" sz="4400" i="1" dirty="0" err="1">
                <a:latin typeface="Arial" panose="020B0604020202020204" pitchFamily="34" charset="0"/>
                <a:cs typeface="Arial" panose="020B0604020202020204" pitchFamily="34" charset="0"/>
              </a:rPr>
              <a:t>Ophrah</a:t>
            </a:r>
            <a:r>
              <a:rPr lang="en-US" sz="4400" i="1" dirty="0">
                <a:latin typeface="Arial" panose="020B0604020202020204" pitchFamily="34" charset="0"/>
                <a:cs typeface="Arial" panose="020B0604020202020204" pitchFamily="34" charset="0"/>
              </a:rPr>
              <a:t> of the Abiezrites</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90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076"/>
            <a:ext cx="13716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6970" y="153496"/>
            <a:ext cx="10251845" cy="923330"/>
          </a:xfrm>
          <a:prstGeom prst="rect">
            <a:avLst/>
          </a:prstGeom>
        </p:spPr>
        <p:txBody>
          <a:bodyPr wrap="none">
            <a:spAutoFit/>
          </a:bodyPr>
          <a:lstStyle/>
          <a:p>
            <a:r>
              <a:rPr lang="en-US" sz="5400" b="1" u="sng" dirty="0">
                <a:latin typeface="Arial" panose="020B0604020202020204" pitchFamily="34" charset="0"/>
                <a:ea typeface="Calibri" panose="020F0502020204030204" pitchFamily="34" charset="0"/>
                <a:cs typeface="Arial" panose="020B0604020202020204" pitchFamily="34" charset="0"/>
              </a:rPr>
              <a:t>Advent Week </a:t>
            </a:r>
            <a:r>
              <a:rPr lang="en-US" sz="5400" b="1" u="sng" dirty="0" smtClean="0">
                <a:latin typeface="Arial" panose="020B0604020202020204" pitchFamily="34" charset="0"/>
                <a:ea typeface="Calibri" panose="020F0502020204030204" pitchFamily="34" charset="0"/>
                <a:cs typeface="Arial" panose="020B0604020202020204" pitchFamily="34" charset="0"/>
              </a:rPr>
              <a:t>3—JOY—Luke 1 </a:t>
            </a:r>
            <a:endParaRPr lang="en-US" sz="5400" u="sng" dirty="0">
              <a:latin typeface="Arial" panose="020B0604020202020204" pitchFamily="34" charset="0"/>
              <a:cs typeface="Arial" panose="020B0604020202020204" pitchFamily="34" charset="0"/>
            </a:endParaRPr>
          </a:p>
        </p:txBody>
      </p:sp>
      <p:sp>
        <p:nvSpPr>
          <p:cNvPr id="6" name="Rectangle 5"/>
          <p:cNvSpPr/>
          <p:nvPr/>
        </p:nvSpPr>
        <p:spPr>
          <a:xfrm>
            <a:off x="366501" y="1076826"/>
            <a:ext cx="11327270" cy="4154984"/>
          </a:xfrm>
          <a:prstGeom prst="rect">
            <a:avLst/>
          </a:prstGeom>
        </p:spPr>
        <p:txBody>
          <a:bodyPr wrap="square">
            <a:spAutoFit/>
          </a:bodyPr>
          <a:lstStyle/>
          <a:p>
            <a:r>
              <a:rPr lang="en-US" sz="4400" b="1" baseline="30000" dirty="0">
                <a:latin typeface="Arial" panose="020B0604020202020204" pitchFamily="34" charset="0"/>
                <a:cs typeface="Arial" panose="020B0604020202020204" pitchFamily="34" charset="0"/>
              </a:rPr>
              <a:t>53 </a:t>
            </a:r>
            <a:r>
              <a:rPr lang="en-US" sz="4400" dirty="0">
                <a:latin typeface="Arial" panose="020B0604020202020204" pitchFamily="34" charset="0"/>
                <a:cs typeface="Arial" panose="020B0604020202020204" pitchFamily="34" charset="0"/>
              </a:rPr>
              <a:t>He has filled the hungry with good things</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but has sent the rich away empty.</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54 </a:t>
            </a:r>
            <a:r>
              <a:rPr lang="en-US" sz="4400" dirty="0">
                <a:latin typeface="Arial" panose="020B0604020202020204" pitchFamily="34" charset="0"/>
                <a:cs typeface="Arial" panose="020B0604020202020204" pitchFamily="34" charset="0"/>
              </a:rPr>
              <a:t>He has helped his servant Israel,</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remembering to be merciful</a:t>
            </a:r>
            <a:br>
              <a:rPr lang="en-US" sz="4400" dirty="0">
                <a:latin typeface="Arial" panose="020B0604020202020204" pitchFamily="34" charset="0"/>
                <a:cs typeface="Arial" panose="020B0604020202020204" pitchFamily="34" charset="0"/>
              </a:rPr>
            </a:br>
            <a:r>
              <a:rPr lang="en-US" sz="4400" b="1" baseline="30000" dirty="0">
                <a:latin typeface="Arial" panose="020B0604020202020204" pitchFamily="34" charset="0"/>
                <a:cs typeface="Arial" panose="020B0604020202020204" pitchFamily="34" charset="0"/>
              </a:rPr>
              <a:t>55 </a:t>
            </a:r>
            <a:r>
              <a:rPr lang="en-US" sz="4400" dirty="0">
                <a:latin typeface="Arial" panose="020B0604020202020204" pitchFamily="34" charset="0"/>
                <a:cs typeface="Arial" panose="020B0604020202020204" pitchFamily="34" charset="0"/>
              </a:rPr>
              <a:t>to Abraham and his descendants forever,</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just as he promised our ancestors.”</a:t>
            </a:r>
          </a:p>
        </p:txBody>
      </p:sp>
    </p:spTree>
    <p:extLst>
      <p:ext uri="{BB962C8B-B14F-4D97-AF65-F5344CB8AC3E}">
        <p14:creationId xmlns:p14="http://schemas.microsoft.com/office/powerpoint/2010/main" val="146564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499"/>
            <a:ext cx="13716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3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tat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12192000" cy="699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6666" y="0"/>
            <a:ext cx="11307184" cy="1938992"/>
          </a:xfrm>
          <a:prstGeom prst="rect">
            <a:avLst/>
          </a:prstGeom>
        </p:spPr>
        <p:txBody>
          <a:bodyPr wrap="square">
            <a:spAutoFit/>
          </a:bodyPr>
          <a:lstStyle/>
          <a:p>
            <a:r>
              <a:rPr lang="en-US" sz="6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What state in the U.S. produces the most potatoes? </a:t>
            </a:r>
            <a:endPar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1356808" y="2743200"/>
            <a:ext cx="11307184" cy="2862322"/>
          </a:xfrm>
          <a:prstGeom prst="rect">
            <a:avLst/>
          </a:prstGeom>
        </p:spPr>
        <p:txBody>
          <a:bodyPr wrap="square">
            <a:spAutoFit/>
          </a:bodyPr>
          <a:lstStyle/>
          <a:p>
            <a:r>
              <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state has the most productive yield per acre of potatoes? </a:t>
            </a:r>
          </a:p>
        </p:txBody>
      </p:sp>
    </p:spTree>
    <p:extLst>
      <p:ext uri="{BB962C8B-B14F-4D97-AF65-F5344CB8AC3E}">
        <p14:creationId xmlns:p14="http://schemas.microsoft.com/office/powerpoint/2010/main" val="38194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otat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12192000" cy="6991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olumbia basin irrigated potato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27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lumbia basin irrigation pro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43074"/>
            <a:ext cx="7620000" cy="5114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lumbia basin irrigation projec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500"/>
            <a:ext cx="6707909"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sert of M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789"/>
            <a:ext cx="12192000" cy="9751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43498" y="1968409"/>
            <a:ext cx="8905003" cy="3352649"/>
          </a:xfrm>
          <a:prstGeom prst="rect">
            <a:avLst/>
          </a:prstGeom>
        </p:spPr>
        <p:txBody>
          <a:bodyPr wrap="none">
            <a:spAutoFit/>
          </a:bodyPr>
          <a:lstStyle/>
          <a:p>
            <a:pPr algn="ctr">
              <a:lnSpc>
                <a:spcPct val="107000"/>
              </a:lnSpc>
              <a:tabLst>
                <a:tab pos="228600" algn="l"/>
                <a:tab pos="457200" algn="l"/>
              </a:tabLst>
            </a:pPr>
            <a:r>
              <a:rPr lang="en-US" sz="7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Angel in the Outback</a:t>
            </a:r>
          </a:p>
          <a:p>
            <a:pPr algn="ctr">
              <a:lnSpc>
                <a:spcPct val="107000"/>
              </a:lnSpc>
              <a:tabLst>
                <a:tab pos="228600" algn="l"/>
                <a:tab pos="457200" algn="l"/>
              </a:tabLst>
            </a:pPr>
            <a:r>
              <a:rPr lang="en-US" sz="54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(Part 2)</a:t>
            </a:r>
          </a:p>
          <a:p>
            <a:pPr algn="ctr">
              <a:lnSpc>
                <a:spcPct val="107000"/>
              </a:lnSpc>
              <a:tabLst>
                <a:tab pos="228600" algn="l"/>
                <a:tab pos="457200" algn="l"/>
              </a:tabLst>
            </a:pPr>
            <a:r>
              <a:rPr lang="en-US" sz="72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Exodus 3 &amp; Judges 6</a:t>
            </a:r>
            <a:endParaRPr lang="en-US" sz="7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520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817</TotalTime>
  <Words>312</Words>
  <Application>Microsoft Office PowerPoint</Application>
  <PresentationFormat>Widescreen</PresentationFormat>
  <Paragraphs>75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2019-12-08T04:46:24Z</dcterms:created>
  <dcterms:modified xsi:type="dcterms:W3CDTF">2019-12-15T15:03:19Z</dcterms:modified>
</cp:coreProperties>
</file>