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81" r:id="rId2"/>
    <p:sldId id="639" r:id="rId3"/>
    <p:sldId id="586" r:id="rId4"/>
    <p:sldId id="442" r:id="rId5"/>
    <p:sldId id="640" r:id="rId6"/>
    <p:sldId id="641" r:id="rId7"/>
    <p:sldId id="642" r:id="rId8"/>
    <p:sldId id="615" r:id="rId9"/>
    <p:sldId id="643" r:id="rId10"/>
    <p:sldId id="635" r:id="rId11"/>
    <p:sldId id="648" r:id="rId12"/>
    <p:sldId id="636" r:id="rId13"/>
    <p:sldId id="644" r:id="rId14"/>
    <p:sldId id="621" r:id="rId15"/>
    <p:sldId id="645" r:id="rId16"/>
    <p:sldId id="649" r:id="rId17"/>
    <p:sldId id="622" r:id="rId18"/>
    <p:sldId id="646" r:id="rId19"/>
    <p:sldId id="647" r:id="rId20"/>
    <p:sldId id="650"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4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C268C3-3C97-4016-BCAC-620BE0D0F447}"/>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924FF-61BE-43D0-866C-D5A6A0544C20}"/>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B37EBC-F9CB-4748-BFFF-EF150952934C}"/>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A587C-0FE7-4763-8492-0D4BDACBB03B}"/>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D830E-F6BF-4BAC-89AF-18299AC2F76B}"/>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2BBC41-899F-4225-9766-C7D96EBE430B}"/>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6" name="Footer Placeholder 5">
            <a:extLst>
              <a:ext uri="{FF2B5EF4-FFF2-40B4-BE49-F238E27FC236}">
                <a16:creationId xmlns:a16="http://schemas.microsoft.com/office/drawing/2014/main" xmlns=""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63A63-C5CF-4024-832B-A46DC51B2191}"/>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8" name="Footer Placeholder 7">
            <a:extLst>
              <a:ext uri="{FF2B5EF4-FFF2-40B4-BE49-F238E27FC236}">
                <a16:creationId xmlns:a16="http://schemas.microsoft.com/office/drawing/2014/main" xmlns=""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3A5162-21C9-4606-A7FA-00E4850DB7BF}"/>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4" name="Footer Placeholder 3">
            <a:extLst>
              <a:ext uri="{FF2B5EF4-FFF2-40B4-BE49-F238E27FC236}">
                <a16:creationId xmlns:a16="http://schemas.microsoft.com/office/drawing/2014/main" xmlns=""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D98EAB-5D23-4489-A2C0-4827460EE63D}"/>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3" name="Footer Placeholder 2">
            <a:extLst>
              <a:ext uri="{FF2B5EF4-FFF2-40B4-BE49-F238E27FC236}">
                <a16:creationId xmlns:a16="http://schemas.microsoft.com/office/drawing/2014/main" xmlns=""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508DE7-8811-4860-A63E-967080A664AB}"/>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6" name="Footer Placeholder 5">
            <a:extLst>
              <a:ext uri="{FF2B5EF4-FFF2-40B4-BE49-F238E27FC236}">
                <a16:creationId xmlns:a16="http://schemas.microsoft.com/office/drawing/2014/main" xmlns=""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A335AB-7E3A-4E6D-8F8A-58D957FF45D0}"/>
              </a:ext>
            </a:extLst>
          </p:cNvPr>
          <p:cNvSpPr>
            <a:spLocks noGrp="1"/>
          </p:cNvSpPr>
          <p:nvPr>
            <p:ph type="dt" sz="half" idx="10"/>
          </p:nvPr>
        </p:nvSpPr>
        <p:spPr/>
        <p:txBody>
          <a:bodyPr/>
          <a:lstStyle/>
          <a:p>
            <a:fld id="{1661F1D9-E0E2-4C02-AA54-9971D2D4F0E0}" type="datetimeFigureOut">
              <a:rPr lang="en-US" smtClean="0"/>
              <a:t>6/2/2018</a:t>
            </a:fld>
            <a:endParaRPr lang="en-US"/>
          </a:p>
        </p:txBody>
      </p:sp>
      <p:sp>
        <p:nvSpPr>
          <p:cNvPr id="6" name="Footer Placeholder 5">
            <a:extLst>
              <a:ext uri="{FF2B5EF4-FFF2-40B4-BE49-F238E27FC236}">
                <a16:creationId xmlns:a16="http://schemas.microsoft.com/office/drawing/2014/main" xmlns=""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6/2/2018</a:t>
            </a:fld>
            <a:endParaRPr lang="en-US"/>
          </a:p>
        </p:txBody>
      </p:sp>
      <p:sp>
        <p:nvSpPr>
          <p:cNvPr id="5" name="Footer Placeholder 4">
            <a:extLst>
              <a:ext uri="{FF2B5EF4-FFF2-40B4-BE49-F238E27FC236}">
                <a16:creationId xmlns:a16="http://schemas.microsoft.com/office/drawing/2014/main" xmlns=""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Matthew+18&amp;version=NIV#fen-NIV-23739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Image result for lo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5" y="0"/>
            <a:ext cx="12274005" cy="81684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867578"/>
            <a:ext cx="11872416" cy="2187008"/>
          </a:xfrm>
        </p:spPr>
        <p:txBody>
          <a:bodyPr>
            <a:noAutofit/>
          </a:bodyPr>
          <a:lstStyle/>
          <a:p>
            <a:pPr algn="ctr"/>
            <a:r>
              <a:rPr lang="en-US" sz="4800" dirty="0">
                <a:latin typeface="+mn-lt"/>
              </a:rPr>
              <a:t>Tell someone about one of your more memorable experiences of losing something. </a:t>
            </a:r>
            <a:endParaRPr lang="en-US" sz="4800" b="1" dirty="0">
              <a:latin typeface="+mn-lt"/>
              <a:cs typeface="Arial" panose="020B0604020202020204" pitchFamily="34" charset="0"/>
            </a:endParaRPr>
          </a:p>
        </p:txBody>
      </p:sp>
    </p:spTree>
    <p:extLst>
      <p:ext uri="{BB962C8B-B14F-4D97-AF65-F5344CB8AC3E}">
        <p14:creationId xmlns:p14="http://schemas.microsoft.com/office/powerpoint/2010/main" val="34458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descr="Image result for Extended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0"/>
            <a:ext cx="12646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4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2" name="Picture 2" descr="Image result for church y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44857" cy="718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93964" y="387927"/>
            <a:ext cx="11720945" cy="6179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solidFill>
                  <a:schemeClr val="bg1"/>
                </a:solidFill>
                <a:latin typeface="+mn-lt"/>
              </a:rPr>
              <a:t>LUKE 15</a:t>
            </a:r>
          </a:p>
          <a:p>
            <a:r>
              <a:rPr lang="en-US" i="1" dirty="0" smtClean="0">
                <a:solidFill>
                  <a:schemeClr val="bg1"/>
                </a:solidFill>
                <a:latin typeface="+mn-lt"/>
              </a:rPr>
              <a:t>Now </a:t>
            </a:r>
            <a:r>
              <a:rPr lang="en-US" i="1" dirty="0">
                <a:solidFill>
                  <a:schemeClr val="bg1"/>
                </a:solidFill>
                <a:latin typeface="+mn-lt"/>
              </a:rPr>
              <a:t>the tax collectors and sinners were all gathering around to hear Jesus. </a:t>
            </a:r>
            <a:r>
              <a:rPr lang="en-US" b="1" i="1" baseline="30000" dirty="0">
                <a:solidFill>
                  <a:schemeClr val="bg1"/>
                </a:solidFill>
                <a:latin typeface="+mn-lt"/>
              </a:rPr>
              <a:t>2 </a:t>
            </a:r>
            <a:r>
              <a:rPr lang="en-US" i="1" dirty="0">
                <a:solidFill>
                  <a:schemeClr val="bg1"/>
                </a:solidFill>
                <a:latin typeface="+mn-lt"/>
              </a:rPr>
              <a:t>But the Pharisees and the teachers of the law muttered, “This man welcomes sinners and eats with them.”</a:t>
            </a:r>
            <a:endParaRPr lang="en-US" dirty="0">
              <a:solidFill>
                <a:schemeClr val="bg1"/>
              </a:solidFill>
              <a:latin typeface="+mn-lt"/>
            </a:endParaRPr>
          </a:p>
          <a:p>
            <a:r>
              <a:rPr lang="en-US" b="1" i="1" baseline="30000" dirty="0">
                <a:solidFill>
                  <a:schemeClr val="bg1"/>
                </a:solidFill>
                <a:latin typeface="+mn-lt"/>
              </a:rPr>
              <a:t>3 </a:t>
            </a:r>
            <a:r>
              <a:rPr lang="en-US" i="1" dirty="0">
                <a:solidFill>
                  <a:schemeClr val="bg1"/>
                </a:solidFill>
                <a:latin typeface="+mn-lt"/>
              </a:rPr>
              <a:t>Then Jesus told them this parable: </a:t>
            </a:r>
            <a:r>
              <a:rPr lang="en-US" b="1" i="1" baseline="30000" dirty="0">
                <a:solidFill>
                  <a:schemeClr val="bg1"/>
                </a:solidFill>
                <a:latin typeface="+mn-lt"/>
              </a:rPr>
              <a:t>4 </a:t>
            </a:r>
            <a:r>
              <a:rPr lang="en-US" i="1" dirty="0">
                <a:solidFill>
                  <a:schemeClr val="bg1"/>
                </a:solidFill>
                <a:latin typeface="+mn-lt"/>
              </a:rPr>
              <a:t>“Suppose one of you has a hundred sheep and loses one of them. Doesn’t he leave the ninety-nine in the open country and go after the lost sheep until he finds it? </a:t>
            </a:r>
            <a:r>
              <a:rPr lang="en-US" b="1" i="1" baseline="30000" dirty="0">
                <a:solidFill>
                  <a:schemeClr val="bg1"/>
                </a:solidFill>
                <a:latin typeface="+mn-lt"/>
              </a:rPr>
              <a:t>5 </a:t>
            </a:r>
            <a:r>
              <a:rPr lang="en-US" i="1" dirty="0">
                <a:solidFill>
                  <a:schemeClr val="bg1"/>
                </a:solidFill>
                <a:latin typeface="+mn-lt"/>
              </a:rPr>
              <a:t>And when he finds it, he joyfully puts it on his shoulders </a:t>
            </a:r>
            <a:endParaRPr lang="en-US" dirty="0">
              <a:solidFill>
                <a:schemeClr val="bg1"/>
              </a:solidFill>
              <a:latin typeface="+mn-lt"/>
            </a:endParaRPr>
          </a:p>
        </p:txBody>
      </p:sp>
    </p:spTree>
    <p:extLst>
      <p:ext uri="{BB962C8B-B14F-4D97-AF65-F5344CB8AC3E}">
        <p14:creationId xmlns:p14="http://schemas.microsoft.com/office/powerpoint/2010/main" val="324031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93964" y="387927"/>
            <a:ext cx="11720945" cy="51261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solidFill>
                  <a:schemeClr val="bg1"/>
                </a:solidFill>
                <a:latin typeface="+mn-lt"/>
              </a:rPr>
              <a:t>LUKE 15</a:t>
            </a:r>
          </a:p>
          <a:p>
            <a:r>
              <a:rPr lang="en-US" b="1" i="1" baseline="30000" dirty="0" smtClean="0">
                <a:solidFill>
                  <a:schemeClr val="bg1"/>
                </a:solidFill>
                <a:latin typeface="+mn-lt"/>
              </a:rPr>
              <a:t>6</a:t>
            </a:r>
            <a:r>
              <a:rPr lang="en-US" b="1" i="1" baseline="30000" dirty="0">
                <a:solidFill>
                  <a:schemeClr val="bg1"/>
                </a:solidFill>
                <a:latin typeface="+mn-lt"/>
              </a:rPr>
              <a:t> </a:t>
            </a:r>
            <a:r>
              <a:rPr lang="en-US" i="1" dirty="0">
                <a:solidFill>
                  <a:schemeClr val="bg1"/>
                </a:solidFill>
                <a:latin typeface="+mn-lt"/>
              </a:rPr>
              <a:t>and goes home. Then he calls his friends and neighbors together and says, ‘Rejoice with me; I have found my lost sheep.’ </a:t>
            </a:r>
            <a:r>
              <a:rPr lang="en-US" b="1" i="1" baseline="30000" dirty="0">
                <a:solidFill>
                  <a:schemeClr val="bg1"/>
                </a:solidFill>
                <a:latin typeface="+mn-lt"/>
              </a:rPr>
              <a:t>7 </a:t>
            </a:r>
            <a:r>
              <a:rPr lang="en-US" i="1" dirty="0">
                <a:solidFill>
                  <a:schemeClr val="bg1"/>
                </a:solidFill>
                <a:latin typeface="+mn-lt"/>
              </a:rPr>
              <a:t>I tell you that in the same way there will be more rejoicing in heaven over one sinner who repents than over ninety-nine righteous persons who do not need to repent.</a:t>
            </a:r>
            <a:endParaRPr lang="en-US" dirty="0">
              <a:solidFill>
                <a:schemeClr val="bg1"/>
              </a:solidFill>
              <a:latin typeface="+mn-lt"/>
            </a:endParaRPr>
          </a:p>
          <a:p>
            <a:endParaRPr lang="en-US" b="1" u="sng" dirty="0" smtClean="0">
              <a:solidFill>
                <a:schemeClr val="bg1"/>
              </a:solidFill>
              <a:latin typeface="+mn-lt"/>
            </a:endParaRPr>
          </a:p>
        </p:txBody>
      </p:sp>
    </p:spTree>
    <p:extLst>
      <p:ext uri="{BB962C8B-B14F-4D97-AF65-F5344CB8AC3E}">
        <p14:creationId xmlns:p14="http://schemas.microsoft.com/office/powerpoint/2010/main" val="286122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64" y="748145"/>
            <a:ext cx="5929746" cy="4488873"/>
          </a:xfrm>
        </p:spPr>
        <p:txBody>
          <a:bodyPr>
            <a:noAutofit/>
          </a:bodyPr>
          <a:lstStyle/>
          <a:p>
            <a:pPr algn="ctr"/>
            <a:r>
              <a:rPr lang="en-US" sz="4800" b="1" dirty="0">
                <a:solidFill>
                  <a:schemeClr val="bg1"/>
                </a:solidFill>
                <a:latin typeface="+mn-lt"/>
              </a:rPr>
              <a:t>God </a:t>
            </a:r>
            <a:r>
              <a:rPr lang="en-US" sz="4800" b="1" dirty="0" smtClean="0">
                <a:solidFill>
                  <a:schemeClr val="bg1"/>
                </a:solidFill>
                <a:latin typeface="+mn-lt"/>
              </a:rPr>
              <a:t>puts a </a:t>
            </a:r>
            <a:r>
              <a:rPr lang="en-US" sz="4800" b="1" dirty="0">
                <a:solidFill>
                  <a:schemeClr val="bg1"/>
                </a:solidFill>
                <a:latin typeface="+mn-lt"/>
              </a:rPr>
              <a:t>priority on 1 </a:t>
            </a:r>
            <a:r>
              <a:rPr lang="en-US" sz="4800" b="1" dirty="0" smtClean="0">
                <a:solidFill>
                  <a:schemeClr val="bg1"/>
                </a:solidFill>
                <a:latin typeface="+mn-lt"/>
              </a:rPr>
              <a:t>lost </a:t>
            </a:r>
            <a:r>
              <a:rPr lang="en-US" sz="4800" b="1" dirty="0">
                <a:solidFill>
                  <a:schemeClr val="bg1"/>
                </a:solidFill>
                <a:latin typeface="+mn-lt"/>
              </a:rPr>
              <a:t>sheep over many more safe &amp; sane </a:t>
            </a:r>
            <a:r>
              <a:rPr lang="en-US" sz="4800" b="1" dirty="0" smtClean="0">
                <a:solidFill>
                  <a:schemeClr val="bg1"/>
                </a:solidFill>
                <a:latin typeface="+mn-lt"/>
              </a:rPr>
              <a:t>ones.</a:t>
            </a:r>
            <a:endParaRPr lang="en-US" sz="48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3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64" y="748145"/>
            <a:ext cx="5929746" cy="4488873"/>
          </a:xfrm>
        </p:spPr>
        <p:txBody>
          <a:bodyPr>
            <a:noAutofit/>
          </a:bodyPr>
          <a:lstStyle/>
          <a:p>
            <a:pPr algn="ctr"/>
            <a:r>
              <a:rPr lang="en-US" sz="4800" b="1" dirty="0">
                <a:solidFill>
                  <a:schemeClr val="bg1"/>
                </a:solidFill>
                <a:latin typeface="+mn-lt"/>
              </a:rPr>
              <a:t>God does the going, the searching, the finding and the carrying back to the flock. </a:t>
            </a:r>
            <a:endParaRPr lang="en-US" sz="48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3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8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64" y="748145"/>
            <a:ext cx="5929746" cy="4488873"/>
          </a:xfrm>
        </p:spPr>
        <p:txBody>
          <a:bodyPr>
            <a:noAutofit/>
          </a:bodyPr>
          <a:lstStyle/>
          <a:p>
            <a:pPr algn="ctr"/>
            <a:r>
              <a:rPr lang="en-US" sz="4800" b="1" dirty="0">
                <a:solidFill>
                  <a:schemeClr val="bg1"/>
                </a:solidFill>
                <a:latin typeface="+mn-lt"/>
              </a:rPr>
              <a:t>God does the going, the searching, the finding and the carrying back to the </a:t>
            </a:r>
            <a:r>
              <a:rPr lang="en-US" sz="4800" b="1" dirty="0" smtClean="0">
                <a:solidFill>
                  <a:schemeClr val="bg1"/>
                </a:solidFill>
                <a:latin typeface="+mn-lt"/>
              </a:rPr>
              <a:t>flock…</a:t>
            </a:r>
            <a:br>
              <a:rPr lang="en-US" sz="4800" b="1" dirty="0" smtClean="0">
                <a:solidFill>
                  <a:schemeClr val="bg1"/>
                </a:solidFill>
                <a:latin typeface="+mn-lt"/>
              </a:rPr>
            </a:br>
            <a:r>
              <a:rPr lang="en-US" sz="4800" b="1" dirty="0" smtClean="0">
                <a:solidFill>
                  <a:schemeClr val="bg1"/>
                </a:solidFill>
                <a:latin typeface="+mn-lt"/>
              </a:rPr>
              <a:t>and so must we!</a:t>
            </a:r>
            <a:endParaRPr lang="en-US" sz="48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3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1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result for Movie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2935" y="0"/>
            <a:ext cx="9051961" cy="1754326"/>
          </a:xfrm>
          <a:prstGeom prst="rect">
            <a:avLst/>
          </a:prstGeom>
        </p:spPr>
        <p:txBody>
          <a:bodyPr wrap="square">
            <a:spAutoFit/>
          </a:bodyPr>
          <a:lstStyle/>
          <a:p>
            <a:r>
              <a:rPr lang="en-US" sz="5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“You </a:t>
            </a:r>
            <a:r>
              <a:rPr lang="en-US" sz="5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have </a:t>
            </a:r>
            <a:r>
              <a:rPr lang="en-US" sz="5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go out…but you don’t </a:t>
            </a:r>
            <a:r>
              <a:rPr lang="en-US" sz="5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have </a:t>
            </a:r>
            <a:r>
              <a:rPr lang="en-US" sz="5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come back.”    </a:t>
            </a:r>
            <a:endParaRPr lang="en-US" sz="5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4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Image result for The center of God's w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3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64" y="748145"/>
            <a:ext cx="5929746" cy="4488873"/>
          </a:xfrm>
        </p:spPr>
        <p:txBody>
          <a:bodyPr>
            <a:noAutofit/>
          </a:bodyPr>
          <a:lstStyle/>
          <a:p>
            <a:pPr algn="ctr"/>
            <a:r>
              <a:rPr lang="en-US" sz="4800" b="1" dirty="0">
                <a:solidFill>
                  <a:schemeClr val="bg1"/>
                </a:solidFill>
                <a:latin typeface="+mn-lt"/>
              </a:rPr>
              <a:t>God’s joy is greater over rescued strays than over safe sheep</a:t>
            </a:r>
            <a:r>
              <a:rPr lang="en-US" sz="4800" dirty="0">
                <a:solidFill>
                  <a:schemeClr val="bg1"/>
                </a:solidFill>
                <a:latin typeface="+mn-lt"/>
              </a:rPr>
              <a:t>. </a:t>
            </a:r>
            <a:endParaRPr lang="en-US" sz="48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3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La Vagu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94376" cy="47302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ultiple checkout la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29" y="2385391"/>
            <a:ext cx="6421071" cy="44726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rowded mal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414" y="1090246"/>
            <a:ext cx="8678186" cy="488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64" y="748145"/>
            <a:ext cx="5929746" cy="5323471"/>
          </a:xfrm>
        </p:spPr>
        <p:txBody>
          <a:bodyPr>
            <a:noAutofit/>
          </a:bodyPr>
          <a:lstStyle/>
          <a:p>
            <a:pPr algn="ctr"/>
            <a:r>
              <a:rPr lang="en-US" sz="4800" b="1" dirty="0">
                <a:solidFill>
                  <a:schemeClr val="bg1"/>
                </a:solidFill>
                <a:latin typeface="+mn-lt"/>
              </a:rPr>
              <a:t>God’s joy is greater over rescued strays than over safe sheep</a:t>
            </a:r>
            <a:r>
              <a:rPr lang="en-US" sz="4800" dirty="0" smtClean="0">
                <a:solidFill>
                  <a:schemeClr val="bg1"/>
                </a:solidFill>
                <a:latin typeface="+mn-lt"/>
              </a:rPr>
              <a:t>.</a:t>
            </a:r>
            <a:br>
              <a:rPr lang="en-US" sz="4800"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000" i="1" dirty="0" smtClean="0">
                <a:solidFill>
                  <a:schemeClr val="bg1"/>
                </a:solidFill>
                <a:latin typeface="+mn-lt"/>
              </a:rPr>
              <a:t>“I tell you that in the same way there will be more rejoicing in heaven over one sinner who repents than over ninety-nine righteous persons who do not need to repent.”  </a:t>
            </a:r>
            <a:r>
              <a:rPr lang="en-US" sz="4000" dirty="0" smtClean="0">
                <a:solidFill>
                  <a:schemeClr val="bg1"/>
                </a:solidFill>
                <a:latin typeface="+mn-lt"/>
              </a:rPr>
              <a:t> </a:t>
            </a:r>
            <a:endParaRPr lang="en-US" sz="40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3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6"/>
            <a:ext cx="12192000" cy="69128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76746" y="593300"/>
            <a:ext cx="4719254" cy="3834321"/>
          </a:xfrm>
        </p:spPr>
        <p:txBody>
          <a:bodyPr>
            <a:noAutofit/>
          </a:bodyPr>
          <a:lstStyle/>
          <a:p>
            <a:r>
              <a:rPr lang="en-US" sz="6600" b="1" dirty="0" smtClean="0">
                <a:effectLst>
                  <a:outerShdw blurRad="38100" dist="38100" dir="2700000" algn="tl">
                    <a:srgbClr val="000000">
                      <a:alpha val="43137"/>
                    </a:srgbClr>
                  </a:outerShdw>
                </a:effectLst>
                <a:latin typeface="+mn-lt"/>
                <a:cs typeface="Arial" panose="020B0604020202020204" pitchFamily="34" charset="0"/>
              </a:rPr>
              <a:t>Parable of </a:t>
            </a:r>
            <a:br>
              <a:rPr lang="en-US" sz="6600" b="1" dirty="0" smtClean="0">
                <a:effectLst>
                  <a:outerShdw blurRad="38100" dist="38100" dir="2700000" algn="tl">
                    <a:srgbClr val="000000">
                      <a:alpha val="43137"/>
                    </a:srgbClr>
                  </a:outerShdw>
                </a:effectLst>
                <a:latin typeface="+mn-lt"/>
                <a:cs typeface="Arial" panose="020B0604020202020204" pitchFamily="34" charset="0"/>
              </a:rPr>
            </a:br>
            <a:r>
              <a:rPr lang="en-US" sz="6600" b="1" dirty="0" smtClean="0">
                <a:effectLst>
                  <a:outerShdw blurRad="38100" dist="38100" dir="2700000" algn="tl">
                    <a:srgbClr val="000000">
                      <a:alpha val="43137"/>
                    </a:srgbClr>
                  </a:outerShdw>
                </a:effectLst>
                <a:latin typeface="+mn-lt"/>
                <a:cs typeface="Arial" panose="020B0604020202020204" pitchFamily="34" charset="0"/>
              </a:rPr>
              <a:t>the AWOL </a:t>
            </a:r>
            <a:br>
              <a:rPr lang="en-US" sz="6600" b="1" dirty="0" smtClean="0">
                <a:effectLst>
                  <a:outerShdw blurRad="38100" dist="38100" dir="2700000" algn="tl">
                    <a:srgbClr val="000000">
                      <a:alpha val="43137"/>
                    </a:srgbClr>
                  </a:outerShdw>
                </a:effectLst>
                <a:latin typeface="+mn-lt"/>
                <a:cs typeface="Arial" panose="020B0604020202020204" pitchFamily="34" charset="0"/>
              </a:rPr>
            </a:br>
            <a:r>
              <a:rPr lang="en-US" sz="6600" b="1" dirty="0" smtClean="0">
                <a:effectLst>
                  <a:outerShdw blurRad="38100" dist="38100" dir="2700000" algn="tl">
                    <a:srgbClr val="000000">
                      <a:alpha val="43137"/>
                    </a:srgbClr>
                  </a:outerShdw>
                </a:effectLst>
                <a:latin typeface="+mn-lt"/>
                <a:cs typeface="Arial" panose="020B0604020202020204" pitchFamily="34" charset="0"/>
              </a:rPr>
              <a:t>Ovine</a:t>
            </a:r>
            <a:endParaRPr lang="en-US" sz="6600" b="1" dirty="0">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9790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861" y="164234"/>
            <a:ext cx="11690252" cy="6555880"/>
          </a:xfrm>
        </p:spPr>
        <p:txBody>
          <a:bodyPr>
            <a:noAutofit/>
          </a:bodyPr>
          <a:lstStyle/>
          <a:p>
            <a:r>
              <a:rPr lang="en-US" sz="4800" b="1" u="sng" dirty="0" smtClean="0">
                <a:solidFill>
                  <a:schemeClr val="bg1"/>
                </a:solidFill>
                <a:latin typeface="+mn-lt"/>
              </a:rPr>
              <a:t>Matthew </a:t>
            </a:r>
            <a:r>
              <a:rPr lang="en-US" sz="4800" b="1" u="sng" dirty="0" smtClean="0">
                <a:solidFill>
                  <a:schemeClr val="bg1"/>
                </a:solidFill>
                <a:latin typeface="+mn-lt"/>
              </a:rPr>
              <a:t>18</a:t>
            </a:r>
            <a:r>
              <a:rPr lang="en-US" sz="4800" b="1" i="1" baseline="30000" dirty="0" smtClean="0">
                <a:solidFill>
                  <a:schemeClr val="bg1"/>
                </a:solidFill>
                <a:latin typeface="+mn-lt"/>
              </a:rPr>
              <a:t/>
            </a:r>
            <a:br>
              <a:rPr lang="en-US" sz="4800" b="1" i="1" baseline="30000" dirty="0" smtClean="0">
                <a:solidFill>
                  <a:schemeClr val="bg1"/>
                </a:solidFill>
                <a:latin typeface="+mn-lt"/>
              </a:rPr>
            </a:br>
            <a:r>
              <a:rPr lang="en-US" i="1" dirty="0" smtClean="0">
                <a:solidFill>
                  <a:schemeClr val="bg1"/>
                </a:solidFill>
                <a:latin typeface="+mn-lt"/>
              </a:rPr>
              <a:t>At </a:t>
            </a:r>
            <a:r>
              <a:rPr lang="en-US" i="1" dirty="0">
                <a:solidFill>
                  <a:schemeClr val="bg1"/>
                </a:solidFill>
                <a:latin typeface="+mn-lt"/>
              </a:rPr>
              <a:t>that time the disciples came to Jesus and asked, “Who, then, is the greatest in the kingdom of heaven</a:t>
            </a:r>
            <a:r>
              <a:rPr lang="en-US" i="1" dirty="0" smtClean="0">
                <a:solidFill>
                  <a:schemeClr val="bg1"/>
                </a:solidFill>
                <a:latin typeface="+mn-lt"/>
              </a:rPr>
              <a:t>?”</a:t>
            </a:r>
            <a:r>
              <a:rPr lang="en-US" dirty="0">
                <a:solidFill>
                  <a:schemeClr val="bg1"/>
                </a:solidFill>
                <a:latin typeface="+mn-lt"/>
              </a:rPr>
              <a:t> </a:t>
            </a:r>
            <a:r>
              <a:rPr lang="en-US" dirty="0" smtClean="0">
                <a:solidFill>
                  <a:schemeClr val="bg1"/>
                </a:solidFill>
                <a:latin typeface="+mn-lt"/>
              </a:rPr>
              <a:t> </a:t>
            </a:r>
            <a:r>
              <a:rPr lang="en-US" b="1" i="1" baseline="30000" dirty="0" smtClean="0">
                <a:solidFill>
                  <a:schemeClr val="bg1"/>
                </a:solidFill>
                <a:latin typeface="+mn-lt"/>
              </a:rPr>
              <a:t>2</a:t>
            </a:r>
            <a:r>
              <a:rPr lang="en-US" b="1" i="1" baseline="30000" dirty="0">
                <a:solidFill>
                  <a:schemeClr val="bg1"/>
                </a:solidFill>
                <a:latin typeface="+mn-lt"/>
              </a:rPr>
              <a:t> </a:t>
            </a:r>
            <a:r>
              <a:rPr lang="en-US" i="1" dirty="0">
                <a:solidFill>
                  <a:schemeClr val="bg1"/>
                </a:solidFill>
                <a:latin typeface="+mn-lt"/>
              </a:rPr>
              <a:t>He called a little child to him, and placed the child among them. </a:t>
            </a:r>
            <a:r>
              <a:rPr lang="en-US" b="1" i="1" baseline="30000" dirty="0">
                <a:solidFill>
                  <a:schemeClr val="bg1"/>
                </a:solidFill>
                <a:latin typeface="+mn-lt"/>
              </a:rPr>
              <a:t>3 </a:t>
            </a:r>
            <a:r>
              <a:rPr lang="en-US" i="1" dirty="0">
                <a:solidFill>
                  <a:schemeClr val="bg1"/>
                </a:solidFill>
                <a:latin typeface="+mn-lt"/>
              </a:rPr>
              <a:t>And he said: “Truly I tell you, unless you change and become like little children, you will never enter the kingdom of heaven. </a:t>
            </a:r>
            <a:r>
              <a:rPr lang="en-US" b="1" i="1" baseline="30000" dirty="0">
                <a:solidFill>
                  <a:schemeClr val="bg1"/>
                </a:solidFill>
                <a:latin typeface="+mn-lt"/>
              </a:rPr>
              <a:t>4 </a:t>
            </a:r>
            <a:r>
              <a:rPr lang="en-US" i="1" dirty="0">
                <a:solidFill>
                  <a:schemeClr val="bg1"/>
                </a:solidFill>
                <a:latin typeface="+mn-lt"/>
              </a:rPr>
              <a:t>Therefore, whoever takes the lowly position of this child is the greatest in the kingdom of heaven. </a:t>
            </a:r>
            <a:r>
              <a:rPr lang="en-US" b="1" i="1" baseline="30000" dirty="0">
                <a:solidFill>
                  <a:schemeClr val="bg1"/>
                </a:solidFill>
                <a:latin typeface="+mn-lt"/>
              </a:rPr>
              <a:t>5 </a:t>
            </a:r>
            <a:r>
              <a:rPr lang="en-US" i="1" dirty="0">
                <a:solidFill>
                  <a:schemeClr val="bg1"/>
                </a:solidFill>
                <a:latin typeface="+mn-lt"/>
              </a:rPr>
              <a:t>And whoever welcomes one such child in my name welcomes me</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1996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861" y="164234"/>
            <a:ext cx="11690252" cy="4900135"/>
          </a:xfrm>
        </p:spPr>
        <p:txBody>
          <a:bodyPr>
            <a:noAutofit/>
          </a:bodyPr>
          <a:lstStyle/>
          <a:p>
            <a:r>
              <a:rPr lang="en-US" sz="4800" b="1" u="sng" dirty="0" smtClean="0">
                <a:solidFill>
                  <a:schemeClr val="bg1"/>
                </a:solidFill>
                <a:latin typeface="+mn-lt"/>
              </a:rPr>
              <a:t>Matthew </a:t>
            </a:r>
            <a:r>
              <a:rPr lang="en-US" sz="4800" b="1" u="sng" dirty="0" smtClean="0">
                <a:solidFill>
                  <a:schemeClr val="bg1"/>
                </a:solidFill>
                <a:latin typeface="+mn-lt"/>
              </a:rPr>
              <a:t>18</a:t>
            </a:r>
            <a:r>
              <a:rPr lang="en-US" sz="4800" b="1" i="1" baseline="30000" dirty="0" smtClean="0">
                <a:solidFill>
                  <a:schemeClr val="bg1"/>
                </a:solidFill>
                <a:latin typeface="+mn-lt"/>
              </a:rPr>
              <a:t/>
            </a:r>
            <a:br>
              <a:rPr lang="en-US" sz="4800" b="1" i="1" baseline="30000" dirty="0" smtClean="0">
                <a:solidFill>
                  <a:schemeClr val="bg1"/>
                </a:solidFill>
                <a:latin typeface="+mn-lt"/>
              </a:rPr>
            </a:br>
            <a:r>
              <a:rPr lang="en-US" b="1" i="1" baseline="30000" dirty="0">
                <a:solidFill>
                  <a:schemeClr val="bg1"/>
                </a:solidFill>
                <a:latin typeface="+mn-lt"/>
              </a:rPr>
              <a:t>6 </a:t>
            </a:r>
            <a:r>
              <a:rPr lang="en-US" i="1" dirty="0">
                <a:solidFill>
                  <a:schemeClr val="bg1"/>
                </a:solidFill>
                <a:latin typeface="+mn-lt"/>
              </a:rPr>
              <a:t>“If anyone causes one of these little ones—those who believe in me—to stumble, it would be better for them to have a large millstone hung around their neck and to be drowned in the depths of the sea. </a:t>
            </a:r>
            <a:r>
              <a:rPr lang="en-US" b="1" i="1" baseline="30000" dirty="0">
                <a:solidFill>
                  <a:schemeClr val="bg1"/>
                </a:solidFill>
                <a:latin typeface="+mn-lt"/>
              </a:rPr>
              <a:t>7 </a:t>
            </a:r>
            <a:r>
              <a:rPr lang="en-US" i="1" dirty="0">
                <a:solidFill>
                  <a:schemeClr val="bg1"/>
                </a:solidFill>
                <a:latin typeface="+mn-lt"/>
              </a:rPr>
              <a:t>Woe to the world because of the things that cause people to stumble! Such things must come, but woe to the person through whom they come!</a:t>
            </a:r>
            <a:endParaRPr lang="en-US" dirty="0">
              <a:solidFill>
                <a:schemeClr val="bg1"/>
              </a:solidFill>
              <a:latin typeface="+mn-lt"/>
            </a:endParaRPr>
          </a:p>
        </p:txBody>
      </p:sp>
    </p:spTree>
    <p:extLst>
      <p:ext uri="{BB962C8B-B14F-4D97-AF65-F5344CB8AC3E}">
        <p14:creationId xmlns:p14="http://schemas.microsoft.com/office/powerpoint/2010/main" val="10384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861" y="164234"/>
            <a:ext cx="11690252" cy="5744197"/>
          </a:xfrm>
        </p:spPr>
        <p:txBody>
          <a:bodyPr>
            <a:noAutofit/>
          </a:bodyPr>
          <a:lstStyle/>
          <a:p>
            <a:r>
              <a:rPr lang="en-US" sz="4800" b="1" u="sng" dirty="0" smtClean="0">
                <a:solidFill>
                  <a:schemeClr val="bg1"/>
                </a:solidFill>
                <a:latin typeface="+mn-lt"/>
              </a:rPr>
              <a:t>Matthew </a:t>
            </a:r>
            <a:r>
              <a:rPr lang="en-US" sz="4800" b="1" u="sng" dirty="0" smtClean="0">
                <a:solidFill>
                  <a:schemeClr val="bg1"/>
                </a:solidFill>
                <a:latin typeface="+mn-lt"/>
              </a:rPr>
              <a:t>18</a:t>
            </a:r>
            <a:r>
              <a:rPr lang="en-US" sz="4800" b="1" i="1" baseline="30000" dirty="0" smtClean="0">
                <a:solidFill>
                  <a:schemeClr val="bg1"/>
                </a:solidFill>
                <a:latin typeface="+mn-lt"/>
              </a:rPr>
              <a:t/>
            </a:r>
            <a:br>
              <a:rPr lang="en-US" sz="4800" b="1" i="1" baseline="30000" dirty="0" smtClean="0">
                <a:solidFill>
                  <a:schemeClr val="bg1"/>
                </a:solidFill>
                <a:latin typeface="+mn-lt"/>
              </a:rPr>
            </a:br>
            <a:r>
              <a:rPr lang="en-US" b="1" i="1" baseline="30000" dirty="0">
                <a:solidFill>
                  <a:schemeClr val="bg1"/>
                </a:solidFill>
                <a:latin typeface="+mn-lt"/>
              </a:rPr>
              <a:t>8 </a:t>
            </a:r>
            <a:r>
              <a:rPr lang="en-US" i="1" dirty="0">
                <a:solidFill>
                  <a:schemeClr val="bg1"/>
                </a:solidFill>
                <a:latin typeface="+mn-lt"/>
              </a:rPr>
              <a:t>If your hand or your foot causes you to stumble, cut it off and throw it away. It is better for you to enter life maimed or crippled than to have two hands or two feet and be thrown into eternal fire. </a:t>
            </a:r>
            <a:r>
              <a:rPr lang="en-US" b="1" i="1" baseline="30000" dirty="0">
                <a:solidFill>
                  <a:schemeClr val="bg1"/>
                </a:solidFill>
                <a:latin typeface="+mn-lt"/>
              </a:rPr>
              <a:t>9 </a:t>
            </a:r>
            <a:r>
              <a:rPr lang="en-US" i="1" dirty="0">
                <a:solidFill>
                  <a:schemeClr val="bg1"/>
                </a:solidFill>
                <a:latin typeface="+mn-lt"/>
              </a:rPr>
              <a:t>And if your eye causes you to stumble, gouge it out and throw it away. It is better for you to enter life with one eye than to have two eyes and be thrown into the fire of hell</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157489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861" y="164234"/>
            <a:ext cx="11690252" cy="6271735"/>
          </a:xfrm>
        </p:spPr>
        <p:txBody>
          <a:bodyPr>
            <a:noAutofit/>
          </a:bodyPr>
          <a:lstStyle/>
          <a:p>
            <a:r>
              <a:rPr lang="en-US" b="1" i="1" baseline="30000" dirty="0" smtClean="0">
                <a:solidFill>
                  <a:schemeClr val="bg1"/>
                </a:solidFill>
                <a:latin typeface="+mn-lt"/>
              </a:rPr>
              <a:t/>
            </a:r>
            <a:br>
              <a:rPr lang="en-US" b="1" i="1" baseline="30000" dirty="0" smtClean="0">
                <a:solidFill>
                  <a:schemeClr val="bg1"/>
                </a:solidFill>
                <a:latin typeface="+mn-lt"/>
              </a:rPr>
            </a:br>
            <a:r>
              <a:rPr lang="en-US" b="1" i="1" baseline="30000" dirty="0">
                <a:solidFill>
                  <a:schemeClr val="bg1"/>
                </a:solidFill>
                <a:latin typeface="+mn-lt"/>
              </a:rPr>
              <a:t>10 </a:t>
            </a:r>
            <a:r>
              <a:rPr lang="en-US" i="1" dirty="0">
                <a:solidFill>
                  <a:schemeClr val="bg1"/>
                </a:solidFill>
                <a:latin typeface="+mn-lt"/>
              </a:rPr>
              <a:t>“See that you do not despise one of these little ones. For I tell you that their angels in heaven always see the face of my Father in heaven.</a:t>
            </a:r>
            <a:r>
              <a:rPr lang="en-US" b="1" i="1" baseline="30000" dirty="0">
                <a:solidFill>
                  <a:schemeClr val="bg1"/>
                </a:solidFill>
                <a:latin typeface="+mn-lt"/>
              </a:rPr>
              <a:t>[11] </a:t>
            </a:r>
            <a:r>
              <a:rPr lang="en-US" i="1" baseline="30000" dirty="0">
                <a:solidFill>
                  <a:schemeClr val="bg1"/>
                </a:solidFill>
                <a:latin typeface="+mn-lt"/>
              </a:rPr>
              <a:t>[</a:t>
            </a:r>
            <a:r>
              <a:rPr lang="en-US" i="1" u="sng" baseline="30000" dirty="0">
                <a:solidFill>
                  <a:schemeClr val="bg1"/>
                </a:solidFill>
                <a:latin typeface="+mn-lt"/>
                <a:hlinkClick r:id="rId2" tooltip="See footnote a"/>
              </a:rPr>
              <a:t>a</a:t>
            </a:r>
            <a:r>
              <a:rPr lang="en-US" i="1" baseline="30000" dirty="0">
                <a:solidFill>
                  <a:schemeClr val="bg1"/>
                </a:solidFill>
                <a:latin typeface="+mn-lt"/>
              </a:rPr>
              <a:t>]</a:t>
            </a:r>
            <a:r>
              <a:rPr lang="en-US" dirty="0">
                <a:solidFill>
                  <a:schemeClr val="bg1"/>
                </a:solidFill>
                <a:latin typeface="+mn-lt"/>
              </a:rPr>
              <a:t/>
            </a:r>
            <a:br>
              <a:rPr lang="en-US" dirty="0">
                <a:solidFill>
                  <a:schemeClr val="bg1"/>
                </a:solidFill>
                <a:latin typeface="+mn-lt"/>
              </a:rPr>
            </a:br>
            <a:r>
              <a:rPr lang="en-US" b="1" i="1" baseline="30000" dirty="0">
                <a:solidFill>
                  <a:schemeClr val="bg1"/>
                </a:solidFill>
                <a:latin typeface="+mn-lt"/>
              </a:rPr>
              <a:t>12 </a:t>
            </a:r>
            <a:r>
              <a:rPr lang="en-US" i="1" dirty="0">
                <a:solidFill>
                  <a:schemeClr val="bg1"/>
                </a:solidFill>
                <a:latin typeface="+mn-lt"/>
              </a:rPr>
              <a:t>“What do you think? If a man owns a hundred sheep, and one of them wanders away, will he not leave the ninety-nine on the hills and go to look for the one that wandered off? </a:t>
            </a:r>
            <a:r>
              <a:rPr lang="en-US" b="1" i="1" baseline="30000" dirty="0">
                <a:solidFill>
                  <a:schemeClr val="bg1"/>
                </a:solidFill>
                <a:latin typeface="+mn-lt"/>
              </a:rPr>
              <a:t>13 </a:t>
            </a:r>
            <a:r>
              <a:rPr lang="en-US" i="1" dirty="0">
                <a:solidFill>
                  <a:schemeClr val="bg1"/>
                </a:solidFill>
                <a:latin typeface="+mn-lt"/>
              </a:rPr>
              <a:t>And if he finds it, truly I tell you, he is happier about that one sheep than about the ninety-nine that did not wander off. </a:t>
            </a:r>
            <a:r>
              <a:rPr lang="en-US" b="1" i="1" baseline="30000" dirty="0">
                <a:solidFill>
                  <a:schemeClr val="bg1"/>
                </a:solidFill>
                <a:latin typeface="+mn-lt"/>
              </a:rPr>
              <a:t>14 </a:t>
            </a:r>
            <a:r>
              <a:rPr lang="en-US" i="1" dirty="0">
                <a:solidFill>
                  <a:schemeClr val="bg1"/>
                </a:solidFill>
                <a:latin typeface="+mn-lt"/>
              </a:rPr>
              <a:t>In the same way your Father in heaven is not willing that any of these little ones should perish</a:t>
            </a:r>
            <a:r>
              <a:rPr lang="en-US" i="1" dirty="0" smtClean="0">
                <a:solidFill>
                  <a:schemeClr val="bg1"/>
                </a:solidFill>
                <a:latin typeface="+mn-lt"/>
              </a:rPr>
              <a:t>.</a:t>
            </a:r>
            <a:endParaRPr lang="en-US" dirty="0">
              <a:solidFill>
                <a:schemeClr val="bg1"/>
              </a:solidFill>
              <a:latin typeface="+mn-lt"/>
            </a:endParaRPr>
          </a:p>
        </p:txBody>
      </p:sp>
    </p:spTree>
    <p:extLst>
      <p:ext uri="{BB962C8B-B14F-4D97-AF65-F5344CB8AC3E}">
        <p14:creationId xmlns:p14="http://schemas.microsoft.com/office/powerpoint/2010/main" val="276932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Lost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379"/>
            <a:ext cx="12223994" cy="814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861" y="164234"/>
            <a:ext cx="11690252" cy="1774294"/>
          </a:xfrm>
        </p:spPr>
        <p:txBody>
          <a:bodyPr>
            <a:noAutofit/>
          </a:bodyPr>
          <a:lstStyle/>
          <a:p>
            <a:r>
              <a:rPr lang="en-US" sz="4800" b="1" dirty="0" smtClean="0">
                <a:solidFill>
                  <a:schemeClr val="bg1"/>
                </a:solidFill>
                <a:latin typeface="+mn-lt"/>
              </a:rPr>
              <a:t>Deuteronomy 6:4-9</a:t>
            </a:r>
            <a:endParaRPr lang="en-US" sz="4800" dirty="0">
              <a:solidFill>
                <a:schemeClr val="bg1"/>
              </a:solidFill>
              <a:latin typeface="+mn-lt"/>
            </a:endParaRPr>
          </a:p>
        </p:txBody>
      </p:sp>
      <p:sp>
        <p:nvSpPr>
          <p:cNvPr id="3" name="Rectangle 2"/>
          <p:cNvSpPr/>
          <p:nvPr/>
        </p:nvSpPr>
        <p:spPr>
          <a:xfrm>
            <a:off x="311861" y="1938528"/>
            <a:ext cx="11690252" cy="4154984"/>
          </a:xfrm>
          <a:prstGeom prst="rect">
            <a:avLst/>
          </a:prstGeom>
        </p:spPr>
        <p:txBody>
          <a:bodyPr wrap="square">
            <a:spAutoFit/>
          </a:bodyPr>
          <a:lstStyle/>
          <a:p>
            <a:r>
              <a:rPr lang="en-US" sz="4400" b="1" dirty="0">
                <a:solidFill>
                  <a:schemeClr val="bg1"/>
                </a:solidFill>
              </a:rPr>
              <a:t>Malachi 2:15</a:t>
            </a:r>
            <a:r>
              <a:rPr lang="en-US" sz="4400" dirty="0">
                <a:solidFill>
                  <a:schemeClr val="bg1"/>
                </a:solidFill>
              </a:rPr>
              <a:t/>
            </a:r>
            <a:br>
              <a:rPr lang="en-US" sz="4400" dirty="0">
                <a:solidFill>
                  <a:schemeClr val="bg1"/>
                </a:solidFill>
              </a:rPr>
            </a:br>
            <a:r>
              <a:rPr lang="en-US" sz="4400" i="1" dirty="0">
                <a:solidFill>
                  <a:schemeClr val="bg1"/>
                </a:solidFill>
              </a:rPr>
              <a:t>“Has not the one God made you? You belong to him in body and spirit. </a:t>
            </a:r>
            <a:r>
              <a:rPr lang="en-US" sz="4400" b="1" i="1" dirty="0">
                <a:solidFill>
                  <a:schemeClr val="bg1"/>
                </a:solidFill>
              </a:rPr>
              <a:t>And what does the one God seek? Godly offspring.</a:t>
            </a:r>
            <a:r>
              <a:rPr lang="en-US" sz="4400" i="1" dirty="0">
                <a:solidFill>
                  <a:schemeClr val="bg1"/>
                </a:solidFill>
              </a:rPr>
              <a:t> So be on your guard, and do not be unfaithful to the wife of your youth.”</a:t>
            </a:r>
            <a:r>
              <a:rPr lang="en-US" sz="4400" dirty="0">
                <a:solidFill>
                  <a:schemeClr val="bg1"/>
                </a:solidFill>
              </a:rPr>
              <a:t> </a:t>
            </a:r>
            <a:endParaRPr lang="en-US" sz="4400" dirty="0"/>
          </a:p>
        </p:txBody>
      </p:sp>
    </p:spTree>
    <p:extLst>
      <p:ext uri="{BB962C8B-B14F-4D97-AF65-F5344CB8AC3E}">
        <p14:creationId xmlns:p14="http://schemas.microsoft.com/office/powerpoint/2010/main" val="19808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14609</TotalTime>
  <Words>123</Words>
  <Application>Microsoft Office PowerPoint</Application>
  <PresentationFormat>Widescreen</PresentationFormat>
  <Paragraphs>19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Tell someone about one of your more memorable experiences of losing something. </vt:lpstr>
      <vt:lpstr>PowerPoint Presentation</vt:lpstr>
      <vt:lpstr>Parable of  the AWOL  Ovine</vt:lpstr>
      <vt:lpstr>Matthew 18 At that time the disciples came to Jesus and asked, “Who, then, is the greatest in the kingdom of heaven?”  2 He called a little child to him, and placed the child among them. 3 And he said: “Truly I tell you, unless you change and become like little children, you will never enter the kingdom of heaven. 4 Therefore, whoever takes the lowly position of this child is the greatest in the kingdom of heaven. 5 And whoever welcomes one such child in my name welcomes me.</vt:lpstr>
      <vt:lpstr>Matthew 18 6 “If anyone causes one of these little ones—those who believe in me—to stumble, it would be better for them to have a large millstone hung around their neck and to be drowned in the depths of the sea. 7 Woe to the world because of the things that cause people to stumble! Such things must come, but woe to the person through whom they come!</vt:lpstr>
      <vt:lpstr>Matthew 18 8 If your hand or your foot causes you to stumble, cut it off and throw it away. It is better for you to enter life maimed or crippled than to have two hands or two feet and be thrown into eternal fire. 9 And if your eye causes you to stumble, gouge it out and throw it away. It is better for you to enter life with one eye than to have two eyes and be thrown into the fire of hell.</vt:lpstr>
      <vt:lpstr> 10 “See that you do not despise one of these little ones. For I tell you that their angels in heaven always see the face of my Father in heaven.[11] [a] 12 “What do you think? If a man owns a hundred sheep, and one of them wanders away, will he not leave the ninety-nine on the hills and go to look for the one that wandered off? 13 And if he finds it, truly I tell you, he is happier about that one sheep than about the ninety-nine that did not wander off. 14 In the same way your Father in heaven is not willing that any of these little ones should perish.</vt:lpstr>
      <vt:lpstr>PowerPoint Presentation</vt:lpstr>
      <vt:lpstr>Deuteronomy 6:4-9</vt:lpstr>
      <vt:lpstr>PowerPoint Presentation</vt:lpstr>
      <vt:lpstr>PowerPoint Presentation</vt:lpstr>
      <vt:lpstr>PowerPoint Presentation</vt:lpstr>
      <vt:lpstr>PowerPoint Presentation</vt:lpstr>
      <vt:lpstr>God puts a priority on 1 lost sheep over many more safe &amp; sane ones.</vt:lpstr>
      <vt:lpstr>God does the going, the searching, the finding and the carrying back to the flock. </vt:lpstr>
      <vt:lpstr>God does the going, the searching, the finding and the carrying back to the flock… and so must we!</vt:lpstr>
      <vt:lpstr>PowerPoint Presentation</vt:lpstr>
      <vt:lpstr>PowerPoint Presentation</vt:lpstr>
      <vt:lpstr>God’s joy is greater over rescued strays than over safe sheep. </vt:lpstr>
      <vt:lpstr>God’s joy is greater over rescued strays than over safe sheep.  “I tell you that in the same way there will be more rejoicing in heaven over one sinner who repents than over ninety-nine righteous persons who do not need to repent.”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420</cp:revision>
  <cp:lastPrinted>2018-02-11T15:11:31Z</cp:lastPrinted>
  <dcterms:created xsi:type="dcterms:W3CDTF">2017-12-02T23:39:37Z</dcterms:created>
  <dcterms:modified xsi:type="dcterms:W3CDTF">2018-06-03T14:46:42Z</dcterms:modified>
</cp:coreProperties>
</file>