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1" r:id="rId2"/>
    <p:sldId id="469" r:id="rId3"/>
    <p:sldId id="442" r:id="rId4"/>
    <p:sldId id="468" r:id="rId5"/>
    <p:sldId id="470" r:id="rId6"/>
    <p:sldId id="471" r:id="rId7"/>
    <p:sldId id="472" r:id="rId8"/>
    <p:sldId id="473" r:id="rId9"/>
    <p:sldId id="453" r:id="rId10"/>
    <p:sldId id="457" r:id="rId11"/>
    <p:sldId id="478" r:id="rId12"/>
    <p:sldId id="479" r:id="rId13"/>
    <p:sldId id="458" r:id="rId14"/>
    <p:sldId id="459" r:id="rId15"/>
    <p:sldId id="474" r:id="rId16"/>
    <p:sldId id="475" r:id="rId17"/>
    <p:sldId id="480" r:id="rId18"/>
    <p:sldId id="476" r:id="rId19"/>
    <p:sldId id="481" r:id="rId20"/>
    <p:sldId id="477" r:id="rId2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4" d="100"/>
          <a:sy n="24" d="100"/>
        </p:scale>
        <p:origin x="2496"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C268C3-3C97-4016-BCAC-620BE0D0F447}"/>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5" name="Footer Placeholder 4">
            <a:extLst>
              <a:ext uri="{FF2B5EF4-FFF2-40B4-BE49-F238E27FC236}">
                <a16:creationId xmlns:a16="http://schemas.microsoft.com/office/drawing/2014/main" xmlns=""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924FF-61BE-43D0-866C-D5A6A0544C20}"/>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5" name="Footer Placeholder 4">
            <a:extLst>
              <a:ext uri="{FF2B5EF4-FFF2-40B4-BE49-F238E27FC236}">
                <a16:creationId xmlns:a16="http://schemas.microsoft.com/office/drawing/2014/main" xmlns=""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B37EBC-F9CB-4748-BFFF-EF150952934C}"/>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5" name="Footer Placeholder 4">
            <a:extLst>
              <a:ext uri="{FF2B5EF4-FFF2-40B4-BE49-F238E27FC236}">
                <a16:creationId xmlns:a16="http://schemas.microsoft.com/office/drawing/2014/main" xmlns=""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A587C-0FE7-4763-8492-0D4BDACBB03B}"/>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5" name="Footer Placeholder 4">
            <a:extLst>
              <a:ext uri="{FF2B5EF4-FFF2-40B4-BE49-F238E27FC236}">
                <a16:creationId xmlns:a16="http://schemas.microsoft.com/office/drawing/2014/main" xmlns=""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AD830E-F6BF-4BAC-89AF-18299AC2F76B}"/>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5" name="Footer Placeholder 4">
            <a:extLst>
              <a:ext uri="{FF2B5EF4-FFF2-40B4-BE49-F238E27FC236}">
                <a16:creationId xmlns:a16="http://schemas.microsoft.com/office/drawing/2014/main" xmlns=""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2BBC41-899F-4225-9766-C7D96EBE430B}"/>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6" name="Footer Placeholder 5">
            <a:extLst>
              <a:ext uri="{FF2B5EF4-FFF2-40B4-BE49-F238E27FC236}">
                <a16:creationId xmlns:a16="http://schemas.microsoft.com/office/drawing/2014/main" xmlns=""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463A63-C5CF-4024-832B-A46DC51B2191}"/>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8" name="Footer Placeholder 7">
            <a:extLst>
              <a:ext uri="{FF2B5EF4-FFF2-40B4-BE49-F238E27FC236}">
                <a16:creationId xmlns:a16="http://schemas.microsoft.com/office/drawing/2014/main" xmlns=""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3A5162-21C9-4606-A7FA-00E4850DB7BF}"/>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4" name="Footer Placeholder 3">
            <a:extLst>
              <a:ext uri="{FF2B5EF4-FFF2-40B4-BE49-F238E27FC236}">
                <a16:creationId xmlns:a16="http://schemas.microsoft.com/office/drawing/2014/main" xmlns=""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D98EAB-5D23-4489-A2C0-4827460EE63D}"/>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3" name="Footer Placeholder 2">
            <a:extLst>
              <a:ext uri="{FF2B5EF4-FFF2-40B4-BE49-F238E27FC236}">
                <a16:creationId xmlns:a16="http://schemas.microsoft.com/office/drawing/2014/main" xmlns=""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508DE7-8811-4860-A63E-967080A664AB}"/>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6" name="Footer Placeholder 5">
            <a:extLst>
              <a:ext uri="{FF2B5EF4-FFF2-40B4-BE49-F238E27FC236}">
                <a16:creationId xmlns:a16="http://schemas.microsoft.com/office/drawing/2014/main" xmlns=""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A335AB-7E3A-4E6D-8F8A-58D957FF45D0}"/>
              </a:ext>
            </a:extLst>
          </p:cNvPr>
          <p:cNvSpPr>
            <a:spLocks noGrp="1"/>
          </p:cNvSpPr>
          <p:nvPr>
            <p:ph type="dt" sz="half" idx="10"/>
          </p:nvPr>
        </p:nvSpPr>
        <p:spPr/>
        <p:txBody>
          <a:bodyPr/>
          <a:lstStyle/>
          <a:p>
            <a:fld id="{1661F1D9-E0E2-4C02-AA54-9971D2D4F0E0}" type="datetimeFigureOut">
              <a:rPr lang="en-US" smtClean="0"/>
              <a:t>3/17/2018</a:t>
            </a:fld>
            <a:endParaRPr lang="en-US"/>
          </a:p>
        </p:txBody>
      </p:sp>
      <p:sp>
        <p:nvSpPr>
          <p:cNvPr id="6" name="Footer Placeholder 5">
            <a:extLst>
              <a:ext uri="{FF2B5EF4-FFF2-40B4-BE49-F238E27FC236}">
                <a16:creationId xmlns:a16="http://schemas.microsoft.com/office/drawing/2014/main" xmlns=""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3/17/2018</a:t>
            </a:fld>
            <a:endParaRPr lang="en-US"/>
          </a:p>
        </p:txBody>
      </p:sp>
      <p:sp>
        <p:nvSpPr>
          <p:cNvPr id="5" name="Footer Placeholder 4">
            <a:extLst>
              <a:ext uri="{FF2B5EF4-FFF2-40B4-BE49-F238E27FC236}">
                <a16:creationId xmlns:a16="http://schemas.microsoft.com/office/drawing/2014/main" xmlns=""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magic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000" b="1" dirty="0" smtClean="0">
                <a:solidFill>
                  <a:schemeClr val="bg1"/>
                </a:solidFill>
                <a:latin typeface="+mn-lt"/>
              </a:rPr>
              <a:t>Matthew 13</a:t>
            </a:r>
            <a:endParaRPr lang="en-US" sz="6000" b="1" dirty="0">
              <a:solidFill>
                <a:schemeClr val="bg1"/>
              </a:solidFill>
              <a:latin typeface="+mn-lt"/>
            </a:endParaRPr>
          </a:p>
        </p:txBody>
      </p:sp>
      <p:sp>
        <p:nvSpPr>
          <p:cNvPr id="2" name="Rectangle 1"/>
          <p:cNvSpPr/>
          <p:nvPr/>
        </p:nvSpPr>
        <p:spPr>
          <a:xfrm>
            <a:off x="838200" y="1690688"/>
            <a:ext cx="10961914" cy="4524315"/>
          </a:xfrm>
          <a:prstGeom prst="rect">
            <a:avLst/>
          </a:prstGeom>
        </p:spPr>
        <p:txBody>
          <a:bodyPr wrap="square">
            <a:spAutoFit/>
          </a:bodyPr>
          <a:lstStyle/>
          <a:p>
            <a:pPr algn="ctr"/>
            <a:r>
              <a:rPr lang="en-US" sz="4800" b="1" dirty="0">
                <a:solidFill>
                  <a:schemeClr val="bg1"/>
                </a:solidFill>
              </a:rPr>
              <a:t>While Christ is raising up </a:t>
            </a:r>
            <a:endParaRPr lang="en-US" sz="4800" b="1" dirty="0" smtClean="0">
              <a:solidFill>
                <a:schemeClr val="bg1"/>
              </a:solidFill>
            </a:endParaRPr>
          </a:p>
          <a:p>
            <a:pPr algn="ctr"/>
            <a:r>
              <a:rPr lang="en-US" sz="4800" b="1" dirty="0" smtClean="0">
                <a:solidFill>
                  <a:schemeClr val="bg1"/>
                </a:solidFill>
              </a:rPr>
              <a:t>a </a:t>
            </a:r>
            <a:r>
              <a:rPr lang="en-US" sz="4800" b="1" dirty="0">
                <a:solidFill>
                  <a:schemeClr val="bg1"/>
                </a:solidFill>
              </a:rPr>
              <a:t>harvest of fruitful, righteous people, Satan is raising up </a:t>
            </a:r>
            <a:endParaRPr lang="en-US" sz="4800" b="1" dirty="0" smtClean="0">
              <a:solidFill>
                <a:schemeClr val="bg1"/>
              </a:solidFill>
            </a:endParaRPr>
          </a:p>
          <a:p>
            <a:pPr algn="ctr"/>
            <a:r>
              <a:rPr lang="en-US" sz="4800" b="1" dirty="0" smtClean="0">
                <a:solidFill>
                  <a:schemeClr val="bg1"/>
                </a:solidFill>
              </a:rPr>
              <a:t>evil and unrighteous people </a:t>
            </a:r>
          </a:p>
          <a:p>
            <a:pPr algn="ctr"/>
            <a:r>
              <a:rPr lang="en-US" sz="4800" b="1" dirty="0" smtClean="0">
                <a:solidFill>
                  <a:schemeClr val="bg1"/>
                </a:solidFill>
              </a:rPr>
              <a:t>in </a:t>
            </a:r>
            <a:r>
              <a:rPr lang="en-US" sz="4800" b="1" dirty="0">
                <a:solidFill>
                  <a:schemeClr val="bg1"/>
                </a:solidFill>
              </a:rPr>
              <a:t>the same field </a:t>
            </a:r>
            <a:endParaRPr lang="en-US" sz="4800" b="1" dirty="0" smtClean="0">
              <a:solidFill>
                <a:schemeClr val="bg1"/>
              </a:solidFill>
            </a:endParaRPr>
          </a:p>
          <a:p>
            <a:pPr algn="ctr"/>
            <a:r>
              <a:rPr lang="en-US" sz="4800" b="1" dirty="0" smtClean="0">
                <a:solidFill>
                  <a:schemeClr val="bg1"/>
                </a:solidFill>
              </a:rPr>
              <a:t>at </a:t>
            </a:r>
            <a:r>
              <a:rPr lang="en-US" sz="4800" b="1" dirty="0">
                <a:solidFill>
                  <a:schemeClr val="bg1"/>
                </a:solidFill>
              </a:rPr>
              <a:t>the same time</a:t>
            </a:r>
            <a:r>
              <a:rPr lang="en-US" sz="4800" b="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278139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endParaRPr lang="en-US" sz="6000" b="1" dirty="0">
              <a:solidFill>
                <a:schemeClr val="bg1"/>
              </a:solidFill>
              <a:latin typeface="+mn-lt"/>
            </a:endParaRPr>
          </a:p>
        </p:txBody>
      </p:sp>
      <p:pic>
        <p:nvPicPr>
          <p:cNvPr id="1028" name="Picture 4" descr="Image result for wheat and weed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6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endParaRPr lang="en-US" sz="6000" b="1" dirty="0">
              <a:solidFill>
                <a:schemeClr val="bg1"/>
              </a:solidFill>
              <a:latin typeface="+mn-lt"/>
            </a:endParaRPr>
          </a:p>
        </p:txBody>
      </p:sp>
      <p:pic>
        <p:nvPicPr>
          <p:cNvPr id="2050" name="Picture 2" descr="Image result for the 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94855" y="498763"/>
            <a:ext cx="11384478" cy="1754326"/>
          </a:xfrm>
          <a:prstGeom prst="rect">
            <a:avLst/>
          </a:prstGeom>
        </p:spPr>
        <p:txBody>
          <a:bodyPr wrap="square">
            <a:spAutoFit/>
          </a:bodyPr>
          <a:lstStyle/>
          <a:p>
            <a:pPr algn="ctr"/>
            <a:r>
              <a:rPr lang="en-US" sz="5400" b="1" dirty="0">
                <a:solidFill>
                  <a:schemeClr val="bg1"/>
                </a:solidFill>
              </a:rPr>
              <a:t>What’s the best way for good seed to diminish the effect of bad seed? </a:t>
            </a:r>
            <a:endParaRPr lang="en-US" sz="5400" dirty="0">
              <a:solidFill>
                <a:schemeClr val="bg1"/>
              </a:solidFill>
            </a:endParaRPr>
          </a:p>
        </p:txBody>
      </p:sp>
      <p:pic>
        <p:nvPicPr>
          <p:cNvPr id="5122" name="Picture 2" descr="Image result for biggest tree in 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484" y="2493819"/>
            <a:ext cx="6785552" cy="508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result for mustard bush with bi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36" y="-1289034"/>
            <a:ext cx="12410051" cy="93075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7817" y="117693"/>
            <a:ext cx="11720947" cy="6494085"/>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rPr>
              <a:t>The </a:t>
            </a:r>
            <a:r>
              <a:rPr lang="en-US" sz="4800" b="1" u="sng" dirty="0">
                <a:solidFill>
                  <a:schemeClr val="bg1"/>
                </a:solidFill>
                <a:effectLst>
                  <a:outerShdw blurRad="38100" dist="38100" dir="2700000" algn="tl">
                    <a:srgbClr val="000000">
                      <a:alpha val="43137"/>
                    </a:srgbClr>
                  </a:outerShdw>
                </a:effectLst>
              </a:rPr>
              <a:t>Parable of the Mustard </a:t>
            </a:r>
            <a:r>
              <a:rPr lang="en-US" sz="4800" b="1" u="sng" dirty="0" smtClean="0">
                <a:solidFill>
                  <a:schemeClr val="bg1"/>
                </a:solidFill>
                <a:effectLst>
                  <a:outerShdw blurRad="38100" dist="38100" dir="2700000" algn="tl">
                    <a:srgbClr val="000000">
                      <a:alpha val="43137"/>
                    </a:srgbClr>
                  </a:outerShdw>
                </a:effectLst>
              </a:rPr>
              <a:t>Seed  (Matt. 13)</a:t>
            </a:r>
            <a:endParaRPr lang="en-US" sz="4800" b="1" u="sng" dirty="0">
              <a:solidFill>
                <a:schemeClr val="bg1"/>
              </a:solidFill>
              <a:effectLst>
                <a:outerShdw blurRad="38100" dist="38100" dir="2700000" algn="tl">
                  <a:srgbClr val="000000">
                    <a:alpha val="43137"/>
                  </a:srgbClr>
                </a:outerShdw>
              </a:effectLst>
            </a:endParaRPr>
          </a:p>
          <a:p>
            <a:endParaRPr lang="en-US" sz="4800" b="1" i="1" baseline="30000" dirty="0" smtClean="0">
              <a:solidFill>
                <a:schemeClr val="bg1"/>
              </a:solidFill>
              <a:effectLst>
                <a:outerShdw blurRad="38100" dist="38100" dir="2700000" algn="tl">
                  <a:srgbClr val="000000">
                    <a:alpha val="43137"/>
                  </a:srgbClr>
                </a:outerShdw>
              </a:effectLst>
            </a:endParaRPr>
          </a:p>
          <a:p>
            <a:r>
              <a:rPr lang="en-US" sz="4800" b="1" i="1" baseline="30000" dirty="0" smtClean="0">
                <a:solidFill>
                  <a:schemeClr val="bg1"/>
                </a:solidFill>
                <a:effectLst>
                  <a:outerShdw blurRad="38100" dist="38100" dir="2700000" algn="tl">
                    <a:srgbClr val="000000">
                      <a:alpha val="43137"/>
                    </a:srgbClr>
                  </a:outerShdw>
                </a:effectLst>
              </a:rPr>
              <a:t>31</a:t>
            </a:r>
            <a:r>
              <a:rPr lang="en-US" sz="4800" b="1" i="1" baseline="30000" dirty="0">
                <a:solidFill>
                  <a:schemeClr val="bg1"/>
                </a:solidFill>
                <a:effectLst>
                  <a:outerShdw blurRad="38100" dist="38100" dir="2700000" algn="tl">
                    <a:srgbClr val="000000">
                      <a:alpha val="43137"/>
                    </a:srgbClr>
                  </a:outerShdw>
                </a:effectLst>
              </a:rPr>
              <a:t> </a:t>
            </a:r>
            <a:r>
              <a:rPr lang="en-US" sz="4800" b="1" i="1" dirty="0">
                <a:solidFill>
                  <a:schemeClr val="bg1"/>
                </a:solidFill>
                <a:effectLst>
                  <a:outerShdw blurRad="38100" dist="38100" dir="2700000" algn="tl">
                    <a:srgbClr val="000000">
                      <a:alpha val="43137"/>
                    </a:srgbClr>
                  </a:outerShdw>
                </a:effectLst>
              </a:rPr>
              <a:t>He told them another parable: “The kingdom of heaven is like a mustard seed, which a man took and planted in his field. </a:t>
            </a:r>
            <a:r>
              <a:rPr lang="en-US" sz="4800" b="1" i="1" baseline="30000" dirty="0">
                <a:solidFill>
                  <a:schemeClr val="bg1"/>
                </a:solidFill>
                <a:effectLst>
                  <a:outerShdw blurRad="38100" dist="38100" dir="2700000" algn="tl">
                    <a:srgbClr val="000000">
                      <a:alpha val="43137"/>
                    </a:srgbClr>
                  </a:outerShdw>
                </a:effectLst>
              </a:rPr>
              <a:t>32 </a:t>
            </a:r>
            <a:r>
              <a:rPr lang="en-US" sz="4800" b="1" i="1" dirty="0">
                <a:solidFill>
                  <a:schemeClr val="bg1"/>
                </a:solidFill>
                <a:effectLst>
                  <a:outerShdw blurRad="38100" dist="38100" dir="2700000" algn="tl">
                    <a:srgbClr val="000000">
                      <a:alpha val="43137"/>
                    </a:srgbClr>
                  </a:outerShdw>
                </a:effectLst>
              </a:rPr>
              <a:t>Though it is the smallest of all seeds, yet when it grows, it is the largest of garden plants and becomes a tree, so that the birds come and perch in its branches</a:t>
            </a:r>
            <a:r>
              <a:rPr lang="en-US" sz="4800" b="1" i="1" dirty="0" smtClean="0">
                <a:solidFill>
                  <a:schemeClr val="bg1"/>
                </a:solidFill>
                <a:effectLst>
                  <a:outerShdw blurRad="38100" dist="38100" dir="2700000" algn="tl">
                    <a:srgbClr val="000000">
                      <a:alpha val="43137"/>
                    </a:srgbClr>
                  </a:outerShdw>
                </a:effectLst>
              </a:rPr>
              <a:t>.”</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502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Image result for bakery dough m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928" y="0"/>
            <a:ext cx="13530928" cy="76111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357" y="215569"/>
            <a:ext cx="11285869" cy="5262979"/>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rPr>
              <a:t>Matthew 13:33—Yeast in the </a:t>
            </a:r>
            <a:r>
              <a:rPr lang="en-US" sz="4800" b="1" u="sng" dirty="0">
                <a:solidFill>
                  <a:schemeClr val="bg1"/>
                </a:solidFill>
                <a:effectLst>
                  <a:outerShdw blurRad="38100" dist="38100" dir="2700000" algn="tl">
                    <a:srgbClr val="000000">
                      <a:alpha val="43137"/>
                    </a:srgbClr>
                  </a:outerShdw>
                </a:effectLst>
              </a:rPr>
              <a:t>Dough </a:t>
            </a:r>
            <a:endParaRPr lang="en-US" sz="4800" u="sng" dirty="0">
              <a:solidFill>
                <a:schemeClr val="bg1"/>
              </a:solidFill>
              <a:effectLst>
                <a:outerShdw blurRad="38100" dist="38100" dir="2700000" algn="tl">
                  <a:srgbClr val="000000">
                    <a:alpha val="43137"/>
                  </a:srgbClr>
                </a:outerShdw>
              </a:effectLst>
            </a:endParaRPr>
          </a:p>
          <a:p>
            <a:r>
              <a:rPr lang="en-US" sz="4800" b="1" i="1" dirty="0" smtClean="0">
                <a:solidFill>
                  <a:schemeClr val="bg1"/>
                </a:solidFill>
                <a:effectLst>
                  <a:outerShdw blurRad="38100" dist="38100" dir="2700000" algn="tl">
                    <a:srgbClr val="000000">
                      <a:alpha val="43137"/>
                    </a:srgbClr>
                  </a:outerShdw>
                </a:effectLst>
              </a:rPr>
              <a:t>He </a:t>
            </a:r>
            <a:r>
              <a:rPr lang="en-US" sz="4800" b="1" i="1" dirty="0">
                <a:solidFill>
                  <a:schemeClr val="bg1"/>
                </a:solidFill>
                <a:effectLst>
                  <a:outerShdw blurRad="38100" dist="38100" dir="2700000" algn="tl">
                    <a:srgbClr val="000000">
                      <a:alpha val="43137"/>
                    </a:srgbClr>
                  </a:outerShdw>
                </a:effectLst>
              </a:rPr>
              <a:t>told them still another parable: “The kingdom of heaven is like yeast that a woman took and mixed into about sixty pounds of flour until it worked all through the dough.”</a:t>
            </a:r>
            <a:endParaRPr lang="en-US" sz="4800" b="1" dirty="0">
              <a:solidFill>
                <a:schemeClr val="bg1"/>
              </a:solidFill>
              <a:effectLst>
                <a:outerShdw blurRad="38100" dist="38100" dir="2700000" algn="tl">
                  <a:srgbClr val="000000">
                    <a:alpha val="43137"/>
                  </a:srgbClr>
                </a:outerShdw>
              </a:effectLst>
            </a:endParaRPr>
          </a:p>
          <a:p>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75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descr="Image result for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3024"/>
            <a:ext cx="12327973" cy="821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5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266" name="Picture 2" descr="Image result for Paul, Apostle of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0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2290" name="Picture 2" descr="Image result for Praying over the s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57" y="0"/>
            <a:ext cx="9173065" cy="51619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021" y="2344992"/>
            <a:ext cx="7016567" cy="479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5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46780" y="-119271"/>
            <a:ext cx="4807226" cy="1026353"/>
          </a:xfrm>
        </p:spPr>
        <p:txBody>
          <a:bodyPr/>
          <a:lstStyle/>
          <a:p>
            <a:pPr algn="ctr"/>
            <a:r>
              <a:rPr lang="en-US" b="1" u="sng" smtClean="0">
                <a:solidFill>
                  <a:schemeClr val="bg1"/>
                </a:solidFill>
              </a:rPr>
              <a:t>James 5</a:t>
            </a:r>
            <a:endParaRPr lang="en-US" b="1" u="sng">
              <a:solidFill>
                <a:schemeClr val="bg1"/>
              </a:solidFill>
            </a:endParaRPr>
          </a:p>
        </p:txBody>
      </p:sp>
      <p:sp>
        <p:nvSpPr>
          <p:cNvPr id="2" name="Rectangle 1"/>
          <p:cNvSpPr/>
          <p:nvPr/>
        </p:nvSpPr>
        <p:spPr>
          <a:xfrm>
            <a:off x="409161" y="610136"/>
            <a:ext cx="11913704" cy="6247864"/>
          </a:xfrm>
          <a:prstGeom prst="rect">
            <a:avLst/>
          </a:prstGeom>
        </p:spPr>
        <p:txBody>
          <a:bodyPr wrap="square">
            <a:spAutoFit/>
          </a:bodyPr>
          <a:lstStyle/>
          <a:p>
            <a:r>
              <a:rPr lang="en-US" sz="4000" b="1" baseline="30000">
                <a:solidFill>
                  <a:schemeClr val="bg1"/>
                </a:solidFill>
              </a:rPr>
              <a:t>13 </a:t>
            </a:r>
            <a:r>
              <a:rPr lang="en-US" sz="4000">
                <a:solidFill>
                  <a:schemeClr val="bg1"/>
                </a:solidFill>
              </a:rPr>
              <a:t>Is anyone among you in trouble? Let them pray. Is anyone happy? Let them sing songs of praise. </a:t>
            </a:r>
            <a:r>
              <a:rPr lang="en-US" sz="4000" b="1" baseline="30000">
                <a:solidFill>
                  <a:schemeClr val="bg1"/>
                </a:solidFill>
              </a:rPr>
              <a:t>14 </a:t>
            </a:r>
            <a:r>
              <a:rPr lang="en-US" sz="4000">
                <a:solidFill>
                  <a:schemeClr val="bg1"/>
                </a:solidFill>
              </a:rPr>
              <a:t>Is anyone among you sick? Let them call the elders of the church to pray over them and anoint them with oil in the name of the Lord. </a:t>
            </a:r>
            <a:r>
              <a:rPr lang="en-US" sz="4000" b="1" baseline="30000">
                <a:solidFill>
                  <a:schemeClr val="bg1"/>
                </a:solidFill>
              </a:rPr>
              <a:t>15 </a:t>
            </a:r>
            <a:r>
              <a:rPr lang="en-US" sz="4000">
                <a:solidFill>
                  <a:schemeClr val="bg1"/>
                </a:solidFill>
              </a:rPr>
              <a:t>And the prayer offered in faith will make the sick person well; the Lord will raise them up. If they have sinned, they will be forgiven. </a:t>
            </a:r>
            <a:r>
              <a:rPr lang="en-US" sz="4000" b="1" baseline="30000">
                <a:solidFill>
                  <a:schemeClr val="bg1"/>
                </a:solidFill>
              </a:rPr>
              <a:t>16 </a:t>
            </a:r>
            <a:r>
              <a:rPr lang="en-US" sz="4000">
                <a:solidFill>
                  <a:schemeClr val="bg1"/>
                </a:solidFill>
              </a:rPr>
              <a:t>Therefore confess your sins to each other and pray for each other so that you may be healed. The prayer of a righteous person is powerful and effective.</a:t>
            </a:r>
          </a:p>
        </p:txBody>
      </p:sp>
    </p:spTree>
    <p:extLst>
      <p:ext uri="{BB962C8B-B14F-4D97-AF65-F5344CB8AC3E}">
        <p14:creationId xmlns:p14="http://schemas.microsoft.com/office/powerpoint/2010/main" val="4857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magic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1654">
            <a:off x="-218498" y="1200740"/>
            <a:ext cx="60579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kids crying at magic king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6533">
            <a:off x="6004399" y="83128"/>
            <a:ext cx="5708951" cy="3869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kids crying at magic kingd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594" y="2942532"/>
            <a:ext cx="4077475" cy="545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2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2" presetClass="entr" presetSubtype="2" fill="hold" nodeType="withEffect">
                                  <p:stCondLst>
                                    <p:cond delay="75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1+#ppt_w/2"/>
                                          </p:val>
                                        </p:tav>
                                        <p:tav tm="100000">
                                          <p:val>
                                            <p:strVal val="#ppt_x"/>
                                          </p:val>
                                        </p:tav>
                                      </p:tavLst>
                                    </p:anim>
                                    <p:anim calcmode="lin" valueType="num">
                                      <p:cBhvr additive="base">
                                        <p:cTn id="12" dur="500" fill="hold"/>
                                        <p:tgtEl>
                                          <p:spTgt spid="2052"/>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250"/>
                                  </p:stCondLst>
                                  <p:childTnLst>
                                    <p:set>
                                      <p:cBhvr>
                                        <p:cTn id="14" dur="1" fill="hold">
                                          <p:stCondLst>
                                            <p:cond delay="0"/>
                                          </p:stCondLst>
                                        </p:cTn>
                                        <p:tgtEl>
                                          <p:spTgt spid="2054"/>
                                        </p:tgtEl>
                                        <p:attrNameLst>
                                          <p:attrName>style.visibility</p:attrName>
                                        </p:attrNameLst>
                                      </p:cBhvr>
                                      <p:to>
                                        <p:strVal val="visible"/>
                                      </p:to>
                                    </p:set>
                                    <p:anim calcmode="lin" valueType="num">
                                      <p:cBhvr additive="base">
                                        <p:cTn id="15" dur="500" fill="hold"/>
                                        <p:tgtEl>
                                          <p:spTgt spid="2054"/>
                                        </p:tgtEl>
                                        <p:attrNameLst>
                                          <p:attrName>ppt_x</p:attrName>
                                        </p:attrNameLst>
                                      </p:cBhvr>
                                      <p:tavLst>
                                        <p:tav tm="0">
                                          <p:val>
                                            <p:strVal val="#ppt_x"/>
                                          </p:val>
                                        </p:tav>
                                        <p:tav tm="100000">
                                          <p:val>
                                            <p:strVal val="#ppt_x"/>
                                          </p:val>
                                        </p:tav>
                                      </p:tavLst>
                                    </p:anim>
                                    <p:anim calcmode="lin" valueType="num">
                                      <p:cBhvr additive="base">
                                        <p:cTn id="1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3314" name="Picture 2" descr="Image result for praying in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935"/>
            <a:ext cx="12177901" cy="575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1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2780"/>
            <a:ext cx="11353800" cy="1775402"/>
          </a:xfrm>
        </p:spPr>
        <p:txBody>
          <a:bodyPr>
            <a:normAutofit/>
          </a:bodyPr>
          <a:lstStyle/>
          <a:p>
            <a:r>
              <a:rPr lang="en-US" sz="6000" dirty="0" smtClean="0">
                <a:solidFill>
                  <a:schemeClr val="bg1"/>
                </a:solidFill>
                <a:latin typeface="+mn-lt"/>
              </a:rPr>
              <a:t>“The kingdom of heaven is like…???</a:t>
            </a:r>
            <a:endParaRPr lang="en-US" sz="6000" dirty="0">
              <a:solidFill>
                <a:schemeClr val="bg1"/>
              </a:solidFill>
              <a:latin typeface="+mn-lt"/>
            </a:endParaRPr>
          </a:p>
        </p:txBody>
      </p:sp>
    </p:spTree>
    <p:extLst>
      <p:ext uri="{BB962C8B-B14F-4D97-AF65-F5344CB8AC3E}">
        <p14:creationId xmlns:p14="http://schemas.microsoft.com/office/powerpoint/2010/main" val="19964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parable of wheat and w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14415" y="3190212"/>
            <a:ext cx="7177585" cy="2227950"/>
          </a:xfrm>
        </p:spPr>
        <p:txBody>
          <a:bodyPr>
            <a:normAutofit/>
          </a:bodyPr>
          <a:lstStyle/>
          <a:p>
            <a:r>
              <a:rPr lang="en-US" sz="8800" b="1" smtClean="0">
                <a:latin typeface="+mn-lt"/>
              </a:rPr>
              <a:t>Matthew 13</a:t>
            </a:r>
            <a:endParaRPr lang="en-US" sz="8800" b="1">
              <a:latin typeface="+mn-lt"/>
            </a:endParaRPr>
          </a:p>
        </p:txBody>
      </p:sp>
    </p:spTree>
    <p:extLst>
      <p:ext uri="{BB962C8B-B14F-4D97-AF65-F5344CB8AC3E}">
        <p14:creationId xmlns:p14="http://schemas.microsoft.com/office/powerpoint/2010/main" val="30337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parable of wheat and w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2509" y="365125"/>
            <a:ext cx="11430000" cy="5848639"/>
          </a:xfrm>
        </p:spPr>
        <p:txBody>
          <a:bodyPr>
            <a:noAutofit/>
          </a:bodyPr>
          <a:lstStyle/>
          <a:p>
            <a:r>
              <a:rPr lang="en-US" b="1" dirty="0" smtClean="0">
                <a:latin typeface="+mn-lt"/>
              </a:rPr>
              <a:t>Matthew 13--“The </a:t>
            </a:r>
            <a:r>
              <a:rPr lang="en-US" b="1" dirty="0">
                <a:latin typeface="+mn-lt"/>
              </a:rPr>
              <a:t>kingdom of heaven is like a man who sowed good seed in his field. </a:t>
            </a:r>
            <a:r>
              <a:rPr lang="en-US" b="1" baseline="30000" dirty="0">
                <a:latin typeface="+mn-lt"/>
              </a:rPr>
              <a:t>25 </a:t>
            </a:r>
            <a:r>
              <a:rPr lang="en-US" b="1" dirty="0">
                <a:latin typeface="+mn-lt"/>
              </a:rPr>
              <a:t>But while everyone was sleeping, his enemy came and sowed weeds among the wheat, and went away. </a:t>
            </a:r>
            <a:r>
              <a:rPr lang="en-US" b="1" baseline="30000" dirty="0">
                <a:latin typeface="+mn-lt"/>
              </a:rPr>
              <a:t>26 </a:t>
            </a:r>
            <a:r>
              <a:rPr lang="en-US" b="1" dirty="0">
                <a:latin typeface="+mn-lt"/>
              </a:rPr>
              <a:t>When the wheat sprouted and formed heads, then the weeds also appeared.</a:t>
            </a:r>
            <a:br>
              <a:rPr lang="en-US" b="1" dirty="0">
                <a:latin typeface="+mn-lt"/>
              </a:rPr>
            </a:br>
            <a:r>
              <a:rPr lang="en-US" b="1" baseline="30000" dirty="0">
                <a:latin typeface="+mn-lt"/>
              </a:rPr>
              <a:t>27 </a:t>
            </a:r>
            <a:r>
              <a:rPr lang="en-US" b="1" dirty="0">
                <a:latin typeface="+mn-lt"/>
              </a:rPr>
              <a:t>“The owner’s servants came to him and said, ‘Sir, didn’t you sow good seed in your field? Where then did the weeds come from</a:t>
            </a:r>
            <a:r>
              <a:rPr lang="en-US" b="1" dirty="0" smtClean="0">
                <a:latin typeface="+mn-lt"/>
              </a:rPr>
              <a:t>?’</a:t>
            </a:r>
            <a:endParaRPr lang="en-US" b="1" dirty="0">
              <a:latin typeface="+mn-lt"/>
            </a:endParaRPr>
          </a:p>
        </p:txBody>
      </p:sp>
    </p:spTree>
    <p:extLst>
      <p:ext uri="{BB962C8B-B14F-4D97-AF65-F5344CB8AC3E}">
        <p14:creationId xmlns:p14="http://schemas.microsoft.com/office/powerpoint/2010/main" val="357304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parable of wheat and w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2509" y="365125"/>
            <a:ext cx="11430000" cy="5848639"/>
          </a:xfrm>
        </p:spPr>
        <p:txBody>
          <a:bodyPr>
            <a:noAutofit/>
          </a:bodyPr>
          <a:lstStyle/>
          <a:p>
            <a:r>
              <a:rPr lang="en-US" b="1" dirty="0" smtClean="0">
                <a:latin typeface="+mn-lt"/>
              </a:rPr>
              <a:t>Matthew 13</a:t>
            </a:r>
            <a:br>
              <a:rPr lang="en-US" b="1" dirty="0" smtClean="0">
                <a:latin typeface="+mn-lt"/>
              </a:rPr>
            </a:br>
            <a:r>
              <a:rPr lang="en-US" b="1" baseline="30000" dirty="0">
                <a:latin typeface="+mn-lt"/>
              </a:rPr>
              <a:t>28 </a:t>
            </a:r>
            <a:r>
              <a:rPr lang="en-US" b="1" dirty="0">
                <a:latin typeface="+mn-lt"/>
              </a:rPr>
              <a:t>“‘An enemy did this,’ he replied.</a:t>
            </a:r>
            <a:br>
              <a:rPr lang="en-US" b="1" dirty="0">
                <a:latin typeface="+mn-lt"/>
              </a:rPr>
            </a:br>
            <a:r>
              <a:rPr lang="en-US" b="1" dirty="0">
                <a:latin typeface="+mn-lt"/>
              </a:rPr>
              <a:t>“The servants asked him, ‘Do you want us to go and pull them up</a:t>
            </a:r>
            <a:r>
              <a:rPr lang="en-US" b="1" dirty="0" smtClean="0">
                <a:latin typeface="+mn-lt"/>
              </a:rPr>
              <a:t>?’  </a:t>
            </a:r>
            <a:r>
              <a:rPr lang="en-US" b="1" baseline="30000" dirty="0" smtClean="0">
                <a:latin typeface="+mn-lt"/>
              </a:rPr>
              <a:t>29</a:t>
            </a:r>
            <a:r>
              <a:rPr lang="en-US" b="1" baseline="30000" dirty="0">
                <a:latin typeface="+mn-lt"/>
              </a:rPr>
              <a:t> </a:t>
            </a:r>
            <a:r>
              <a:rPr lang="en-US" b="1" dirty="0">
                <a:latin typeface="+mn-lt"/>
              </a:rPr>
              <a:t>“‘No,’ he answered, ‘because while you are pulling the weeds, you may uproot the wheat with them. </a:t>
            </a:r>
            <a:r>
              <a:rPr lang="en-US" b="1" baseline="30000" dirty="0">
                <a:latin typeface="+mn-lt"/>
              </a:rPr>
              <a:t>30 </a:t>
            </a:r>
            <a:r>
              <a:rPr lang="en-US" b="1" dirty="0">
                <a:latin typeface="+mn-lt"/>
              </a:rPr>
              <a:t>Let both grow together until the harvest. At that time I will tell the harvesters: First collect the weeds and tie them in bundles to be burned; then gather the wheat and bring it into my barn</a:t>
            </a:r>
            <a:r>
              <a:rPr lang="en-US" b="1" dirty="0" smtClean="0">
                <a:latin typeface="+mn-lt"/>
              </a:rPr>
              <a:t>.’”</a:t>
            </a:r>
            <a:endParaRPr lang="en-US" b="1" dirty="0">
              <a:latin typeface="+mn-lt"/>
            </a:endParaRPr>
          </a:p>
        </p:txBody>
      </p:sp>
    </p:spTree>
    <p:extLst>
      <p:ext uri="{BB962C8B-B14F-4D97-AF65-F5344CB8AC3E}">
        <p14:creationId xmlns:p14="http://schemas.microsoft.com/office/powerpoint/2010/main" val="12712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parable of wheat and w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2509" y="365125"/>
            <a:ext cx="11430000" cy="5807075"/>
          </a:xfrm>
        </p:spPr>
        <p:txBody>
          <a:bodyPr>
            <a:noAutofit/>
          </a:bodyPr>
          <a:lstStyle/>
          <a:p>
            <a:r>
              <a:rPr lang="en-US" b="1" dirty="0" smtClean="0">
                <a:latin typeface="+mn-lt"/>
              </a:rPr>
              <a:t>Matthew 13</a:t>
            </a:r>
            <a:br>
              <a:rPr lang="en-US" b="1" dirty="0" smtClean="0">
                <a:latin typeface="+mn-lt"/>
              </a:rPr>
            </a:br>
            <a:r>
              <a:rPr lang="en-US" b="1" baseline="30000" dirty="0">
                <a:latin typeface="+mn-lt"/>
              </a:rPr>
              <a:t>36 </a:t>
            </a:r>
            <a:r>
              <a:rPr lang="en-US" b="1" dirty="0">
                <a:latin typeface="+mn-lt"/>
              </a:rPr>
              <a:t>Then he left the crowd and went into the house. His disciples came to him and said, “Explain to us the parable of the weeds in the field</a:t>
            </a:r>
            <a:r>
              <a:rPr lang="en-US" b="1" dirty="0" smtClean="0">
                <a:latin typeface="+mn-lt"/>
              </a:rPr>
              <a:t>.”  </a:t>
            </a:r>
            <a:r>
              <a:rPr lang="en-US" b="1" baseline="30000" dirty="0" smtClean="0">
                <a:latin typeface="+mn-lt"/>
              </a:rPr>
              <a:t>37</a:t>
            </a:r>
            <a:r>
              <a:rPr lang="en-US" b="1" baseline="30000" dirty="0">
                <a:latin typeface="+mn-lt"/>
              </a:rPr>
              <a:t> </a:t>
            </a:r>
            <a:r>
              <a:rPr lang="en-US" b="1" dirty="0">
                <a:latin typeface="+mn-lt"/>
              </a:rPr>
              <a:t>He answered, “The one who sowed the good seed is the Son of Man.</a:t>
            </a:r>
            <a:r>
              <a:rPr lang="en-US" b="1" baseline="30000" dirty="0">
                <a:latin typeface="+mn-lt"/>
              </a:rPr>
              <a:t>38 </a:t>
            </a:r>
            <a:r>
              <a:rPr lang="en-US" b="1" dirty="0">
                <a:latin typeface="+mn-lt"/>
              </a:rPr>
              <a:t>The field is the world, and the good seed stands for the people of the kingdom. The weeds are the people of the evil one, </a:t>
            </a:r>
            <a:r>
              <a:rPr lang="en-US" b="1" baseline="30000" dirty="0">
                <a:latin typeface="+mn-lt"/>
              </a:rPr>
              <a:t>39 </a:t>
            </a:r>
            <a:r>
              <a:rPr lang="en-US" b="1" dirty="0">
                <a:latin typeface="+mn-lt"/>
              </a:rPr>
              <a:t>and the enemy who sows them is the devil. The harvest is the end of the age, and the harvesters are angels</a:t>
            </a:r>
            <a:r>
              <a:rPr lang="en-US" b="1" dirty="0" smtClean="0">
                <a:latin typeface="+mn-lt"/>
              </a:rPr>
              <a:t>.</a:t>
            </a:r>
            <a:endParaRPr lang="en-US" b="1" dirty="0">
              <a:latin typeface="+mn-lt"/>
            </a:endParaRPr>
          </a:p>
        </p:txBody>
      </p:sp>
    </p:spTree>
    <p:extLst>
      <p:ext uri="{BB962C8B-B14F-4D97-AF65-F5344CB8AC3E}">
        <p14:creationId xmlns:p14="http://schemas.microsoft.com/office/powerpoint/2010/main" val="423698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Image result for parable of wheat and w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2509" y="365125"/>
            <a:ext cx="11430000" cy="5807075"/>
          </a:xfrm>
        </p:spPr>
        <p:txBody>
          <a:bodyPr>
            <a:noAutofit/>
          </a:bodyPr>
          <a:lstStyle/>
          <a:p>
            <a:r>
              <a:rPr lang="en-US" b="1" dirty="0" smtClean="0">
                <a:latin typeface="+mn-lt"/>
              </a:rPr>
              <a:t>Matthew 13</a:t>
            </a:r>
            <a:br>
              <a:rPr lang="en-US" b="1" dirty="0" smtClean="0">
                <a:latin typeface="+mn-lt"/>
              </a:rPr>
            </a:br>
            <a:r>
              <a:rPr lang="en-US" b="1" baseline="30000" dirty="0">
                <a:latin typeface="+mn-lt"/>
              </a:rPr>
              <a:t>40 </a:t>
            </a:r>
            <a:r>
              <a:rPr lang="en-US" b="1" dirty="0">
                <a:latin typeface="+mn-lt"/>
              </a:rPr>
              <a:t>“As the weeds are pulled up and burned in the fire, so it will be at the end of the age. </a:t>
            </a:r>
            <a:r>
              <a:rPr lang="en-US" b="1" baseline="30000" dirty="0">
                <a:latin typeface="+mn-lt"/>
              </a:rPr>
              <a:t>41 </a:t>
            </a:r>
            <a:r>
              <a:rPr lang="en-US" b="1" dirty="0">
                <a:latin typeface="+mn-lt"/>
              </a:rPr>
              <a:t>The Son of Man will send out his angels, and they will weed out of his kingdom everything that causes sin and all who do evil.</a:t>
            </a:r>
            <a:r>
              <a:rPr lang="en-US" b="1" baseline="30000" dirty="0">
                <a:latin typeface="+mn-lt"/>
              </a:rPr>
              <a:t>42 </a:t>
            </a:r>
            <a:r>
              <a:rPr lang="en-US" b="1" dirty="0">
                <a:latin typeface="+mn-lt"/>
              </a:rPr>
              <a:t>They will throw them into the blazing furnace, where there will be weeping and gnashing of teeth. </a:t>
            </a:r>
            <a:r>
              <a:rPr lang="en-US" b="1" baseline="30000" dirty="0">
                <a:latin typeface="+mn-lt"/>
              </a:rPr>
              <a:t>43 </a:t>
            </a:r>
            <a:r>
              <a:rPr lang="en-US" b="1" dirty="0">
                <a:latin typeface="+mn-lt"/>
              </a:rPr>
              <a:t>Then the righteous will shine like the sun in the kingdom of their Father. Whoever has ears, let them hear</a:t>
            </a:r>
            <a:r>
              <a:rPr lang="en-US" b="1" dirty="0" smtClean="0">
                <a:latin typeface="+mn-lt"/>
              </a:rPr>
              <a:t>.</a:t>
            </a:r>
            <a:endParaRPr lang="en-US" b="1" dirty="0">
              <a:latin typeface="+mn-lt"/>
            </a:endParaRPr>
          </a:p>
        </p:txBody>
      </p:sp>
    </p:spTree>
    <p:extLst>
      <p:ext uri="{BB962C8B-B14F-4D97-AF65-F5344CB8AC3E}">
        <p14:creationId xmlns:p14="http://schemas.microsoft.com/office/powerpoint/2010/main" val="114373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84910" y="1115220"/>
            <a:ext cx="10961914" cy="5509200"/>
          </a:xfrm>
          <a:prstGeom prst="rect">
            <a:avLst/>
          </a:prstGeom>
        </p:spPr>
        <p:txBody>
          <a:bodyPr wrap="square">
            <a:spAutoFit/>
          </a:bodyPr>
          <a:lstStyle/>
          <a:p>
            <a:pPr marL="742950" lvl="0" indent="-742950">
              <a:buFont typeface="+mj-lt"/>
              <a:buAutoNum type="arabicPeriod"/>
            </a:pPr>
            <a:r>
              <a:rPr lang="en-US" sz="4400" dirty="0" smtClean="0">
                <a:solidFill>
                  <a:schemeClr val="bg1"/>
                </a:solidFill>
              </a:rPr>
              <a:t>Sower of good </a:t>
            </a:r>
            <a:r>
              <a:rPr lang="en-US" sz="4400" dirty="0">
                <a:solidFill>
                  <a:schemeClr val="bg1"/>
                </a:solidFill>
              </a:rPr>
              <a:t>seed = the Son of Man/Jesus</a:t>
            </a:r>
          </a:p>
          <a:p>
            <a:pPr marL="742950" lvl="0" indent="-742950">
              <a:buFont typeface="+mj-lt"/>
              <a:buAutoNum type="arabicPeriod"/>
            </a:pPr>
            <a:r>
              <a:rPr lang="en-US" sz="4400" dirty="0">
                <a:solidFill>
                  <a:schemeClr val="bg1"/>
                </a:solidFill>
              </a:rPr>
              <a:t>The field = the world</a:t>
            </a:r>
          </a:p>
          <a:p>
            <a:pPr marL="742950" lvl="0" indent="-742950">
              <a:buFont typeface="+mj-lt"/>
              <a:buAutoNum type="arabicPeriod"/>
            </a:pPr>
            <a:r>
              <a:rPr lang="en-US" sz="4400" dirty="0">
                <a:solidFill>
                  <a:schemeClr val="bg1"/>
                </a:solidFill>
              </a:rPr>
              <a:t>The good seed = sons/daughters of the kingdom</a:t>
            </a:r>
          </a:p>
          <a:p>
            <a:pPr marL="742950" lvl="0" indent="-742950">
              <a:buFont typeface="+mj-lt"/>
              <a:buAutoNum type="arabicPeriod"/>
            </a:pPr>
            <a:r>
              <a:rPr lang="en-US" sz="4400" dirty="0">
                <a:solidFill>
                  <a:schemeClr val="bg1"/>
                </a:solidFill>
              </a:rPr>
              <a:t>The weeds = sons/daughters of the evil one</a:t>
            </a:r>
          </a:p>
          <a:p>
            <a:pPr marL="742950" lvl="0" indent="-742950">
              <a:buFont typeface="+mj-lt"/>
              <a:buAutoNum type="arabicPeriod"/>
            </a:pPr>
            <a:r>
              <a:rPr lang="en-US" sz="4400" dirty="0">
                <a:solidFill>
                  <a:schemeClr val="bg1"/>
                </a:solidFill>
              </a:rPr>
              <a:t>The enemy who sows </a:t>
            </a:r>
            <a:r>
              <a:rPr lang="en-US" sz="4400" dirty="0" smtClean="0">
                <a:solidFill>
                  <a:schemeClr val="bg1"/>
                </a:solidFill>
              </a:rPr>
              <a:t>bad seed = </a:t>
            </a:r>
            <a:r>
              <a:rPr lang="en-US" sz="4400" dirty="0">
                <a:solidFill>
                  <a:schemeClr val="bg1"/>
                </a:solidFill>
              </a:rPr>
              <a:t>the devil</a:t>
            </a:r>
          </a:p>
          <a:p>
            <a:pPr marL="742950" lvl="0" indent="-742950">
              <a:buFont typeface="+mj-lt"/>
              <a:buAutoNum type="arabicPeriod"/>
            </a:pPr>
            <a:r>
              <a:rPr lang="en-US" sz="4400" dirty="0">
                <a:solidFill>
                  <a:schemeClr val="bg1"/>
                </a:solidFill>
              </a:rPr>
              <a:t>The harvest = the end of the age</a:t>
            </a:r>
          </a:p>
          <a:p>
            <a:pPr marL="742950" indent="-742950">
              <a:buFont typeface="+mj-lt"/>
              <a:buAutoNum type="arabicPeriod"/>
            </a:pPr>
            <a:r>
              <a:rPr lang="en-US" sz="4400" dirty="0">
                <a:solidFill>
                  <a:schemeClr val="bg1"/>
                </a:solidFill>
              </a:rPr>
              <a:t>The harvesters = angels </a:t>
            </a:r>
          </a:p>
        </p:txBody>
      </p:sp>
      <p:sp>
        <p:nvSpPr>
          <p:cNvPr id="5" name="TextBox 4"/>
          <p:cNvSpPr txBox="1"/>
          <p:nvPr/>
        </p:nvSpPr>
        <p:spPr>
          <a:xfrm>
            <a:off x="484910" y="96910"/>
            <a:ext cx="11443854" cy="830997"/>
          </a:xfrm>
          <a:prstGeom prst="rect">
            <a:avLst/>
          </a:prstGeom>
          <a:noFill/>
        </p:spPr>
        <p:txBody>
          <a:bodyPr wrap="square" rtlCol="0">
            <a:spAutoFit/>
          </a:bodyPr>
          <a:lstStyle/>
          <a:p>
            <a:r>
              <a:rPr lang="en-US" sz="4800" u="sng" dirty="0" smtClean="0">
                <a:solidFill>
                  <a:schemeClr val="bg1"/>
                </a:solidFill>
              </a:rPr>
              <a:t>Mt. 13--Parable of the Weeds &amp; Good Seed</a:t>
            </a:r>
            <a:endParaRPr lang="en-US" sz="4800" u="sng" dirty="0">
              <a:solidFill>
                <a:schemeClr val="bg1"/>
              </a:solidFill>
            </a:endParaRPr>
          </a:p>
        </p:txBody>
      </p:sp>
    </p:spTree>
    <p:extLst>
      <p:ext uri="{BB962C8B-B14F-4D97-AF65-F5344CB8AC3E}">
        <p14:creationId xmlns:p14="http://schemas.microsoft.com/office/powerpoint/2010/main" val="15349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9543</TotalTime>
  <Words>161</Words>
  <Application>Microsoft Office PowerPoint</Application>
  <PresentationFormat>Widescreen</PresentationFormat>
  <Paragraphs>28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“The kingdom of heaven is like…???</vt:lpstr>
      <vt:lpstr>Matthew 13</vt:lpstr>
      <vt:lpstr>Matthew 13--“The kingdom of heaven is like a man who sowed good seed in his field. 25 But while everyone was sleeping, his enemy came and sowed weeds among the wheat, and went away. 26 When the wheat sprouted and formed heads, then the weeds also appeared. 27 “The owner’s servants came to him and said, ‘Sir, didn’t you sow good seed in your field? Where then did the weeds come from?’</vt:lpstr>
      <vt:lpstr>Matthew 13 28 “‘An enemy did this,’ he replied. “The servants asked him, ‘Do you want us to go and pull them up?’  29 “‘No,’ he answered, ‘because while you are pulling the weeds, you may uproot the wheat with them. 30 Let both grow together until the harvest. At that time I will tell the harvesters: First collect the weeds and tie them in bundles to be burned; then gather the wheat and bring it into my barn.’”</vt:lpstr>
      <vt:lpstr>Matthew 13 36 Then he left the crowd and went into the house. His disciples came to him and said, “Explain to us the parable of the weeds in the field.”  37 He answered, “The one who sowed the good seed is the Son of Man.38 The field is the world, and the good seed stands for the people of the kingdom. The weeds are the people of the evil one, 39 and the enemy who sows them is the devil. The harvest is the end of the age, and the harvesters are angels.</vt:lpstr>
      <vt:lpstr>Matthew 13 40 “As the weeds are pulled up and burned in the fire, so it will be at the end of the age. 41 The Son of Man will send out his angels, and they will weed out of his kingdom everything that causes sin and all who do evil.42 They will throw them into the blazing furnace, where there will be weeping and gnashing of teeth. 43 Then the righteous will shine like the sun in the kingdom of their Father. Whoever has ears, let them hear.</vt:lpstr>
      <vt:lpstr>PowerPoint Presentation</vt:lpstr>
      <vt:lpstr>Matthew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256</cp:revision>
  <cp:lastPrinted>2018-02-11T15:11:31Z</cp:lastPrinted>
  <dcterms:created xsi:type="dcterms:W3CDTF">2017-12-02T23:39:37Z</dcterms:created>
  <dcterms:modified xsi:type="dcterms:W3CDTF">2018-03-18T14:11:02Z</dcterms:modified>
</cp:coreProperties>
</file>