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73" r:id="rId16"/>
    <p:sldId id="269" r:id="rId17"/>
    <p:sldId id="270" r:id="rId18"/>
    <p:sldId id="271" r:id="rId19"/>
    <p:sldId id="274"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3" d="100"/>
          <a:sy n="63" d="100"/>
        </p:scale>
        <p:origin x="15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3/11/2019</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3/11/2019</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3/11/2019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3/11/2019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3/11/2019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3/11/2019</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08447"/>
            <a:ext cx="7342188" cy="1924050"/>
          </a:xfrm>
        </p:spPr>
        <p:txBody>
          <a:bodyPr/>
          <a:lstStyle/>
          <a:p>
            <a:r>
              <a:rPr lang="en-US" dirty="0"/>
              <a:t>﻿To the Church in </a:t>
            </a:r>
            <a:r>
              <a:rPr lang="en-US" dirty="0" smtClean="0"/>
              <a:t>Laodicea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92529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rotWithShape="0">
          <a:blip r:embed="rId2">
            <a:extLst>
              <a:ext uri="{BEBA8EAE-BF5A-486C-A8C5-ECC9F3942E4B}">
                <a14:imgProps xmlns:a14="http://schemas.microsoft.com/office/drawing/2010/main">
                  <a14:imgLayer r:embed="rId3">
                    <a14:imgEffect>
                      <a14:saturation sat="400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8839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9258" y="1540463"/>
            <a:ext cx="8421847" cy="2800767"/>
          </a:xfrm>
          <a:prstGeom prst="rect">
            <a:avLst/>
          </a:prstGeom>
        </p:spPr>
        <p:txBody>
          <a:bodyPr wrap="square">
            <a:spAutoFit/>
          </a:bodyPr>
          <a:lstStyle/>
          <a:p>
            <a:pPr algn="r"/>
            <a:r>
              <a:rPr lang="en-US" sz="4400" b="1" dirty="0"/>
              <a:t>17 </a:t>
            </a:r>
            <a:r>
              <a:rPr lang="en-US" sz="4400" dirty="0" smtClean="0"/>
              <a:t>For </a:t>
            </a:r>
            <a:r>
              <a:rPr lang="en-US" sz="4400" dirty="0"/>
              <a:t>you say, I am rich, I have prospered, and I need nothing, not realizing that you are wretched, pitiable, poor, blind, and naked. </a:t>
            </a:r>
          </a:p>
        </p:txBody>
      </p:sp>
    </p:spTree>
    <p:extLst>
      <p:ext uri="{BB962C8B-B14F-4D97-AF65-F5344CB8AC3E}">
        <p14:creationId xmlns:p14="http://schemas.microsoft.com/office/powerpoint/2010/main" val="3129045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3067" y="868847"/>
            <a:ext cx="8092617" cy="3477875"/>
          </a:xfrm>
          <a:prstGeom prst="rect">
            <a:avLst/>
          </a:prstGeom>
        </p:spPr>
        <p:txBody>
          <a:bodyPr wrap="square">
            <a:spAutoFit/>
          </a:bodyPr>
          <a:lstStyle/>
          <a:p>
            <a:pPr lvl="2" algn="just"/>
            <a:r>
              <a:rPr lang="en-US" sz="4400" dirty="0" smtClean="0"/>
              <a:t>(</a:t>
            </a:r>
            <a:r>
              <a:rPr lang="en-US" sz="4400" dirty="0"/>
              <a:t>Hos 12:8) Israel boasts</a:t>
            </a:r>
            <a:r>
              <a:rPr lang="en-US" sz="4400" dirty="0" smtClean="0"/>
              <a:t>, I </a:t>
            </a:r>
            <a:r>
              <a:rPr lang="en-US" sz="4400" dirty="0"/>
              <a:t>am </a:t>
            </a:r>
            <a:r>
              <a:rPr lang="en-US" sz="4400" dirty="0" smtClean="0"/>
              <a:t>rich! I’ve </a:t>
            </a:r>
            <a:r>
              <a:rPr lang="en-US" sz="4400" dirty="0"/>
              <a:t>made a fortune all </a:t>
            </a:r>
            <a:r>
              <a:rPr lang="en-US" sz="4400" dirty="0" smtClean="0"/>
              <a:t>by myself!</a:t>
            </a:r>
            <a:r>
              <a:rPr lang="en-US" sz="4400" dirty="0"/>
              <a:t> </a:t>
            </a:r>
            <a:r>
              <a:rPr lang="en-US" sz="4400" dirty="0" smtClean="0"/>
              <a:t>No </a:t>
            </a:r>
            <a:r>
              <a:rPr lang="en-US" sz="4400" dirty="0"/>
              <a:t>one has caught </a:t>
            </a:r>
            <a:r>
              <a:rPr lang="en-US" sz="4400" dirty="0" smtClean="0"/>
              <a:t>me cheating! My </a:t>
            </a:r>
            <a:r>
              <a:rPr lang="en-US" sz="4400" dirty="0"/>
              <a:t>record is spotless</a:t>
            </a:r>
            <a:r>
              <a:rPr lang="en-US" sz="4400" dirty="0" smtClean="0"/>
              <a:t>!</a:t>
            </a:r>
            <a:endParaRPr lang="en-US" sz="4400" dirty="0"/>
          </a:p>
        </p:txBody>
      </p:sp>
      <p:sp>
        <p:nvSpPr>
          <p:cNvPr id="4" name="Rectangle 3"/>
          <p:cNvSpPr/>
          <p:nvPr/>
        </p:nvSpPr>
        <p:spPr>
          <a:xfrm>
            <a:off x="1083916" y="4875044"/>
            <a:ext cx="4941828" cy="707886"/>
          </a:xfrm>
          <a:prstGeom prst="rect">
            <a:avLst/>
          </a:prstGeom>
        </p:spPr>
        <p:txBody>
          <a:bodyPr wrap="none">
            <a:spAutoFit/>
          </a:bodyPr>
          <a:lstStyle/>
          <a:p>
            <a:r>
              <a:rPr lang="en-US" sz="4000" dirty="0"/>
              <a:t>Deuteronomy 8:11-20 </a:t>
            </a:r>
          </a:p>
        </p:txBody>
      </p:sp>
    </p:spTree>
    <p:extLst>
      <p:ext uri="{BB962C8B-B14F-4D97-AF65-F5344CB8AC3E}">
        <p14:creationId xmlns:p14="http://schemas.microsoft.com/office/powerpoint/2010/main" val="133085397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745" y="215531"/>
            <a:ext cx="8343459" cy="5509200"/>
          </a:xfrm>
          <a:prstGeom prst="rect">
            <a:avLst/>
          </a:prstGeom>
        </p:spPr>
        <p:txBody>
          <a:bodyPr wrap="square">
            <a:spAutoFit/>
          </a:bodyPr>
          <a:lstStyle/>
          <a:p>
            <a:pPr algn="just"/>
            <a:r>
              <a:rPr lang="en-US" sz="4400" b="1" dirty="0"/>
              <a:t>18 </a:t>
            </a:r>
            <a:r>
              <a:rPr lang="en-US" sz="4400" dirty="0"/>
              <a:t>I counsel you to buy from me gold refined by fire, so that you may be rich, and white garments so that you may clothe yourself and the shame of your nakedness may not be seen, and salve to anoint your eyes, so that you may see. </a:t>
            </a:r>
          </a:p>
        </p:txBody>
      </p:sp>
    </p:spTree>
    <p:extLst>
      <p:ext uri="{BB962C8B-B14F-4D97-AF65-F5344CB8AC3E}">
        <p14:creationId xmlns:p14="http://schemas.microsoft.com/office/powerpoint/2010/main" val="448881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29304"/>
            <a:ext cx="8705026" cy="1446550"/>
          </a:xfrm>
          <a:prstGeom prst="rect">
            <a:avLst/>
          </a:prstGeom>
        </p:spPr>
        <p:txBody>
          <a:bodyPr wrap="square">
            <a:spAutoFit/>
          </a:bodyPr>
          <a:lstStyle/>
          <a:p>
            <a:pPr lvl="1"/>
            <a:r>
              <a:rPr lang="en-US" sz="4400" dirty="0"/>
              <a:t>What does it mean to refined by fire?</a:t>
            </a:r>
          </a:p>
        </p:txBody>
      </p:sp>
    </p:spTree>
    <p:extLst>
      <p:ext uri="{BB962C8B-B14F-4D97-AF65-F5344CB8AC3E}">
        <p14:creationId xmlns:p14="http://schemas.microsoft.com/office/powerpoint/2010/main" val="1834337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0614" y="0"/>
            <a:ext cx="8500236" cy="6863416"/>
          </a:xfrm>
          <a:prstGeom prst="rect">
            <a:avLst/>
          </a:prstGeom>
        </p:spPr>
        <p:txBody>
          <a:bodyPr wrap="square">
            <a:spAutoFit/>
          </a:bodyPr>
          <a:lstStyle/>
          <a:p>
            <a:pPr lvl="1"/>
            <a:r>
              <a:rPr lang="en-US" sz="4400" dirty="0"/>
              <a:t>1 Peter 1:6-7 “In this you rejoice, though now for a little while, if necessary, you have been grieved by various trials, so that the tested genuineness of your faith—more precious than gold that perishes though it is tested by fire—may be found to result in praise and glory and honor at the revelation of Jesus Christ.”</a:t>
            </a:r>
          </a:p>
        </p:txBody>
      </p:sp>
    </p:spTree>
    <p:extLst>
      <p:ext uri="{BB962C8B-B14F-4D97-AF65-F5344CB8AC3E}">
        <p14:creationId xmlns:p14="http://schemas.microsoft.com/office/powerpoint/2010/main" val="2980270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24" y="340970"/>
            <a:ext cx="8437526" cy="4832092"/>
          </a:xfrm>
          <a:prstGeom prst="rect">
            <a:avLst/>
          </a:prstGeom>
        </p:spPr>
        <p:txBody>
          <a:bodyPr wrap="square">
            <a:spAutoFit/>
          </a:bodyPr>
          <a:lstStyle/>
          <a:p>
            <a:pPr algn="just"/>
            <a:r>
              <a:rPr lang="en-US" sz="4400" b="1" dirty="0"/>
              <a:t>19 </a:t>
            </a:r>
            <a:r>
              <a:rPr lang="en-US" sz="4400" dirty="0"/>
              <a:t>Those whom I love, I reprove and discipline, so be zealous and repent. </a:t>
            </a:r>
            <a:r>
              <a:rPr lang="en-US" sz="4400" b="1" dirty="0"/>
              <a:t>20 </a:t>
            </a:r>
            <a:r>
              <a:rPr lang="en-US" sz="4400" dirty="0"/>
              <a:t>Behold, I stand at the door and knock. If anyone hears my voice and opens the door, I will come in to him and eat with him, and he with me. </a:t>
            </a:r>
          </a:p>
        </p:txBody>
      </p:sp>
    </p:spTree>
    <p:extLst>
      <p:ext uri="{BB962C8B-B14F-4D97-AF65-F5344CB8AC3E}">
        <p14:creationId xmlns:p14="http://schemas.microsoft.com/office/powerpoint/2010/main" val="2776311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24" y="414131"/>
            <a:ext cx="8139650" cy="2123658"/>
          </a:xfrm>
          <a:prstGeom prst="rect">
            <a:avLst/>
          </a:prstGeom>
        </p:spPr>
        <p:txBody>
          <a:bodyPr wrap="square">
            <a:spAutoFit/>
          </a:bodyPr>
          <a:lstStyle/>
          <a:p>
            <a:r>
              <a:rPr lang="en-US" sz="4400" dirty="0"/>
              <a:t>The word (</a:t>
            </a:r>
            <a:r>
              <a:rPr lang="en-US" sz="4400" dirty="0" err="1" smtClean="0"/>
              <a:t>paidue</a:t>
            </a:r>
            <a:r>
              <a:rPr lang="en-US" sz="4400" dirty="0" smtClean="0"/>
              <a:t>/</a:t>
            </a:r>
            <a:r>
              <a:rPr lang="en-US" sz="4400" dirty="0" smtClean="0">
                <a:latin typeface="Helvetica"/>
                <a:cs typeface="Helvetica"/>
              </a:rPr>
              <a:t>πα</a:t>
            </a:r>
            <a:r>
              <a:rPr lang="en-US" sz="4400" dirty="0" err="1" smtClean="0">
                <a:latin typeface="Helvetica"/>
                <a:cs typeface="Helvetica"/>
              </a:rPr>
              <a:t>ιδευ</a:t>
            </a:r>
            <a:r>
              <a:rPr lang="en-US" sz="4400" dirty="0" err="1">
                <a:latin typeface="Helvetica"/>
                <a:cs typeface="Helvetica"/>
              </a:rPr>
              <a:t>ω</a:t>
            </a:r>
            <a:r>
              <a:rPr lang="en-US" sz="4400" dirty="0" smtClean="0"/>
              <a:t> </a:t>
            </a:r>
            <a:r>
              <a:rPr lang="en-US" sz="4400" dirty="0"/>
              <a:t>“discipline”) </a:t>
            </a:r>
            <a:r>
              <a:rPr lang="en-US" sz="4400" dirty="0" smtClean="0"/>
              <a:t>is </a:t>
            </a:r>
            <a:r>
              <a:rPr lang="en-US" sz="4400" dirty="0"/>
              <a:t>closely related to (</a:t>
            </a:r>
            <a:r>
              <a:rPr lang="en-US" sz="4400" dirty="0" err="1" smtClean="0"/>
              <a:t>paidi</a:t>
            </a:r>
            <a:r>
              <a:rPr lang="en-US" sz="4400" dirty="0"/>
              <a:t>/</a:t>
            </a:r>
            <a:r>
              <a:rPr lang="en-US" sz="4400" dirty="0" smtClean="0">
                <a:latin typeface="Helvetica"/>
                <a:cs typeface="Helvetica"/>
              </a:rPr>
              <a:t>πα</a:t>
            </a:r>
            <a:r>
              <a:rPr lang="en-US" sz="4400" dirty="0" err="1" smtClean="0">
                <a:latin typeface="Helvetica"/>
                <a:cs typeface="Helvetica"/>
              </a:rPr>
              <a:t>ιδι</a:t>
            </a:r>
            <a:r>
              <a:rPr lang="en-US" sz="4400" dirty="0" smtClean="0">
                <a:latin typeface="Helvetica"/>
                <a:cs typeface="Helvetica"/>
              </a:rPr>
              <a:t>α</a:t>
            </a:r>
            <a:r>
              <a:rPr lang="en-US" sz="4400" dirty="0" smtClean="0"/>
              <a:t> </a:t>
            </a:r>
            <a:r>
              <a:rPr lang="en-US" sz="4400" dirty="0"/>
              <a:t>“children”</a:t>
            </a:r>
            <a:r>
              <a:rPr lang="en-US" sz="4400" dirty="0" smtClean="0"/>
              <a:t>)</a:t>
            </a:r>
            <a:endParaRPr lang="en-US" sz="4400" dirty="0"/>
          </a:p>
        </p:txBody>
      </p:sp>
    </p:spTree>
    <p:extLst>
      <p:ext uri="{BB962C8B-B14F-4D97-AF65-F5344CB8AC3E}">
        <p14:creationId xmlns:p14="http://schemas.microsoft.com/office/powerpoint/2010/main" val="7124210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25" y="306990"/>
            <a:ext cx="8296426" cy="4832092"/>
          </a:xfrm>
          <a:prstGeom prst="rect">
            <a:avLst/>
          </a:prstGeom>
        </p:spPr>
        <p:txBody>
          <a:bodyPr wrap="square">
            <a:spAutoFit/>
          </a:bodyPr>
          <a:lstStyle/>
          <a:p>
            <a:pPr algn="just"/>
            <a:r>
              <a:rPr lang="en-US" sz="4400" b="1" dirty="0"/>
              <a:t>21 </a:t>
            </a:r>
            <a:r>
              <a:rPr lang="en-US" sz="4400" dirty="0"/>
              <a:t>The one who conquers, I will grant him to sit with me on my throne, as I also conquered and sat down with my Father on his throne. </a:t>
            </a:r>
            <a:r>
              <a:rPr lang="en-US" sz="4400" b="1" dirty="0"/>
              <a:t>22 </a:t>
            </a:r>
            <a:r>
              <a:rPr lang="en-US" sz="4400" dirty="0"/>
              <a:t>He who has an ear, let him hear what the Spirit says to the churches</a:t>
            </a:r>
            <a:r>
              <a:rPr lang="en-US" sz="4400" dirty="0" smtClean="0"/>
              <a:t>.</a:t>
            </a:r>
            <a:endParaRPr lang="en-US" sz="4400" dirty="0"/>
          </a:p>
        </p:txBody>
      </p:sp>
    </p:spTree>
    <p:extLst>
      <p:ext uri="{BB962C8B-B14F-4D97-AF65-F5344CB8AC3E}">
        <p14:creationId xmlns:p14="http://schemas.microsoft.com/office/powerpoint/2010/main" val="2081574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Application </a:t>
            </a:r>
            <a:br>
              <a:rPr lang="en-US" dirty="0"/>
            </a:br>
            <a:endParaRPr lang="en-US" dirty="0"/>
          </a:p>
        </p:txBody>
      </p:sp>
      <p:pic>
        <p:nvPicPr>
          <p:cNvPr id="5" name="Content Placeholder 4" descr="Mirroe.jpg"/>
          <p:cNvPicPr>
            <a:picLocks noGrp="1" noChangeAspect="1"/>
          </p:cNvPicPr>
          <p:nvPr>
            <p:ph idx="1"/>
          </p:nvPr>
        </p:nvPicPr>
        <p:blipFill>
          <a:blip r:embed="rId2">
            <a:extLst>
              <a:ext uri="{28A0092B-C50C-407E-A947-70E740481C1C}">
                <a14:useLocalDpi xmlns:a14="http://schemas.microsoft.com/office/drawing/2010/main" val="0"/>
              </a:ext>
            </a:extLst>
          </a:blip>
          <a:srcRect l="22999" r="22999"/>
          <a:stretch>
            <a:fillRect/>
          </a:stretch>
        </p:blipFill>
        <p:spPr>
          <a:xfrm>
            <a:off x="4329113" y="609600"/>
            <a:ext cx="4435475" cy="5465763"/>
          </a:xfrm>
        </p:spPr>
      </p:pic>
      <p:sp>
        <p:nvSpPr>
          <p:cNvPr id="4" name="Text Placeholder 3"/>
          <p:cNvSpPr>
            <a:spLocks noGrp="1"/>
          </p:cNvSpPr>
          <p:nvPr>
            <p:ph type="body" sz="half" idx="2"/>
          </p:nvPr>
        </p:nvSpPr>
        <p:spPr>
          <a:xfrm>
            <a:off x="530225" y="2147888"/>
            <a:ext cx="3169705" cy="3262313"/>
          </a:xfrm>
        </p:spPr>
        <p:txBody>
          <a:bodyPr/>
          <a:lstStyle/>
          <a:p>
            <a:r>
              <a:rPr lang="en-US" sz="2000" dirty="0" smtClean="0"/>
              <a:t>Internally</a:t>
            </a:r>
            <a:r>
              <a:rPr lang="en-US" sz="2000" dirty="0"/>
              <a:t>: </a:t>
            </a:r>
            <a:endParaRPr lang="en-US" sz="2000" dirty="0" smtClean="0"/>
          </a:p>
          <a:p>
            <a:r>
              <a:rPr lang="en-US" sz="2000" dirty="0" smtClean="0"/>
              <a:t>buy </a:t>
            </a:r>
            <a:r>
              <a:rPr lang="en-US" sz="2000" dirty="0"/>
              <a:t>from me</a:t>
            </a:r>
          </a:p>
          <a:p>
            <a:r>
              <a:rPr lang="en-US" sz="2000" dirty="0" smtClean="0"/>
              <a:t>White </a:t>
            </a:r>
            <a:r>
              <a:rPr lang="en-US" sz="2000" dirty="0"/>
              <a:t>garment</a:t>
            </a:r>
          </a:p>
          <a:p>
            <a:r>
              <a:rPr lang="en-US" sz="2000" dirty="0" smtClean="0"/>
              <a:t>Salve </a:t>
            </a:r>
            <a:r>
              <a:rPr lang="en-US" sz="2000" dirty="0"/>
              <a:t>for the eyes</a:t>
            </a:r>
            <a:r>
              <a:rPr lang="en-US" dirty="0"/>
              <a:t>…</a:t>
            </a:r>
          </a:p>
          <a:p>
            <a:endParaRPr lang="en-US" dirty="0"/>
          </a:p>
        </p:txBody>
      </p:sp>
    </p:spTree>
    <p:extLst>
      <p:ext uri="{BB962C8B-B14F-4D97-AF65-F5344CB8AC3E}">
        <p14:creationId xmlns:p14="http://schemas.microsoft.com/office/powerpoint/2010/main" val="2839972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Time</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4400" dirty="0" smtClean="0"/>
              <a:t>David Lanham </a:t>
            </a:r>
            <a:endParaRPr lang="en-US" sz="4400" dirty="0"/>
          </a:p>
        </p:txBody>
      </p:sp>
    </p:spTree>
    <p:extLst>
      <p:ext uri="{BB962C8B-B14F-4D97-AF65-F5344CB8AC3E}">
        <p14:creationId xmlns:p14="http://schemas.microsoft.com/office/powerpoint/2010/main" val="1622865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lvl="0"/>
            <a:r>
              <a:rPr lang="en-US" dirty="0" smtClean="0"/>
              <a:t>End </a:t>
            </a:r>
            <a:r>
              <a:rPr lang="en-US" dirty="0"/>
              <a:t>of the Series…</a:t>
            </a:r>
            <a:br>
              <a:rPr lang="en-US" dirty="0"/>
            </a:br>
            <a:endParaRPr lang="en-US" dirty="0"/>
          </a:p>
        </p:txBody>
      </p:sp>
      <p:sp>
        <p:nvSpPr>
          <p:cNvPr id="5" name="Rectangle 4"/>
          <p:cNvSpPr/>
          <p:nvPr/>
        </p:nvSpPr>
        <p:spPr>
          <a:xfrm>
            <a:off x="404679" y="1636704"/>
            <a:ext cx="8327782" cy="4524315"/>
          </a:xfrm>
          <a:prstGeom prst="rect">
            <a:avLst/>
          </a:prstGeom>
        </p:spPr>
        <p:txBody>
          <a:bodyPr wrap="square">
            <a:spAutoFit/>
          </a:bodyPr>
          <a:lstStyle/>
          <a:p>
            <a:pPr lvl="0"/>
            <a:r>
              <a:rPr lang="en-US" sz="2400" dirty="0" smtClean="0"/>
              <a:t>Ephesus </a:t>
            </a:r>
            <a:r>
              <a:rPr lang="en-US" sz="2400" dirty="0"/>
              <a:t>(2:1-7) Rekindling love by </a:t>
            </a:r>
            <a:r>
              <a:rPr lang="en-US" sz="2400" dirty="0" smtClean="0"/>
              <a:t>Jesse</a:t>
            </a:r>
          </a:p>
          <a:p>
            <a:pPr lvl="0"/>
            <a:r>
              <a:rPr lang="en-US" sz="2400" dirty="0" smtClean="0"/>
              <a:t>Smyrna </a:t>
            </a:r>
            <a:r>
              <a:rPr lang="en-US" sz="2400" dirty="0"/>
              <a:t>(2:8-11) Jesus Last Message to Suffering Saint By Pastor </a:t>
            </a:r>
            <a:r>
              <a:rPr lang="en-US" sz="2400" dirty="0" smtClean="0"/>
              <a:t>John</a:t>
            </a:r>
          </a:p>
          <a:p>
            <a:pPr lvl="0"/>
            <a:r>
              <a:rPr lang="en-US" sz="2400" dirty="0" smtClean="0"/>
              <a:t>Pergamum </a:t>
            </a:r>
            <a:r>
              <a:rPr lang="en-US" sz="2400" dirty="0"/>
              <a:t>(2:12-17) A Serpent’s tale by Eric</a:t>
            </a:r>
          </a:p>
          <a:p>
            <a:pPr lvl="2"/>
            <a:r>
              <a:rPr lang="en-US" sz="2400" dirty="0"/>
              <a:t>Adultery and </a:t>
            </a:r>
            <a:r>
              <a:rPr lang="en-US" sz="2400" dirty="0" smtClean="0"/>
              <a:t>Ideas</a:t>
            </a:r>
          </a:p>
          <a:p>
            <a:r>
              <a:rPr lang="en-US" sz="2400" dirty="0" smtClean="0"/>
              <a:t>Thyatira </a:t>
            </a:r>
            <a:r>
              <a:rPr lang="en-US" sz="2400" dirty="0"/>
              <a:t>(2:18-29) a Church of Holy Living by Worship Leader </a:t>
            </a:r>
            <a:r>
              <a:rPr lang="en-US" sz="2400" dirty="0" smtClean="0"/>
              <a:t>Andrew</a:t>
            </a:r>
          </a:p>
          <a:p>
            <a:r>
              <a:rPr lang="en-US" sz="2400" dirty="0" smtClean="0"/>
              <a:t>Sardis </a:t>
            </a:r>
            <a:r>
              <a:rPr lang="en-US" sz="2400" dirty="0"/>
              <a:t>(3:1-6) a Wake-Up-Call- by Pastor John  </a:t>
            </a:r>
            <a:endParaRPr lang="en-US" sz="2400" dirty="0" smtClean="0"/>
          </a:p>
          <a:p>
            <a:r>
              <a:rPr lang="en-US" sz="2400" dirty="0" smtClean="0"/>
              <a:t>Philadelphia </a:t>
            </a:r>
            <a:r>
              <a:rPr lang="en-US" sz="2400" dirty="0"/>
              <a:t>(3:7-13) the Little Church That Could That Can Grow. By Elder </a:t>
            </a:r>
            <a:r>
              <a:rPr lang="en-US" sz="2400" dirty="0" smtClean="0"/>
              <a:t>Bob</a:t>
            </a:r>
          </a:p>
          <a:p>
            <a:r>
              <a:rPr lang="en-US" sz="2400" dirty="0" smtClean="0"/>
              <a:t>Laodicea (3:14-22) Externally </a:t>
            </a:r>
            <a:r>
              <a:rPr lang="en-US" sz="2400" dirty="0"/>
              <a:t>it looked good, but internally it is a struggle</a:t>
            </a:r>
          </a:p>
        </p:txBody>
      </p:sp>
    </p:spTree>
    <p:extLst>
      <p:ext uri="{BB962C8B-B14F-4D97-AF65-F5344CB8AC3E}">
        <p14:creationId xmlns:p14="http://schemas.microsoft.com/office/powerpoint/2010/main" val="3371104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5010" y="1036087"/>
            <a:ext cx="7904484" cy="2308324"/>
          </a:xfrm>
          <a:prstGeom prst="rect">
            <a:avLst/>
          </a:prstGeom>
        </p:spPr>
        <p:txBody>
          <a:bodyPr wrap="square">
            <a:spAutoFit/>
          </a:bodyPr>
          <a:lstStyle/>
          <a:p>
            <a:pPr lvl="1"/>
            <a:r>
              <a:rPr lang="en-US" sz="4800" dirty="0" smtClean="0"/>
              <a:t> Externally they </a:t>
            </a:r>
            <a:r>
              <a:rPr lang="en-US" sz="4800" dirty="0"/>
              <a:t>looked good, but internally </a:t>
            </a:r>
            <a:r>
              <a:rPr lang="en-US" sz="4800" dirty="0" smtClean="0"/>
              <a:t>they were struggling  </a:t>
            </a:r>
            <a:endParaRPr lang="en-US" sz="2000" dirty="0"/>
          </a:p>
        </p:txBody>
      </p:sp>
    </p:spTree>
    <p:extLst>
      <p:ext uri="{BB962C8B-B14F-4D97-AF65-F5344CB8AC3E}">
        <p14:creationId xmlns:p14="http://schemas.microsoft.com/office/powerpoint/2010/main" val="1772511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the Apostle </a:t>
            </a:r>
          </a:p>
        </p:txBody>
      </p:sp>
      <p:sp>
        <p:nvSpPr>
          <p:cNvPr id="3" name="Text Placeholder 2"/>
          <p:cNvSpPr>
            <a:spLocks noGrp="1"/>
          </p:cNvSpPr>
          <p:nvPr>
            <p:ph type="body" idx="1"/>
          </p:nvPr>
        </p:nvSpPr>
        <p:spPr/>
        <p:txBody>
          <a:bodyPr/>
          <a:lstStyle/>
          <a:p>
            <a:r>
              <a:rPr lang="en-US" dirty="0"/>
              <a:t>THE LORD OF THE CHURCHES by John Moody </a:t>
            </a:r>
          </a:p>
        </p:txBody>
      </p:sp>
    </p:spTree>
    <p:extLst>
      <p:ext uri="{BB962C8B-B14F-4D97-AF65-F5344CB8AC3E}">
        <p14:creationId xmlns:p14="http://schemas.microsoft.com/office/powerpoint/2010/main" val="1098390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4400" dirty="0"/>
              <a:t>Nero (AD 54-68)</a:t>
            </a:r>
            <a:r>
              <a:rPr lang="en-US" dirty="0"/>
              <a:t/>
            </a:r>
            <a:br>
              <a:rPr lang="en-US" dirty="0"/>
            </a:br>
            <a:endParaRPr lang="en-US" dirty="0"/>
          </a:p>
        </p:txBody>
      </p:sp>
      <p:sp>
        <p:nvSpPr>
          <p:cNvPr id="3" name="Text Placeholder 2"/>
          <p:cNvSpPr>
            <a:spLocks noGrp="1"/>
          </p:cNvSpPr>
          <p:nvPr>
            <p:ph type="body" idx="1"/>
          </p:nvPr>
        </p:nvSpPr>
        <p:spPr/>
        <p:txBody>
          <a:bodyPr>
            <a:noAutofit/>
          </a:bodyPr>
          <a:lstStyle/>
          <a:p>
            <a:pPr marL="457200" indent="-457200" algn="l">
              <a:buFont typeface="+mj-lt"/>
              <a:buAutoNum type="arabicPeriod"/>
            </a:pPr>
            <a:r>
              <a:rPr lang="en-US" sz="3600" dirty="0"/>
              <a:t>Heavy </a:t>
            </a:r>
            <a:r>
              <a:rPr lang="en-US" sz="3600" dirty="0" smtClean="0"/>
              <a:t>persecution</a:t>
            </a:r>
          </a:p>
          <a:p>
            <a:pPr marL="457200" indent="-457200" algn="l">
              <a:buFont typeface="+mj-lt"/>
              <a:buAutoNum type="arabicPeriod"/>
            </a:pPr>
            <a:r>
              <a:rPr lang="it-IT" sz="3600" dirty="0" err="1"/>
              <a:t>Muratorian</a:t>
            </a:r>
            <a:r>
              <a:rPr lang="it-IT" sz="3600" dirty="0"/>
              <a:t> </a:t>
            </a:r>
            <a:r>
              <a:rPr lang="it-IT" sz="3600" dirty="0" err="1"/>
              <a:t>fragment</a:t>
            </a:r>
            <a:r>
              <a:rPr lang="it-IT" sz="3600" dirty="0"/>
              <a:t> (170-190)</a:t>
            </a:r>
          </a:p>
          <a:p>
            <a:pPr marL="457200" indent="-457200" algn="l">
              <a:buFont typeface="+mj-lt"/>
              <a:buAutoNum type="arabicPeriod"/>
            </a:pPr>
            <a:r>
              <a:rPr lang="en-US" sz="3600" dirty="0" smtClean="0"/>
              <a:t> </a:t>
            </a:r>
            <a:r>
              <a:rPr lang="en-US" sz="3600" dirty="0"/>
              <a:t>Smyrna </a:t>
            </a:r>
          </a:p>
        </p:txBody>
      </p:sp>
    </p:spTree>
    <p:extLst>
      <p:ext uri="{BB962C8B-B14F-4D97-AF65-F5344CB8AC3E}">
        <p14:creationId xmlns:p14="http://schemas.microsoft.com/office/powerpoint/2010/main" val="4219521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4400" dirty="0"/>
              <a:t>Domitian (AD95)</a:t>
            </a:r>
            <a:r>
              <a:rPr lang="en-US" dirty="0"/>
              <a:t/>
            </a:r>
            <a:br>
              <a:rPr lang="en-US" dirty="0"/>
            </a:br>
            <a:endParaRPr lang="en-US" dirty="0"/>
          </a:p>
        </p:txBody>
      </p:sp>
      <p:sp>
        <p:nvSpPr>
          <p:cNvPr id="3" name="Text Placeholder 2"/>
          <p:cNvSpPr>
            <a:spLocks noGrp="1"/>
          </p:cNvSpPr>
          <p:nvPr>
            <p:ph type="body" idx="1"/>
          </p:nvPr>
        </p:nvSpPr>
        <p:spPr/>
        <p:txBody>
          <a:bodyPr>
            <a:normAutofit/>
          </a:bodyPr>
          <a:lstStyle/>
          <a:p>
            <a:pPr marL="0" lvl="2" algn="ctr">
              <a:spcBef>
                <a:spcPts val="300"/>
              </a:spcBef>
            </a:pPr>
            <a:r>
              <a:rPr lang="en-US" sz="3200" dirty="0">
                <a:solidFill>
                  <a:schemeClr val="tx1"/>
                </a:solidFill>
              </a:rPr>
              <a:t>Church Father </a:t>
            </a:r>
            <a:r>
              <a:rPr lang="en-US" sz="3200" dirty="0" err="1">
                <a:solidFill>
                  <a:schemeClr val="tx1"/>
                </a:solidFill>
              </a:rPr>
              <a:t>Irenaeus</a:t>
            </a:r>
            <a:r>
              <a:rPr lang="en-US" sz="3200" dirty="0">
                <a:solidFill>
                  <a:schemeClr val="tx1"/>
                </a:solidFill>
              </a:rPr>
              <a:t> (AD 185)</a:t>
            </a:r>
          </a:p>
          <a:p>
            <a:endParaRPr lang="en-US" sz="3200" dirty="0"/>
          </a:p>
        </p:txBody>
      </p:sp>
    </p:spTree>
    <p:extLst>
      <p:ext uri="{BB962C8B-B14F-4D97-AF65-F5344CB8AC3E}">
        <p14:creationId xmlns:p14="http://schemas.microsoft.com/office/powerpoint/2010/main" val="2474603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3" name="Picture 2" descr="7-churches-of-revelation.gif"/>
          <p:cNvPicPr>
            <a:picLocks/>
          </p:cNvPicPr>
          <p:nvPr/>
        </p:nvPicPr>
        <p:blipFill>
          <a:blip r:embed="rId2">
            <a:extLst>
              <a:ext uri="{28A0092B-C50C-407E-A947-70E740481C1C}">
                <a14:useLocalDpi xmlns:a14="http://schemas.microsoft.com/office/drawing/2010/main" val="0"/>
              </a:ext>
            </a:extLst>
          </a:blip>
          <a:stretch>
            <a:fillRect/>
          </a:stretch>
        </p:blipFill>
        <p:spPr>
          <a:xfrm>
            <a:off x="188133" y="203839"/>
            <a:ext cx="8763816" cy="6413082"/>
          </a:xfrm>
          <a:prstGeom prst="rect">
            <a:avLst/>
          </a:prstGeom>
          <a:blipFill rotWithShape="1">
            <a:blip r:embed="rId2"/>
            <a:stretch>
              <a:fillRect/>
            </a:stretch>
          </a:blipFill>
        </p:spPr>
      </p:pic>
    </p:spTree>
    <p:extLst>
      <p:ext uri="{BB962C8B-B14F-4D97-AF65-F5344CB8AC3E}">
        <p14:creationId xmlns:p14="http://schemas.microsoft.com/office/powerpoint/2010/main" val="2644024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4167" y="2509998"/>
            <a:ext cx="7935839" cy="2308324"/>
          </a:xfrm>
          <a:prstGeom prst="rect">
            <a:avLst/>
          </a:prstGeom>
        </p:spPr>
        <p:txBody>
          <a:bodyPr wrap="square">
            <a:spAutoFit/>
          </a:bodyPr>
          <a:lstStyle/>
          <a:p>
            <a:pPr algn="just"/>
            <a:r>
              <a:rPr lang="en-US" dirty="0" smtClean="0"/>
              <a:t>‘</a:t>
            </a:r>
            <a:r>
              <a:rPr lang="en-US" sz="4800" dirty="0" smtClean="0"/>
              <a:t>The </a:t>
            </a:r>
            <a:r>
              <a:rPr lang="en-US" sz="4800" dirty="0"/>
              <a:t>words of the Amen, the faithful and true witness, the beginning of God's creation</a:t>
            </a:r>
            <a:r>
              <a:rPr lang="en-US" dirty="0"/>
              <a:t>.</a:t>
            </a:r>
          </a:p>
        </p:txBody>
      </p:sp>
    </p:spTree>
    <p:extLst>
      <p:ext uri="{BB962C8B-B14F-4D97-AF65-F5344CB8AC3E}">
        <p14:creationId xmlns:p14="http://schemas.microsoft.com/office/powerpoint/2010/main" val="3129884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4396" y="629320"/>
            <a:ext cx="8230776" cy="4154983"/>
          </a:xfrm>
          <a:prstGeom prst="rect">
            <a:avLst/>
          </a:prstGeom>
        </p:spPr>
        <p:txBody>
          <a:bodyPr wrap="square">
            <a:spAutoFit/>
          </a:bodyPr>
          <a:lstStyle/>
          <a:p>
            <a:pPr algn="just"/>
            <a:r>
              <a:rPr lang="en-US" sz="4400" b="1" dirty="0"/>
              <a:t>15 </a:t>
            </a:r>
            <a:r>
              <a:rPr lang="en-US" sz="4400" dirty="0"/>
              <a:t>“‘I know your works: you are neither cold nor hot. Would that you were either cold or hot! </a:t>
            </a:r>
            <a:r>
              <a:rPr lang="en-US" sz="4400" b="1" dirty="0"/>
              <a:t>16 </a:t>
            </a:r>
            <a:r>
              <a:rPr lang="en-US" sz="4400" dirty="0"/>
              <a:t>So, because you are lukewarm, and neither hot nor cold, I will spit you out of my mouth. </a:t>
            </a:r>
          </a:p>
        </p:txBody>
      </p:sp>
    </p:spTree>
    <p:extLst>
      <p:ext uri="{BB962C8B-B14F-4D97-AF65-F5344CB8AC3E}">
        <p14:creationId xmlns:p14="http://schemas.microsoft.com/office/powerpoint/2010/main" val="11274378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103</TotalTime>
  <Words>300</Words>
  <Application>Microsoft Office PowerPoint</Application>
  <PresentationFormat>On-screen Show (4:3)</PresentationFormat>
  <Paragraphs>39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Brush Script MT</vt:lpstr>
      <vt:lpstr>Calisto MT</vt:lpstr>
      <vt:lpstr>Helvetica</vt:lpstr>
      <vt:lpstr>Capital</vt:lpstr>
      <vt:lpstr>﻿To the Church in Laodicea </vt:lpstr>
      <vt:lpstr>Story Time</vt:lpstr>
      <vt:lpstr>PowerPoint Presentation</vt:lpstr>
      <vt:lpstr>John the Apostle </vt:lpstr>
      <vt:lpstr>Nero (AD 54-68) </vt:lpstr>
      <vt:lpstr>Domitian (AD95)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Application  </vt:lpstr>
      <vt:lpstr>End of the Series…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the Church in Laodicea</dc:title>
  <dc:creator>Master Morales</dc:creator>
  <cp:lastModifiedBy>User</cp:lastModifiedBy>
  <cp:revision>10</cp:revision>
  <dcterms:created xsi:type="dcterms:W3CDTF">2019-03-02T20:22:55Z</dcterms:created>
  <dcterms:modified xsi:type="dcterms:W3CDTF">2019-03-11T23:02:45Z</dcterms:modified>
</cp:coreProperties>
</file>