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503" r:id="rId2"/>
    <p:sldId id="442" r:id="rId3"/>
    <p:sldId id="548" r:id="rId4"/>
    <p:sldId id="549" r:id="rId5"/>
    <p:sldId id="550" r:id="rId6"/>
    <p:sldId id="551" r:id="rId7"/>
    <p:sldId id="508" r:id="rId8"/>
    <p:sldId id="552" r:id="rId9"/>
    <p:sldId id="534" r:id="rId10"/>
    <p:sldId id="536" r:id="rId11"/>
    <p:sldId id="553" r:id="rId12"/>
    <p:sldId id="537" r:id="rId13"/>
    <p:sldId id="554" r:id="rId14"/>
    <p:sldId id="538" r:id="rId15"/>
    <p:sldId id="539" r:id="rId16"/>
    <p:sldId id="566" r:id="rId17"/>
    <p:sldId id="556" r:id="rId18"/>
    <p:sldId id="555" r:id="rId19"/>
    <p:sldId id="557" r:id="rId20"/>
    <p:sldId id="558" r:id="rId21"/>
    <p:sldId id="542" r:id="rId22"/>
    <p:sldId id="559" r:id="rId23"/>
    <p:sldId id="560" r:id="rId24"/>
    <p:sldId id="561" r:id="rId25"/>
    <p:sldId id="562" r:id="rId26"/>
    <p:sldId id="547" r:id="rId27"/>
    <p:sldId id="563" r:id="rId28"/>
    <p:sldId id="546" r:id="rId29"/>
    <p:sldId id="564" r:id="rId30"/>
    <p:sldId id="565" r:id="rId31"/>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35" d="100"/>
          <a:sy n="35" d="100"/>
        </p:scale>
        <p:origin x="2100" y="82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77D649F-A64E-4244-9844-93581FAC362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17E09FF5-27B7-481F-99D5-630DACA3E5C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CEC268C3-3C97-4016-BCAC-620BE0D0F447}"/>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E9C2E235-11D1-4B1D-BBA1-5632E5F3D3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A665A7E-F1B2-4C1B-A53F-1D1470CE516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104245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26247B-36EC-4E82-A22E-FA1C9027ED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2FAF5304-8996-475F-AE02-C701FB7ACED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0B924FF-61BE-43D0-866C-D5A6A0544C20}"/>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B34A437B-2775-405F-8063-7FADF390D7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71A59CD-A3D8-43C0-8990-4E9A815D66C9}"/>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301708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C987A53-791D-47F1-87CD-5C9AF1082C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595D235-6D71-4B54-9E68-5BC1D83C2AE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9B37EBC-F9CB-4748-BFFF-EF150952934C}"/>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4E0481AC-CF1C-4B17-88E2-5E541E10E8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D1F793F-BDD1-4DF2-B598-D16216AD07CC}"/>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4066304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CEF19B-7D9E-49DA-8EC0-5A27BA61BB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8A8789B6-A29D-45B2-A3B9-4515E11A0C6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27A587C-0FE7-4763-8492-0D4BDACBB03B}"/>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16FEB789-0F5E-49C2-8BA3-D3FB97D6CC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6E1CC172-0E9C-4544-8DDD-7A2DC531075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07813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3BBCA1-C53B-4F94-B01D-7E1B5CA388F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1DDCC335-906C-4893-AFDB-F279091F85E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AAAD830E-F6BF-4BAC-89AF-18299AC2F76B}"/>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6DFC395E-F0A0-430B-9944-8762BC9243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E9CC959-EB94-445B-8FEA-FBA1DE9C298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9085957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E2AF80C-5A06-4CDD-AA15-3CF1E5FA95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03159D1-EB9B-4D0F-A659-337DA5A1C66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4DCADD57-8272-4B45-A0F1-3C96AC30AFD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122BBC41-899F-4225-9766-C7D96EBE430B}"/>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6" name="Footer Placeholder 5">
            <a:extLst>
              <a:ext uri="{FF2B5EF4-FFF2-40B4-BE49-F238E27FC236}">
                <a16:creationId xmlns:a16="http://schemas.microsoft.com/office/drawing/2014/main" xmlns="" id="{EA5C9256-4D32-41E5-A171-4AAD62AA8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B18A470D-CC3F-4CEE-8888-8C50DC422F98}"/>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961558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057A993-CA1B-474C-8D98-FF61906A949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2CE09ACF-CC5F-4519-BA9D-82E761FD6A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C7816EBD-25F0-457C-96E9-F59CEA644DCA}"/>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1C8DD864-F5D3-4A80-A9BB-ECD52F24B9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F2647946-CEC8-4738-9691-9B2C701CDFD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F5463A63-C5CF-4024-832B-A46DC51B2191}"/>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8" name="Footer Placeholder 7">
            <a:extLst>
              <a:ext uri="{FF2B5EF4-FFF2-40B4-BE49-F238E27FC236}">
                <a16:creationId xmlns:a16="http://schemas.microsoft.com/office/drawing/2014/main" xmlns="" id="{4B7C581D-4295-4234-BB6F-778EEA7EE1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5C14FF6A-1ABA-4F33-9A60-B4D01BA8217B}"/>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443916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1E83DC-36A1-47D3-9953-10256AA6B91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413A5162-21C9-4606-A7FA-00E4850DB7BF}"/>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4" name="Footer Placeholder 3">
            <a:extLst>
              <a:ext uri="{FF2B5EF4-FFF2-40B4-BE49-F238E27FC236}">
                <a16:creationId xmlns:a16="http://schemas.microsoft.com/office/drawing/2014/main" xmlns="" id="{2DED4540-7D79-426B-A93D-28BB6AA6585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1FA46567-3552-4C00-A419-991C5F582F7D}"/>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25375508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65D98EAB-5D23-4489-A2C0-4827460EE63D}"/>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3" name="Footer Placeholder 2">
            <a:extLst>
              <a:ext uri="{FF2B5EF4-FFF2-40B4-BE49-F238E27FC236}">
                <a16:creationId xmlns:a16="http://schemas.microsoft.com/office/drawing/2014/main" xmlns="" id="{94AC44F3-9C1B-4FA8-9FDD-8B2271FE7B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F8FC51A0-D76E-42A3-AA1F-525558C12131}"/>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12009251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036DB74-D836-4D48-845F-DA1534BD60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F32A328C-530A-4678-8D58-5553F4BD47C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5A41F965-9F06-4550-8B99-4CF30A449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97508DE7-8811-4860-A63E-967080A664AB}"/>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6" name="Footer Placeholder 5">
            <a:extLst>
              <a:ext uri="{FF2B5EF4-FFF2-40B4-BE49-F238E27FC236}">
                <a16:creationId xmlns:a16="http://schemas.microsoft.com/office/drawing/2014/main" xmlns="" id="{445D43D4-1B6E-4E8F-BD56-45E91180EC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0895E81-812C-43DA-B687-40136A6EC2BF}"/>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8851620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D494A9F-2275-432A-A2BA-9356317272D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54E21DFA-9B7A-408E-9029-9A8C525027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4980AD7F-38B3-4F78-A3E7-DAEC2EEC65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DDA335AB-7E3A-4E6D-8F8A-58D957FF45D0}"/>
              </a:ext>
            </a:extLst>
          </p:cNvPr>
          <p:cNvSpPr>
            <a:spLocks noGrp="1"/>
          </p:cNvSpPr>
          <p:nvPr>
            <p:ph type="dt" sz="half" idx="10"/>
          </p:nvPr>
        </p:nvSpPr>
        <p:spPr/>
        <p:txBody>
          <a:bodyPr/>
          <a:lstStyle/>
          <a:p>
            <a:fld id="{1661F1D9-E0E2-4C02-AA54-9971D2D4F0E0}" type="datetimeFigureOut">
              <a:rPr lang="en-US" smtClean="0"/>
              <a:t>4/22/2018</a:t>
            </a:fld>
            <a:endParaRPr lang="en-US"/>
          </a:p>
        </p:txBody>
      </p:sp>
      <p:sp>
        <p:nvSpPr>
          <p:cNvPr id="6" name="Footer Placeholder 5">
            <a:extLst>
              <a:ext uri="{FF2B5EF4-FFF2-40B4-BE49-F238E27FC236}">
                <a16:creationId xmlns:a16="http://schemas.microsoft.com/office/drawing/2014/main" xmlns="" id="{C55F8E36-E446-4619-AA84-9FEBD2538C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E3493C9-B508-423C-83ED-BD414652561A}"/>
              </a:ext>
            </a:extLst>
          </p:cNvPr>
          <p:cNvSpPr>
            <a:spLocks noGrp="1"/>
          </p:cNvSpPr>
          <p:nvPr>
            <p:ph type="sldNum" sz="quarter" idx="12"/>
          </p:nvPr>
        </p:nvSpPr>
        <p:spPr/>
        <p:txBody>
          <a:bodyPr/>
          <a:lstStyle/>
          <a:p>
            <a:fld id="{639EF661-ED2A-419C-82C3-C872583F532D}" type="slidenum">
              <a:rPr lang="en-US" smtClean="0"/>
              <a:t>‹#›</a:t>
            </a:fld>
            <a:endParaRPr lang="en-US"/>
          </a:p>
        </p:txBody>
      </p:sp>
    </p:spTree>
    <p:extLst>
      <p:ext uri="{BB962C8B-B14F-4D97-AF65-F5344CB8AC3E}">
        <p14:creationId xmlns:p14="http://schemas.microsoft.com/office/powerpoint/2010/main" val="35065746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195E458-F24C-431D-8AED-CC4C1D4457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54B244A-8486-4C41-B3E0-2CE56ADEA4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A15E2C90-FD38-49F3-B99A-2E1F92EB14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61F1D9-E0E2-4C02-AA54-9971D2D4F0E0}" type="datetimeFigureOut">
              <a:rPr lang="en-US" smtClean="0"/>
              <a:t>4/22/2018</a:t>
            </a:fld>
            <a:endParaRPr lang="en-US"/>
          </a:p>
        </p:txBody>
      </p:sp>
      <p:sp>
        <p:nvSpPr>
          <p:cNvPr id="5" name="Footer Placeholder 4">
            <a:extLst>
              <a:ext uri="{FF2B5EF4-FFF2-40B4-BE49-F238E27FC236}">
                <a16:creationId xmlns:a16="http://schemas.microsoft.com/office/drawing/2014/main" xmlns="" id="{2ECFDC13-402F-4E6B-A957-E5B2AE3C12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D8A585B-8BDD-4726-81AF-3929B061E32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9EF661-ED2A-419C-82C3-C872583F532D}" type="slidenum">
              <a:rPr lang="en-US" smtClean="0"/>
              <a:t>‹#›</a:t>
            </a:fld>
            <a:endParaRPr lang="en-US"/>
          </a:p>
        </p:txBody>
      </p:sp>
    </p:spTree>
    <p:extLst>
      <p:ext uri="{BB962C8B-B14F-4D97-AF65-F5344CB8AC3E}">
        <p14:creationId xmlns:p14="http://schemas.microsoft.com/office/powerpoint/2010/main" val="37189803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155811" y="-167138"/>
            <a:ext cx="11872416" cy="2773860"/>
          </a:xfrm>
        </p:spPr>
        <p:txBody>
          <a:bodyPr>
            <a:noAutofit/>
          </a:bodyPr>
          <a:lstStyle/>
          <a:p>
            <a:pPr algn="ctr"/>
            <a:r>
              <a:rPr lang="en-US" sz="4800" b="1" dirty="0">
                <a:solidFill>
                  <a:schemeClr val="bg1"/>
                </a:solidFill>
                <a:latin typeface="+mn-lt"/>
              </a:rPr>
              <a:t>What are some things you responsible for taking care of that you don't fully own? </a:t>
            </a:r>
            <a:endParaRPr lang="en-US" sz="4800" b="1" dirty="0">
              <a:solidFill>
                <a:schemeClr val="bg1"/>
              </a:solidFill>
              <a:latin typeface="+mn-lt"/>
            </a:endParaRPr>
          </a:p>
        </p:txBody>
      </p:sp>
      <p:pic>
        <p:nvPicPr>
          <p:cNvPr id="2" name="Picture 2" descr="Image result for Spokane bu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772420">
            <a:off x="-148989" y="2606723"/>
            <a:ext cx="5086350" cy="33909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Image result for Spokane str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98282" y="4108546"/>
            <a:ext cx="4683125" cy="31142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A Spokane Hous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713264">
            <a:off x="7664523" y="3023753"/>
            <a:ext cx="4530631" cy="31142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879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5122" name="Picture 2" descr="Image result for olive o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920" y="1027906"/>
            <a:ext cx="6238875" cy="336232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75159" y="3166412"/>
            <a:ext cx="5441277" cy="3264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61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animEffect transition="in" filter="fade">
                                      <p:cBhvr>
                                        <p:cTn id="11"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5"/>
            <a:ext cx="11690252" cy="2017857"/>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i="1" dirty="0">
                <a:solidFill>
                  <a:schemeClr val="bg1"/>
                </a:solidFill>
                <a:latin typeface="+mn-lt"/>
              </a:rPr>
              <a:t>Jesus told his disciples: “There was a rich man whose manager was accused of wasting his possessions. </a:t>
            </a:r>
            <a:endParaRPr lang="en-US" sz="4000" dirty="0">
              <a:solidFill>
                <a:schemeClr val="bg1"/>
              </a:solidFill>
              <a:latin typeface="+mn-lt"/>
            </a:endParaRPr>
          </a:p>
        </p:txBody>
      </p:sp>
      <p:sp>
        <p:nvSpPr>
          <p:cNvPr id="3" name="Title 1"/>
          <p:cNvSpPr txBox="1">
            <a:spLocks/>
          </p:cNvSpPr>
          <p:nvPr/>
        </p:nvSpPr>
        <p:spPr>
          <a:xfrm>
            <a:off x="501748" y="2382982"/>
            <a:ext cx="10914397" cy="171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What does God give to us that is </a:t>
            </a:r>
            <a:r>
              <a:rPr lang="en-US" sz="4800" b="1" dirty="0">
                <a:solidFill>
                  <a:schemeClr val="bg1"/>
                </a:solidFill>
              </a:rPr>
              <a:t>identical</a:t>
            </a:r>
            <a:r>
              <a:rPr lang="en-US" sz="4800" dirty="0">
                <a:solidFill>
                  <a:schemeClr val="bg1"/>
                </a:solidFill>
              </a:rPr>
              <a:t>?</a:t>
            </a:r>
            <a:endParaRPr lang="en-US" sz="4800" dirty="0">
              <a:solidFill>
                <a:schemeClr val="bg1"/>
              </a:solidFill>
              <a:latin typeface="+mn-lt"/>
            </a:endParaRPr>
          </a:p>
        </p:txBody>
      </p:sp>
      <p:sp>
        <p:nvSpPr>
          <p:cNvPr id="5" name="Title 1"/>
          <p:cNvSpPr txBox="1">
            <a:spLocks/>
          </p:cNvSpPr>
          <p:nvPr/>
        </p:nvSpPr>
        <p:spPr>
          <a:xfrm>
            <a:off x="651803" y="4100945"/>
            <a:ext cx="10914397" cy="17179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dirty="0">
                <a:solidFill>
                  <a:schemeClr val="bg1"/>
                </a:solidFill>
              </a:rPr>
              <a:t>What does God give to us that </a:t>
            </a:r>
            <a:r>
              <a:rPr lang="en-US" sz="4800" dirty="0" smtClean="0">
                <a:solidFill>
                  <a:schemeClr val="bg1"/>
                </a:solidFill>
              </a:rPr>
              <a:t>may differ in quantity or quality?</a:t>
            </a:r>
            <a:endParaRPr lang="en-US" sz="4800" dirty="0">
              <a:solidFill>
                <a:schemeClr val="bg1"/>
              </a:solidFill>
              <a:latin typeface="+mn-lt"/>
            </a:endParaRPr>
          </a:p>
        </p:txBody>
      </p:sp>
    </p:spTree>
    <p:extLst>
      <p:ext uri="{BB962C8B-B14F-4D97-AF65-F5344CB8AC3E}">
        <p14:creationId xmlns:p14="http://schemas.microsoft.com/office/powerpoint/2010/main" val="1966610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3972" y="0"/>
            <a:ext cx="11302392" cy="2156402"/>
          </a:xfrm>
        </p:spPr>
        <p:txBody>
          <a:bodyPr>
            <a:noAutofit/>
          </a:bodyPr>
          <a:lstStyle/>
          <a:p>
            <a:r>
              <a:rPr lang="en-US" sz="4800" b="1" dirty="0" smtClean="0">
                <a:solidFill>
                  <a:schemeClr val="bg1"/>
                </a:solidFill>
                <a:latin typeface="+mn-lt"/>
              </a:rPr>
              <a:t>What does God put under our care that is…</a:t>
            </a:r>
            <a:endParaRPr lang="en-US" sz="4800" dirty="0">
              <a:solidFill>
                <a:schemeClr val="bg1"/>
              </a:solidFill>
              <a:latin typeface="+mn-lt"/>
            </a:endParaRPr>
          </a:p>
        </p:txBody>
      </p:sp>
      <p:sp>
        <p:nvSpPr>
          <p:cNvPr id="3" name="Title 1"/>
          <p:cNvSpPr txBox="1">
            <a:spLocks/>
          </p:cNvSpPr>
          <p:nvPr/>
        </p:nvSpPr>
        <p:spPr>
          <a:xfrm>
            <a:off x="473972" y="1925781"/>
            <a:ext cx="11302392" cy="372687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685800" indent="-685800">
              <a:buFont typeface="Arial" panose="020B0604020202020204" pitchFamily="34" charset="0"/>
              <a:buChar char="•"/>
            </a:pPr>
            <a:r>
              <a:rPr lang="en-US" sz="4800" b="1" dirty="0" smtClean="0">
                <a:solidFill>
                  <a:schemeClr val="bg1"/>
                </a:solidFill>
                <a:latin typeface="+mn-lt"/>
              </a:rPr>
              <a:t>Public property?</a:t>
            </a:r>
          </a:p>
          <a:p>
            <a:pPr marL="685800" indent="-685800">
              <a:buFont typeface="Arial" panose="020B0604020202020204" pitchFamily="34" charset="0"/>
              <a:buChar char="•"/>
            </a:pPr>
            <a:r>
              <a:rPr lang="en-US" sz="4800" b="1" dirty="0" smtClean="0">
                <a:solidFill>
                  <a:schemeClr val="bg1"/>
                </a:solidFill>
                <a:latin typeface="+mn-lt"/>
              </a:rPr>
              <a:t>Someone else’s private property?</a:t>
            </a:r>
          </a:p>
          <a:p>
            <a:pPr marL="685800" indent="-685800">
              <a:buFont typeface="Arial" panose="020B0604020202020204" pitchFamily="34" charset="0"/>
              <a:buChar char="•"/>
            </a:pPr>
            <a:r>
              <a:rPr lang="en-US" sz="4800" b="1" dirty="0" smtClean="0">
                <a:solidFill>
                  <a:schemeClr val="bg1"/>
                </a:solidFill>
                <a:latin typeface="+mn-lt"/>
              </a:rPr>
              <a:t>Your property?</a:t>
            </a:r>
          </a:p>
          <a:p>
            <a:pPr marL="685800" indent="-685800">
              <a:buFont typeface="Arial" panose="020B0604020202020204" pitchFamily="34" charset="0"/>
              <a:buChar char="•"/>
            </a:pPr>
            <a:r>
              <a:rPr lang="en-US" sz="4800" b="1" dirty="0" smtClean="0">
                <a:solidFill>
                  <a:schemeClr val="bg1"/>
                </a:solidFill>
                <a:latin typeface="+mn-lt"/>
              </a:rPr>
              <a:t>Non-tangible things?</a:t>
            </a:r>
          </a:p>
          <a:p>
            <a:pPr marL="685800" indent="-685800">
              <a:buFont typeface="Arial" panose="020B0604020202020204" pitchFamily="34" charset="0"/>
              <a:buChar char="•"/>
            </a:pPr>
            <a:r>
              <a:rPr lang="en-US" sz="4800" dirty="0" smtClean="0">
                <a:solidFill>
                  <a:schemeClr val="bg1"/>
                </a:solidFill>
                <a:latin typeface="+mn-lt"/>
              </a:rPr>
              <a:t>God’s things?</a:t>
            </a:r>
            <a:endParaRPr lang="en-US" sz="4800" dirty="0">
              <a:solidFill>
                <a:schemeClr val="bg1"/>
              </a:solidFill>
              <a:latin typeface="+mn-lt"/>
            </a:endParaRPr>
          </a:p>
        </p:txBody>
      </p:sp>
    </p:spTree>
    <p:extLst>
      <p:ext uri="{BB962C8B-B14F-4D97-AF65-F5344CB8AC3E}">
        <p14:creationId xmlns:p14="http://schemas.microsoft.com/office/powerpoint/2010/main" val="188303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4" y="0"/>
            <a:ext cx="11690252" cy="2793711"/>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i="1" dirty="0">
                <a:solidFill>
                  <a:schemeClr val="bg1"/>
                </a:solidFill>
                <a:latin typeface="+mn-lt"/>
              </a:rPr>
              <a:t> </a:t>
            </a:r>
            <a:r>
              <a:rPr lang="en-US" sz="4000" b="1" i="1" baseline="30000" dirty="0">
                <a:solidFill>
                  <a:schemeClr val="bg1"/>
                </a:solidFill>
                <a:latin typeface="+mn-lt"/>
              </a:rPr>
              <a:t>2 </a:t>
            </a:r>
            <a:r>
              <a:rPr lang="en-US" sz="4000" i="1" dirty="0">
                <a:solidFill>
                  <a:schemeClr val="bg1"/>
                </a:solidFill>
                <a:latin typeface="+mn-lt"/>
              </a:rPr>
              <a:t>So he called him in and asked him, ‘What is this I hear about you? Give an account of your management, because you cannot be manager any </a:t>
            </a:r>
            <a:r>
              <a:rPr lang="en-US" sz="4000" i="1" dirty="0" smtClean="0">
                <a:solidFill>
                  <a:schemeClr val="bg1"/>
                </a:solidFill>
                <a:latin typeface="+mn-lt"/>
              </a:rPr>
              <a:t>longer</a:t>
            </a:r>
            <a:endParaRPr lang="en-US" sz="4000" dirty="0">
              <a:solidFill>
                <a:schemeClr val="bg1"/>
              </a:solidFill>
              <a:latin typeface="+mn-lt"/>
            </a:endParaRPr>
          </a:p>
        </p:txBody>
      </p:sp>
      <p:sp>
        <p:nvSpPr>
          <p:cNvPr id="3" name="Rectangle 2"/>
          <p:cNvSpPr/>
          <p:nvPr/>
        </p:nvSpPr>
        <p:spPr>
          <a:xfrm>
            <a:off x="351694" y="2793711"/>
            <a:ext cx="11690252" cy="3662541"/>
          </a:xfrm>
          <a:prstGeom prst="rect">
            <a:avLst/>
          </a:prstGeom>
        </p:spPr>
        <p:txBody>
          <a:bodyPr wrap="square">
            <a:spAutoFit/>
          </a:bodyPr>
          <a:lstStyle/>
          <a:p>
            <a:pPr marL="685800" indent="-685800">
              <a:buFont typeface="Arial" panose="020B0604020202020204" pitchFamily="34" charset="0"/>
              <a:buChar char="•"/>
            </a:pPr>
            <a:r>
              <a:rPr lang="en-US" sz="4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WHEN will we be called to give an account to God?</a:t>
            </a:r>
            <a:r>
              <a:rPr lang="en-US" sz="48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4000" dirty="0">
                <a:solidFill>
                  <a:schemeClr val="bg1"/>
                </a:solidFill>
              </a:rPr>
              <a:t>[See Hebrews 4:13; I Peter 4:5; Mt. 12:36; Romans </a:t>
            </a:r>
            <a:r>
              <a:rPr lang="en-US" sz="4000" dirty="0" smtClean="0">
                <a:solidFill>
                  <a:schemeClr val="bg1"/>
                </a:solidFill>
              </a:rPr>
              <a:t>14:10; 2 </a:t>
            </a:r>
            <a:r>
              <a:rPr lang="en-US" sz="4000" dirty="0">
                <a:solidFill>
                  <a:schemeClr val="bg1"/>
                </a:solidFill>
              </a:rPr>
              <a:t>Cor. </a:t>
            </a:r>
            <a:r>
              <a:rPr lang="en-US" sz="4000" dirty="0" smtClean="0">
                <a:solidFill>
                  <a:schemeClr val="bg1"/>
                </a:solidFill>
              </a:rPr>
              <a:t>5:10]</a:t>
            </a:r>
          </a:p>
          <a:p>
            <a:pPr marL="685800" indent="-685800">
              <a:buFont typeface="Arial" panose="020B0604020202020204" pitchFamily="34" charset="0"/>
              <a:buChar char="•"/>
            </a:pPr>
            <a:r>
              <a:rPr lang="en-US" sz="4800" b="1" dirty="0">
                <a:solidFill>
                  <a:schemeClr val="bg1"/>
                </a:solidFill>
              </a:rPr>
              <a:t>WHEN will we stop managing all that God has given us in </a:t>
            </a:r>
            <a:r>
              <a:rPr lang="en-US" sz="4800" b="1" i="1" dirty="0">
                <a:solidFill>
                  <a:schemeClr val="bg1"/>
                </a:solidFill>
              </a:rPr>
              <a:t>this</a:t>
            </a:r>
            <a:r>
              <a:rPr lang="en-US" sz="4800" b="1" dirty="0">
                <a:solidFill>
                  <a:schemeClr val="bg1"/>
                </a:solidFill>
              </a:rPr>
              <a:t> life?</a:t>
            </a:r>
            <a:r>
              <a:rPr lang="en-US" sz="4800" dirty="0">
                <a:solidFill>
                  <a:schemeClr val="bg1"/>
                </a:solidFill>
              </a:rPr>
              <a:t> </a:t>
            </a:r>
            <a:endParaRPr lang="en-US" sz="4800" dirty="0">
              <a:solidFill>
                <a:schemeClr val="bg1"/>
              </a:solidFill>
            </a:endParaRPr>
          </a:p>
        </p:txBody>
      </p:sp>
    </p:spTree>
    <p:extLst>
      <p:ext uri="{BB962C8B-B14F-4D97-AF65-F5344CB8AC3E}">
        <p14:creationId xmlns:p14="http://schemas.microsoft.com/office/powerpoint/2010/main" val="4227375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844" y="0"/>
            <a:ext cx="11261557" cy="2294948"/>
          </a:xfrm>
        </p:spPr>
        <p:txBody>
          <a:bodyPr>
            <a:noAutofit/>
          </a:bodyPr>
          <a:lstStyle/>
          <a:p>
            <a:pPr algn="ctr"/>
            <a:r>
              <a:rPr lang="en-US" sz="6600" dirty="0" smtClean="0">
                <a:solidFill>
                  <a:schemeClr val="bg1"/>
                </a:solidFill>
                <a:latin typeface="+mn-lt"/>
              </a:rPr>
              <a:t>How will this look from the vantage point of eternity?</a:t>
            </a:r>
            <a:endParaRPr lang="en-US" sz="6600"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72" y="2128694"/>
            <a:ext cx="8170808" cy="456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72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170" name="Picture 2" descr="Image result for new d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285807" cy="819309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12124" y="503670"/>
            <a:ext cx="11261557" cy="1214293"/>
          </a:xfrm>
        </p:spPr>
        <p:txBody>
          <a:bodyPr>
            <a:noAutofit/>
          </a:bodyPr>
          <a:lstStyle/>
          <a:p>
            <a:pPr algn="ctr"/>
            <a:r>
              <a:rPr lang="en-US" sz="6000" dirty="0" smtClean="0">
                <a:solidFill>
                  <a:schemeClr val="bg1"/>
                </a:solidFill>
                <a:effectLst>
                  <a:outerShdw blurRad="38100" dist="38100" dir="2700000" algn="tl">
                    <a:srgbClr val="000000">
                      <a:alpha val="43137"/>
                    </a:srgbClr>
                  </a:outerShdw>
                </a:effectLst>
                <a:latin typeface="+mn-lt"/>
              </a:rPr>
              <a:t>Every day is another do-over opportunity!</a:t>
            </a:r>
            <a:endParaRPr lang="en-US" sz="60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279916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6"/>
            <a:ext cx="11690252" cy="3763530"/>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smtClean="0">
                <a:solidFill>
                  <a:schemeClr val="bg1"/>
                </a:solidFill>
                <a:latin typeface="+mn-lt"/>
              </a:rPr>
              <a:t>3</a:t>
            </a:r>
            <a:r>
              <a:rPr lang="en-US" sz="4000" b="1" i="1" baseline="30000" dirty="0">
                <a:solidFill>
                  <a:schemeClr val="bg1"/>
                </a:solidFill>
                <a:latin typeface="+mn-lt"/>
              </a:rPr>
              <a:t> </a:t>
            </a:r>
            <a:r>
              <a:rPr lang="en-US" sz="4000" i="1" dirty="0">
                <a:solidFill>
                  <a:schemeClr val="bg1"/>
                </a:solidFill>
                <a:latin typeface="+mn-lt"/>
              </a:rPr>
              <a:t>“The manager said to himself, ‘What shall I do now? My master is taking away my job. I’m not strong enough to dig, and I’m ashamed to beg— </a:t>
            </a:r>
            <a:r>
              <a:rPr lang="en-US" sz="4000" b="1" i="1" baseline="30000" dirty="0">
                <a:solidFill>
                  <a:schemeClr val="bg1"/>
                </a:solidFill>
                <a:latin typeface="+mn-lt"/>
              </a:rPr>
              <a:t>4 </a:t>
            </a:r>
            <a:r>
              <a:rPr lang="en-US" sz="4000" i="1" dirty="0">
                <a:solidFill>
                  <a:schemeClr val="bg1"/>
                </a:solidFill>
                <a:latin typeface="+mn-lt"/>
              </a:rPr>
              <a:t>I know what I’ll do so that, when I lose my job here, people will welcome me into their houses</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513063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844" y="0"/>
            <a:ext cx="11261557" cy="2294948"/>
          </a:xfrm>
        </p:spPr>
        <p:txBody>
          <a:bodyPr>
            <a:noAutofit/>
          </a:bodyPr>
          <a:lstStyle/>
          <a:p>
            <a:pPr algn="ctr"/>
            <a:r>
              <a:rPr lang="en-US" sz="4800" b="1" dirty="0">
                <a:solidFill>
                  <a:schemeClr val="bg1"/>
                </a:solidFill>
                <a:latin typeface="+mn-lt"/>
              </a:rPr>
              <a:t>We of all people should recognize the need for a plan NOW that will make preparations for a life LATER.  </a:t>
            </a:r>
            <a:endParaRPr lang="en-US" sz="4800" b="1" dirty="0">
              <a:solidFill>
                <a:schemeClr val="bg1"/>
              </a:solidFill>
              <a:latin typeface="+mn-lt"/>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2572" y="2128694"/>
            <a:ext cx="8170808" cy="4563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575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752491" y="4202835"/>
            <a:ext cx="4525107" cy="1823892"/>
          </a:xfrm>
        </p:spPr>
        <p:txBody>
          <a:bodyPr>
            <a:noAutofit/>
          </a:bodyPr>
          <a:lstStyle/>
          <a:p>
            <a:pPr algn="ctr"/>
            <a:r>
              <a:rPr lang="en-US" b="1" dirty="0" smtClean="0">
                <a:solidFill>
                  <a:schemeClr val="bg1"/>
                </a:solidFill>
                <a:latin typeface="+mn-lt"/>
              </a:rPr>
              <a:t>Roger &amp; Dottie </a:t>
            </a:r>
            <a:r>
              <a:rPr lang="en-US" b="1" dirty="0" err="1" smtClean="0">
                <a:solidFill>
                  <a:schemeClr val="bg1"/>
                </a:solidFill>
                <a:latin typeface="+mn-lt"/>
              </a:rPr>
              <a:t>Morhlang</a:t>
            </a:r>
            <a:endParaRPr lang="en-US" sz="4000" dirty="0">
              <a:solidFill>
                <a:schemeClr val="bg1"/>
              </a:solidFill>
              <a:latin typeface="+mn-lt"/>
            </a:endParaRPr>
          </a:p>
        </p:txBody>
      </p:sp>
      <p:pic>
        <p:nvPicPr>
          <p:cNvPr id="8194" name="Picture 2" descr="Image result for Dottie Mohrla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6979" y="305234"/>
            <a:ext cx="13858979" cy="360910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Image result for Dottie Mohrla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4036" y="3951618"/>
            <a:ext cx="2408474" cy="2666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1856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42" name="Picture 2" descr="Image result for Billy Grah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091" y="-341227"/>
            <a:ext cx="10771909" cy="7199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9349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5"/>
            <a:ext cx="11690252" cy="6288893"/>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i="1" dirty="0">
                <a:solidFill>
                  <a:schemeClr val="bg1"/>
                </a:solidFill>
                <a:latin typeface="+mn-lt"/>
              </a:rPr>
              <a:t>Jesus told his disciples: “There was a rich man whose manager was accused of wasting his possessions. </a:t>
            </a:r>
            <a:r>
              <a:rPr lang="en-US" sz="4000" b="1" i="1" baseline="30000" dirty="0">
                <a:solidFill>
                  <a:schemeClr val="bg1"/>
                </a:solidFill>
                <a:latin typeface="+mn-lt"/>
              </a:rPr>
              <a:t>2 </a:t>
            </a:r>
            <a:r>
              <a:rPr lang="en-US" sz="4000" i="1" dirty="0">
                <a:solidFill>
                  <a:schemeClr val="bg1"/>
                </a:solidFill>
                <a:latin typeface="+mn-lt"/>
              </a:rPr>
              <a:t>So he called him in and asked him, ‘What is this I hear about you? Give an account of your management, because you cannot be manager any longer</a:t>
            </a:r>
            <a:r>
              <a:rPr lang="en-US" sz="4000" i="1" dirty="0" smtClean="0">
                <a:solidFill>
                  <a:schemeClr val="bg1"/>
                </a:solidFill>
                <a:latin typeface="+mn-lt"/>
              </a:rPr>
              <a:t>.’</a:t>
            </a:r>
            <a:r>
              <a:rPr lang="en-US" sz="4000" b="1" i="1" baseline="30000" dirty="0">
                <a:solidFill>
                  <a:schemeClr val="bg1"/>
                </a:solidFill>
                <a:latin typeface="+mn-lt"/>
              </a:rPr>
              <a:t> 3 </a:t>
            </a:r>
            <a:r>
              <a:rPr lang="en-US" sz="4000" i="1" dirty="0">
                <a:solidFill>
                  <a:schemeClr val="bg1"/>
                </a:solidFill>
                <a:latin typeface="+mn-lt"/>
              </a:rPr>
              <a:t>“The manager said to himself, ‘What shall I do now? My master is taking away my job. I’m not strong enough to dig, and I’m ashamed to beg— </a:t>
            </a:r>
            <a:r>
              <a:rPr lang="en-US" sz="4000" b="1" i="1" baseline="30000" dirty="0">
                <a:solidFill>
                  <a:schemeClr val="bg1"/>
                </a:solidFill>
                <a:latin typeface="+mn-lt"/>
              </a:rPr>
              <a:t>4 </a:t>
            </a:r>
            <a:r>
              <a:rPr lang="en-US" sz="4000" i="1" dirty="0">
                <a:solidFill>
                  <a:schemeClr val="bg1"/>
                </a:solidFill>
                <a:latin typeface="+mn-lt"/>
              </a:rPr>
              <a:t>I know what I’ll do so that, when I lose my job here, people will welcome me into their houses</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199646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6"/>
            <a:ext cx="11690252" cy="4733348"/>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8 </a:t>
            </a:r>
            <a:r>
              <a:rPr lang="en-US" sz="4000" i="1" dirty="0">
                <a:solidFill>
                  <a:schemeClr val="bg1"/>
                </a:solidFill>
                <a:latin typeface="+mn-lt"/>
              </a:rPr>
              <a:t>“The master commended the dishonest manager because he had acted shrewdly. For the people of this world are more shrewd in dealing with their own kind than are the people of the light. </a:t>
            </a:r>
            <a:r>
              <a:rPr lang="en-US" sz="4000" b="1" i="1" baseline="30000" dirty="0">
                <a:solidFill>
                  <a:schemeClr val="bg1"/>
                </a:solidFill>
                <a:latin typeface="+mn-lt"/>
              </a:rPr>
              <a:t>9 </a:t>
            </a:r>
            <a:r>
              <a:rPr lang="en-US" sz="4000" i="1" dirty="0">
                <a:solidFill>
                  <a:schemeClr val="bg1"/>
                </a:solidFill>
                <a:latin typeface="+mn-lt"/>
              </a:rPr>
              <a:t>I tell you, use worldly wealth to gain friends for yourselves, so that when it is gone, you will be welcomed into eternal dwellings.</a:t>
            </a:r>
            <a:r>
              <a:rPr lang="en-US" sz="4000" dirty="0">
                <a:solidFill>
                  <a:schemeClr val="bg1"/>
                </a:solidFill>
                <a:latin typeface="+mn-lt"/>
              </a:rPr>
              <a:t/>
            </a:r>
            <a:br>
              <a:rPr lang="en-US" sz="4000" dirty="0">
                <a:solidFill>
                  <a:schemeClr val="bg1"/>
                </a:solidFill>
                <a:latin typeface="+mn-lt"/>
              </a:rPr>
            </a:br>
            <a:r>
              <a:rPr lang="en-US" sz="4000" i="1" dirty="0">
                <a:solidFill>
                  <a:schemeClr val="bg1"/>
                </a:solidFill>
                <a:latin typeface="+mn-lt"/>
              </a:rPr>
              <a:t> </a:t>
            </a:r>
            <a:endParaRPr lang="en-US" sz="4000" dirty="0">
              <a:solidFill>
                <a:schemeClr val="bg1"/>
              </a:solidFill>
              <a:latin typeface="+mn-lt"/>
            </a:endParaRPr>
          </a:p>
        </p:txBody>
      </p:sp>
    </p:spTree>
    <p:extLst>
      <p:ext uri="{BB962C8B-B14F-4D97-AF65-F5344CB8AC3E}">
        <p14:creationId xmlns:p14="http://schemas.microsoft.com/office/powerpoint/2010/main" val="2419977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5"/>
            <a:ext cx="11601449" cy="2876839"/>
          </a:xfrm>
        </p:spPr>
        <p:txBody>
          <a:bodyPr>
            <a:noAutofit/>
          </a:bodyPr>
          <a:lstStyle/>
          <a:p>
            <a:r>
              <a:rPr lang="en-US" sz="6000" b="1" dirty="0" smtClean="0">
                <a:solidFill>
                  <a:schemeClr val="bg1"/>
                </a:solidFill>
                <a:latin typeface="+mn-lt"/>
              </a:rPr>
              <a:t>Shrewd = </a:t>
            </a:r>
            <a:r>
              <a:rPr lang="en-US" sz="6000" b="1" dirty="0">
                <a:solidFill>
                  <a:schemeClr val="bg1"/>
                </a:solidFill>
                <a:latin typeface="+mn-lt"/>
              </a:rPr>
              <a:t>“to act with great practical intelligence,” “prudently” or “sensibly.”</a:t>
            </a:r>
            <a:endParaRPr lang="en-US" sz="6000" dirty="0">
              <a:solidFill>
                <a:schemeClr val="bg1"/>
              </a:solidFill>
              <a:latin typeface="+mn-lt"/>
            </a:endParaRPr>
          </a:p>
        </p:txBody>
      </p:sp>
    </p:spTree>
    <p:extLst>
      <p:ext uri="{BB962C8B-B14F-4D97-AF65-F5344CB8AC3E}">
        <p14:creationId xmlns:p14="http://schemas.microsoft.com/office/powerpoint/2010/main" val="3685028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365126"/>
            <a:ext cx="11601449" cy="2156402"/>
          </a:xfrm>
        </p:spPr>
        <p:txBody>
          <a:bodyPr>
            <a:noAutofit/>
          </a:bodyPr>
          <a:lstStyle/>
          <a:p>
            <a:pPr algn="ctr"/>
            <a:r>
              <a:rPr lang="en-US" sz="5400" dirty="0">
                <a:solidFill>
                  <a:schemeClr val="bg1"/>
                </a:solidFill>
                <a:latin typeface="+mn-lt"/>
              </a:rPr>
              <a:t>K</a:t>
            </a:r>
            <a:r>
              <a:rPr lang="en-US" sz="5400" dirty="0" smtClean="0">
                <a:solidFill>
                  <a:schemeClr val="bg1"/>
                </a:solidFill>
                <a:latin typeface="+mn-lt"/>
              </a:rPr>
              <a:t>now </a:t>
            </a:r>
            <a:r>
              <a:rPr lang="en-US" sz="5400" dirty="0">
                <a:solidFill>
                  <a:schemeClr val="bg1"/>
                </a:solidFill>
                <a:latin typeface="+mn-lt"/>
              </a:rPr>
              <a:t>the value of people and friendship in comparison with all else in </a:t>
            </a:r>
            <a:r>
              <a:rPr lang="en-US" sz="5400" dirty="0" smtClean="0">
                <a:solidFill>
                  <a:schemeClr val="bg1"/>
                </a:solidFill>
                <a:latin typeface="+mn-lt"/>
              </a:rPr>
              <a:t>life.</a:t>
            </a:r>
            <a:endParaRPr lang="en-US" sz="5400" dirty="0">
              <a:solidFill>
                <a:schemeClr val="bg1"/>
              </a:solidFill>
              <a:latin typeface="+mn-lt"/>
            </a:endParaRPr>
          </a:p>
        </p:txBody>
      </p:sp>
      <p:pic>
        <p:nvPicPr>
          <p:cNvPr id="11266" name="Picture 2" descr="Image result for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55689" y="2521528"/>
            <a:ext cx="6852070" cy="3851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83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223" y="0"/>
            <a:ext cx="11811000" cy="1491383"/>
          </a:xfrm>
        </p:spPr>
        <p:txBody>
          <a:bodyPr>
            <a:noAutofit/>
          </a:bodyPr>
          <a:lstStyle/>
          <a:p>
            <a:pPr algn="ctr"/>
            <a:r>
              <a:rPr lang="en-US" sz="4800" dirty="0">
                <a:solidFill>
                  <a:schemeClr val="bg1"/>
                </a:solidFill>
                <a:latin typeface="+mn-lt"/>
              </a:rPr>
              <a:t>How can we use our </a:t>
            </a:r>
            <a:r>
              <a:rPr lang="en-US" sz="4800" u="sng" dirty="0">
                <a:solidFill>
                  <a:schemeClr val="bg1"/>
                </a:solidFill>
                <a:latin typeface="+mn-lt"/>
              </a:rPr>
              <a:t>housing</a:t>
            </a:r>
            <a:r>
              <a:rPr lang="en-US" sz="4800" dirty="0">
                <a:solidFill>
                  <a:schemeClr val="bg1"/>
                </a:solidFill>
                <a:latin typeface="+mn-lt"/>
              </a:rPr>
              <a:t> to make friends</a:t>
            </a:r>
            <a:r>
              <a:rPr lang="en-US" sz="4800" dirty="0" smtClean="0">
                <a:solidFill>
                  <a:schemeClr val="bg1"/>
                </a:solidFill>
                <a:latin typeface="+mn-lt"/>
              </a:rPr>
              <a:t>?</a:t>
            </a:r>
            <a:endParaRPr lang="en-US" sz="4800" dirty="0">
              <a:solidFill>
                <a:schemeClr val="bg1"/>
              </a:solidFill>
              <a:latin typeface="+mn-lt"/>
            </a:endParaRPr>
          </a:p>
        </p:txBody>
      </p:sp>
      <p:pic>
        <p:nvPicPr>
          <p:cNvPr id="11266" name="Picture 2" descr="Image result for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847" y="2401949"/>
            <a:ext cx="515137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Image result for apartment buildi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14836" y="3737099"/>
            <a:ext cx="4444134" cy="3120901"/>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223" y="1440439"/>
            <a:ext cx="3184369" cy="3574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29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par>
                                <p:cTn id="9" presetID="42" presetClass="entr" presetSubtype="0" fill="hold" nodeType="withEffect">
                                  <p:stCondLst>
                                    <p:cond delay="0"/>
                                  </p:stCondLst>
                                  <p:childTnLst>
                                    <p:set>
                                      <p:cBhvr>
                                        <p:cTn id="10" dur="1" fill="hold">
                                          <p:stCondLst>
                                            <p:cond delay="0"/>
                                          </p:stCondLst>
                                        </p:cTn>
                                        <p:tgtEl>
                                          <p:spTgt spid="12292"/>
                                        </p:tgtEl>
                                        <p:attrNameLst>
                                          <p:attrName>style.visibility</p:attrName>
                                        </p:attrNameLst>
                                      </p:cBhvr>
                                      <p:to>
                                        <p:strVal val="visible"/>
                                      </p:to>
                                    </p:set>
                                    <p:animEffect transition="in" filter="fade">
                                      <p:cBhvr>
                                        <p:cTn id="11" dur="1000"/>
                                        <p:tgtEl>
                                          <p:spTgt spid="12292"/>
                                        </p:tgtEl>
                                      </p:cBhvr>
                                    </p:animEffect>
                                    <p:anim calcmode="lin" valueType="num">
                                      <p:cBhvr>
                                        <p:cTn id="12" dur="1000" fill="hold"/>
                                        <p:tgtEl>
                                          <p:spTgt spid="12292"/>
                                        </p:tgtEl>
                                        <p:attrNameLst>
                                          <p:attrName>ppt_x</p:attrName>
                                        </p:attrNameLst>
                                      </p:cBhvr>
                                      <p:tavLst>
                                        <p:tav tm="0">
                                          <p:val>
                                            <p:strVal val="#ppt_x"/>
                                          </p:val>
                                        </p:tav>
                                        <p:tav tm="100000">
                                          <p:val>
                                            <p:strVal val="#ppt_x"/>
                                          </p:val>
                                        </p:tav>
                                      </p:tavLst>
                                    </p:anim>
                                    <p:anim calcmode="lin" valueType="num">
                                      <p:cBhvr>
                                        <p:cTn id="13" dur="1000" fill="hold"/>
                                        <p:tgtEl>
                                          <p:spTgt spid="1229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2290"/>
                                        </p:tgtEl>
                                        <p:attrNameLst>
                                          <p:attrName>style.visibility</p:attrName>
                                        </p:attrNameLst>
                                      </p:cBhvr>
                                      <p:to>
                                        <p:strVal val="visible"/>
                                      </p:to>
                                    </p:set>
                                    <p:animEffect transition="in" filter="fade">
                                      <p:cBhvr>
                                        <p:cTn id="16" dur="1000"/>
                                        <p:tgtEl>
                                          <p:spTgt spid="12290"/>
                                        </p:tgtEl>
                                      </p:cBhvr>
                                    </p:animEffect>
                                    <p:anim calcmode="lin" valueType="num">
                                      <p:cBhvr>
                                        <p:cTn id="17" dur="1000" fill="hold"/>
                                        <p:tgtEl>
                                          <p:spTgt spid="12290"/>
                                        </p:tgtEl>
                                        <p:attrNameLst>
                                          <p:attrName>ppt_x</p:attrName>
                                        </p:attrNameLst>
                                      </p:cBhvr>
                                      <p:tavLst>
                                        <p:tav tm="0">
                                          <p:val>
                                            <p:strVal val="#ppt_x"/>
                                          </p:val>
                                        </p:tav>
                                        <p:tav tm="100000">
                                          <p:val>
                                            <p:strVal val="#ppt_x"/>
                                          </p:val>
                                        </p:tav>
                                      </p:tavLst>
                                    </p:anim>
                                    <p:anim calcmode="lin" valueType="num">
                                      <p:cBhvr>
                                        <p:cTn id="18" dur="1000" fill="hold"/>
                                        <p:tgtEl>
                                          <p:spTgt spid="122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3314" name="Picture 2" descr="Image result for pickup tru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44240">
            <a:off x="2738870" y="4017814"/>
            <a:ext cx="4101160" cy="307971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Spokane bu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772420">
            <a:off x="304406" y="2028633"/>
            <a:ext cx="4211099" cy="28073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276224" y="387927"/>
            <a:ext cx="11811000" cy="1491383"/>
          </a:xfrm>
        </p:spPr>
        <p:txBody>
          <a:bodyPr>
            <a:noAutofit/>
          </a:bodyPr>
          <a:lstStyle/>
          <a:p>
            <a:pPr algn="ctr"/>
            <a:r>
              <a:rPr lang="en-US" sz="4800" dirty="0">
                <a:solidFill>
                  <a:schemeClr val="bg1"/>
                </a:solidFill>
                <a:latin typeface="+mn-lt"/>
              </a:rPr>
              <a:t>How can we use our </a:t>
            </a:r>
            <a:r>
              <a:rPr lang="en-US" sz="4800" u="sng" dirty="0" smtClean="0">
                <a:solidFill>
                  <a:schemeClr val="bg1"/>
                </a:solidFill>
                <a:latin typeface="+mn-lt"/>
              </a:rPr>
              <a:t>transportation</a:t>
            </a:r>
            <a:r>
              <a:rPr lang="en-US" sz="4800" dirty="0" smtClean="0">
                <a:solidFill>
                  <a:schemeClr val="bg1"/>
                </a:solidFill>
                <a:latin typeface="+mn-lt"/>
              </a:rPr>
              <a:t> to </a:t>
            </a:r>
            <a:r>
              <a:rPr lang="en-US" sz="4800" dirty="0">
                <a:solidFill>
                  <a:schemeClr val="bg1"/>
                </a:solidFill>
                <a:latin typeface="+mn-lt"/>
              </a:rPr>
              <a:t>make </a:t>
            </a:r>
            <a:r>
              <a:rPr lang="en-US" sz="4800" dirty="0" smtClean="0">
                <a:solidFill>
                  <a:schemeClr val="bg1"/>
                </a:solidFill>
                <a:latin typeface="+mn-lt"/>
              </a:rPr>
              <a:t>friends for eternity?</a:t>
            </a:r>
            <a:endParaRPr lang="en-US" sz="4800" dirty="0">
              <a:solidFill>
                <a:schemeClr val="bg1"/>
              </a:solidFill>
              <a:latin typeface="+mn-lt"/>
            </a:endParaRPr>
          </a:p>
        </p:txBody>
      </p:sp>
      <p:pic>
        <p:nvPicPr>
          <p:cNvPr id="11266" name="Picture 2" descr="Image result for peop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5847" y="2401949"/>
            <a:ext cx="5151377" cy="289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2242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6224" y="387927"/>
            <a:ext cx="11811000" cy="1491383"/>
          </a:xfrm>
        </p:spPr>
        <p:txBody>
          <a:bodyPr>
            <a:noAutofit/>
          </a:bodyPr>
          <a:lstStyle/>
          <a:p>
            <a:pPr algn="ctr"/>
            <a:r>
              <a:rPr lang="en-US" sz="4800" dirty="0">
                <a:solidFill>
                  <a:schemeClr val="bg1"/>
                </a:solidFill>
                <a:latin typeface="+mn-lt"/>
              </a:rPr>
              <a:t>How can we use our </a:t>
            </a:r>
            <a:r>
              <a:rPr lang="en-US" sz="4800" u="sng" dirty="0" smtClean="0">
                <a:solidFill>
                  <a:schemeClr val="bg1"/>
                </a:solidFill>
                <a:latin typeface="+mn-lt"/>
              </a:rPr>
              <a:t>money</a:t>
            </a:r>
            <a:r>
              <a:rPr lang="en-US" sz="4800" dirty="0" smtClean="0">
                <a:solidFill>
                  <a:schemeClr val="bg1"/>
                </a:solidFill>
                <a:latin typeface="+mn-lt"/>
              </a:rPr>
              <a:t> to </a:t>
            </a:r>
            <a:r>
              <a:rPr lang="en-US" sz="4800" dirty="0">
                <a:solidFill>
                  <a:schemeClr val="bg1"/>
                </a:solidFill>
                <a:latin typeface="+mn-lt"/>
              </a:rPr>
              <a:t>make </a:t>
            </a:r>
            <a:r>
              <a:rPr lang="en-US" sz="4800" dirty="0" smtClean="0">
                <a:solidFill>
                  <a:schemeClr val="bg1"/>
                </a:solidFill>
                <a:latin typeface="+mn-lt"/>
              </a:rPr>
              <a:t>friends for eternity?</a:t>
            </a:r>
            <a:endParaRPr lang="en-US" sz="4800" dirty="0">
              <a:solidFill>
                <a:schemeClr val="bg1"/>
              </a:solidFill>
              <a:latin typeface="+mn-lt"/>
            </a:endParaRPr>
          </a:p>
        </p:txBody>
      </p:sp>
      <p:pic>
        <p:nvPicPr>
          <p:cNvPr id="11266" name="Picture 2" descr="Image result for peop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5847" y="2401949"/>
            <a:ext cx="5151377"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4338" name="Picture 2" descr="Image result for mone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95926"/>
            <a:ext cx="5506877" cy="36620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478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2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3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5362" name="Picture 2" descr="Image result for currency exchan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066" y="407266"/>
            <a:ext cx="9494707" cy="5993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67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53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6"/>
            <a:ext cx="11690252" cy="4080266"/>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14 </a:t>
            </a:r>
            <a:r>
              <a:rPr lang="en-US" sz="4000" i="1" dirty="0">
                <a:solidFill>
                  <a:schemeClr val="bg1"/>
                </a:solidFill>
                <a:latin typeface="+mn-lt"/>
              </a:rPr>
              <a:t>The Pharisees, who loved money, heard all this and were sneering at Jesus. </a:t>
            </a:r>
            <a:r>
              <a:rPr lang="en-US" sz="4000" b="1" i="1" baseline="30000" dirty="0">
                <a:solidFill>
                  <a:schemeClr val="bg1"/>
                </a:solidFill>
                <a:latin typeface="+mn-lt"/>
              </a:rPr>
              <a:t>15 </a:t>
            </a:r>
            <a:r>
              <a:rPr lang="en-US" sz="4000" i="1" dirty="0">
                <a:solidFill>
                  <a:schemeClr val="bg1"/>
                </a:solidFill>
                <a:latin typeface="+mn-lt"/>
              </a:rPr>
              <a:t>He said to them, “You are the ones who justify yourselves in the eyes of others, but God knows your hearts. What people value highly is detestable in God’s sight</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326749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2900" y="365125"/>
            <a:ext cx="11563350" cy="5026025"/>
          </a:xfrm>
        </p:spPr>
        <p:txBody>
          <a:bodyPr>
            <a:noAutofit/>
          </a:bodyPr>
          <a:lstStyle/>
          <a:p>
            <a:pPr algn="ctr"/>
            <a:r>
              <a:rPr lang="en-US" sz="6000" dirty="0">
                <a:solidFill>
                  <a:schemeClr val="bg1"/>
                </a:solidFill>
                <a:latin typeface="+mn-lt"/>
              </a:rPr>
              <a:t>What did we do last week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to </a:t>
            </a:r>
            <a:r>
              <a:rPr lang="en-US" sz="6000" dirty="0">
                <a:solidFill>
                  <a:schemeClr val="bg1"/>
                </a:solidFill>
                <a:latin typeface="+mn-lt"/>
              </a:rPr>
              <a:t>use our resources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to </a:t>
            </a:r>
            <a:r>
              <a:rPr lang="en-US" sz="6000" dirty="0">
                <a:solidFill>
                  <a:schemeClr val="bg1"/>
                </a:solidFill>
                <a:latin typeface="+mn-lt"/>
              </a:rPr>
              <a:t>build friendships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that </a:t>
            </a:r>
            <a:r>
              <a:rPr lang="en-US" sz="6000" dirty="0">
                <a:solidFill>
                  <a:schemeClr val="bg1"/>
                </a:solidFill>
                <a:latin typeface="+mn-lt"/>
              </a:rPr>
              <a:t>can have eternal consequences? </a:t>
            </a:r>
            <a:endParaRPr lang="en-US" sz="6000" dirty="0">
              <a:solidFill>
                <a:schemeClr val="bg1"/>
              </a:solidFill>
              <a:latin typeface="+mn-lt"/>
            </a:endParaRPr>
          </a:p>
        </p:txBody>
      </p:sp>
    </p:spTree>
    <p:extLst>
      <p:ext uri="{BB962C8B-B14F-4D97-AF65-F5344CB8AC3E}">
        <p14:creationId xmlns:p14="http://schemas.microsoft.com/office/powerpoint/2010/main" val="3768904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342900" y="365125"/>
            <a:ext cx="11563350" cy="5026025"/>
          </a:xfrm>
        </p:spPr>
        <p:txBody>
          <a:bodyPr>
            <a:noAutofit/>
          </a:bodyPr>
          <a:lstStyle/>
          <a:p>
            <a:pPr algn="ctr"/>
            <a:r>
              <a:rPr lang="en-US" sz="6000" dirty="0">
                <a:solidFill>
                  <a:schemeClr val="bg1"/>
                </a:solidFill>
                <a:latin typeface="+mn-lt"/>
              </a:rPr>
              <a:t>What resources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might </a:t>
            </a:r>
            <a:r>
              <a:rPr lang="en-US" sz="6000" dirty="0">
                <a:solidFill>
                  <a:schemeClr val="bg1"/>
                </a:solidFill>
                <a:latin typeface="+mn-lt"/>
              </a:rPr>
              <a:t>God want me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to </a:t>
            </a:r>
            <a:r>
              <a:rPr lang="en-US" sz="6000" dirty="0">
                <a:solidFill>
                  <a:schemeClr val="bg1"/>
                </a:solidFill>
                <a:latin typeface="+mn-lt"/>
              </a:rPr>
              <a:t>‘repurpose’ </a:t>
            </a:r>
            <a:r>
              <a:rPr lang="en-US" sz="6000" dirty="0" smtClean="0">
                <a:solidFill>
                  <a:schemeClr val="bg1"/>
                </a:solidFill>
                <a:latin typeface="+mn-lt"/>
              </a:rPr>
              <a:t/>
            </a:r>
            <a:br>
              <a:rPr lang="en-US" sz="6000" dirty="0" smtClean="0">
                <a:solidFill>
                  <a:schemeClr val="bg1"/>
                </a:solidFill>
                <a:latin typeface="+mn-lt"/>
              </a:rPr>
            </a:br>
            <a:r>
              <a:rPr lang="en-US" sz="6000" dirty="0" smtClean="0">
                <a:solidFill>
                  <a:schemeClr val="bg1"/>
                </a:solidFill>
                <a:latin typeface="+mn-lt"/>
              </a:rPr>
              <a:t>for </a:t>
            </a:r>
            <a:r>
              <a:rPr lang="en-US" sz="6000" dirty="0">
                <a:solidFill>
                  <a:schemeClr val="bg1"/>
                </a:solidFill>
                <a:latin typeface="+mn-lt"/>
              </a:rPr>
              <a:t>Kingdom work?</a:t>
            </a:r>
            <a:endParaRPr lang="en-US" sz="6000" dirty="0">
              <a:solidFill>
                <a:schemeClr val="bg1"/>
              </a:solidFill>
              <a:latin typeface="+mn-lt"/>
            </a:endParaRPr>
          </a:p>
        </p:txBody>
      </p:sp>
    </p:spTree>
    <p:extLst>
      <p:ext uri="{BB962C8B-B14F-4D97-AF65-F5344CB8AC3E}">
        <p14:creationId xmlns:p14="http://schemas.microsoft.com/office/powerpoint/2010/main" val="4140860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5"/>
            <a:ext cx="11690252" cy="6288893"/>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5 </a:t>
            </a:r>
            <a:r>
              <a:rPr lang="en-US" sz="4000" i="1" dirty="0">
                <a:solidFill>
                  <a:schemeClr val="bg1"/>
                </a:solidFill>
                <a:latin typeface="+mn-lt"/>
              </a:rPr>
              <a:t>“So he called in each one of his master’s debtors. He asked the first, ‘How much do you owe my master?’</a:t>
            </a:r>
            <a:r>
              <a:rPr lang="en-US" sz="4000" dirty="0">
                <a:solidFill>
                  <a:schemeClr val="bg1"/>
                </a:solidFill>
                <a:latin typeface="+mn-lt"/>
              </a:rPr>
              <a:t/>
            </a:r>
            <a:br>
              <a:rPr lang="en-US" sz="4000" dirty="0">
                <a:solidFill>
                  <a:schemeClr val="bg1"/>
                </a:solidFill>
                <a:latin typeface="+mn-lt"/>
              </a:rPr>
            </a:br>
            <a:r>
              <a:rPr lang="en-US" sz="4000" b="1" i="1" baseline="30000" dirty="0">
                <a:solidFill>
                  <a:schemeClr val="bg1"/>
                </a:solidFill>
                <a:latin typeface="+mn-lt"/>
              </a:rPr>
              <a:t>6 </a:t>
            </a:r>
            <a:r>
              <a:rPr lang="en-US" sz="4000" i="1" dirty="0">
                <a:solidFill>
                  <a:schemeClr val="bg1"/>
                </a:solidFill>
                <a:latin typeface="+mn-lt"/>
              </a:rPr>
              <a:t>“‘Nine hundred </a:t>
            </a:r>
            <a:r>
              <a:rPr lang="en-US" sz="4000" i="1" dirty="0" smtClean="0">
                <a:solidFill>
                  <a:schemeClr val="bg1"/>
                </a:solidFill>
                <a:latin typeface="+mn-lt"/>
              </a:rPr>
              <a:t>gallons</a:t>
            </a:r>
            <a:r>
              <a:rPr lang="en-US" sz="4000" i="1" dirty="0">
                <a:solidFill>
                  <a:schemeClr val="bg1"/>
                </a:solidFill>
                <a:latin typeface="+mn-lt"/>
              </a:rPr>
              <a:t> of olive oil,’ he replied.</a:t>
            </a:r>
            <a:r>
              <a:rPr lang="en-US" sz="4000" dirty="0">
                <a:solidFill>
                  <a:schemeClr val="bg1"/>
                </a:solidFill>
                <a:latin typeface="+mn-lt"/>
              </a:rPr>
              <a:t/>
            </a:r>
            <a:br>
              <a:rPr lang="en-US" sz="4000" dirty="0">
                <a:solidFill>
                  <a:schemeClr val="bg1"/>
                </a:solidFill>
                <a:latin typeface="+mn-lt"/>
              </a:rPr>
            </a:br>
            <a:r>
              <a:rPr lang="en-US" sz="4000" i="1" dirty="0">
                <a:solidFill>
                  <a:schemeClr val="bg1"/>
                </a:solidFill>
                <a:latin typeface="+mn-lt"/>
              </a:rPr>
              <a:t>“The manager told him, ‘Take your bill, sit down quickly, and make it four hundred and fifty.’</a:t>
            </a:r>
            <a:r>
              <a:rPr lang="en-US" sz="4000" dirty="0">
                <a:solidFill>
                  <a:schemeClr val="bg1"/>
                </a:solidFill>
                <a:latin typeface="+mn-lt"/>
              </a:rPr>
              <a:t/>
            </a:r>
            <a:br>
              <a:rPr lang="en-US" sz="4000" dirty="0">
                <a:solidFill>
                  <a:schemeClr val="bg1"/>
                </a:solidFill>
                <a:latin typeface="+mn-lt"/>
              </a:rPr>
            </a:br>
            <a:r>
              <a:rPr lang="en-US" sz="4000" b="1" i="1" baseline="30000" dirty="0">
                <a:solidFill>
                  <a:schemeClr val="bg1"/>
                </a:solidFill>
                <a:latin typeface="+mn-lt"/>
              </a:rPr>
              <a:t>7 </a:t>
            </a:r>
            <a:r>
              <a:rPr lang="en-US" sz="4000" i="1" dirty="0">
                <a:solidFill>
                  <a:schemeClr val="bg1"/>
                </a:solidFill>
                <a:latin typeface="+mn-lt"/>
              </a:rPr>
              <a:t>“Then he asked the second, ‘And how much do you owe?’</a:t>
            </a:r>
            <a:r>
              <a:rPr lang="en-US" sz="4000" dirty="0">
                <a:solidFill>
                  <a:schemeClr val="bg1"/>
                </a:solidFill>
                <a:latin typeface="+mn-lt"/>
              </a:rPr>
              <a:t/>
            </a:r>
            <a:br>
              <a:rPr lang="en-US" sz="4000" dirty="0">
                <a:solidFill>
                  <a:schemeClr val="bg1"/>
                </a:solidFill>
                <a:latin typeface="+mn-lt"/>
              </a:rPr>
            </a:br>
            <a:r>
              <a:rPr lang="en-US" sz="4000" i="1" dirty="0">
                <a:solidFill>
                  <a:schemeClr val="bg1"/>
                </a:solidFill>
                <a:latin typeface="+mn-lt"/>
              </a:rPr>
              <a:t>“‘A thousand </a:t>
            </a:r>
            <a:r>
              <a:rPr lang="en-US" sz="4000" i="1" dirty="0" smtClean="0">
                <a:solidFill>
                  <a:schemeClr val="bg1"/>
                </a:solidFill>
                <a:latin typeface="+mn-lt"/>
              </a:rPr>
              <a:t>bushels</a:t>
            </a:r>
            <a:r>
              <a:rPr lang="en-US" sz="4000" i="1" dirty="0">
                <a:solidFill>
                  <a:schemeClr val="bg1"/>
                </a:solidFill>
                <a:latin typeface="+mn-lt"/>
              </a:rPr>
              <a:t> of wheat,’ he replied.</a:t>
            </a:r>
            <a:r>
              <a:rPr lang="en-US" sz="4000" dirty="0">
                <a:solidFill>
                  <a:schemeClr val="bg1"/>
                </a:solidFill>
                <a:latin typeface="+mn-lt"/>
              </a:rPr>
              <a:t/>
            </a:r>
            <a:br>
              <a:rPr lang="en-US" sz="4000" dirty="0">
                <a:solidFill>
                  <a:schemeClr val="bg1"/>
                </a:solidFill>
                <a:latin typeface="+mn-lt"/>
              </a:rPr>
            </a:br>
            <a:r>
              <a:rPr lang="en-US" sz="4000" i="1" dirty="0">
                <a:solidFill>
                  <a:schemeClr val="bg1"/>
                </a:solidFill>
                <a:latin typeface="+mn-lt"/>
              </a:rPr>
              <a:t>“He told him, ‘Take your bill and make it eight hundred</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266925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232064" y="1"/>
            <a:ext cx="11849100" cy="6650182"/>
          </a:xfrm>
        </p:spPr>
        <p:txBody>
          <a:bodyPr>
            <a:noAutofit/>
          </a:bodyPr>
          <a:lstStyle/>
          <a:p>
            <a:r>
              <a:rPr lang="en-US" sz="4800" b="1" u="sng" dirty="0">
                <a:solidFill>
                  <a:schemeClr val="bg1"/>
                </a:solidFill>
              </a:rPr>
              <a:t>Luke 16 </a:t>
            </a:r>
            <a:r>
              <a:rPr lang="en-US" sz="4800" b="1" u="sng" dirty="0" smtClean="0">
                <a:solidFill>
                  <a:schemeClr val="bg1"/>
                </a:solidFill>
              </a:rPr>
              <a:t/>
            </a:r>
            <a:br>
              <a:rPr lang="en-US" sz="4800" b="1" u="sng" dirty="0" smtClean="0">
                <a:solidFill>
                  <a:schemeClr val="bg1"/>
                </a:solidFill>
              </a:rPr>
            </a:br>
            <a:r>
              <a:rPr lang="en-US" sz="4800" b="1" i="1" baseline="30000" dirty="0" smtClean="0">
                <a:solidFill>
                  <a:schemeClr val="bg1"/>
                </a:solidFill>
                <a:latin typeface="+mn-lt"/>
              </a:rPr>
              <a:t>11</a:t>
            </a:r>
            <a:r>
              <a:rPr lang="en-US" sz="4800" b="1" i="1" baseline="30000" dirty="0">
                <a:solidFill>
                  <a:schemeClr val="bg1"/>
                </a:solidFill>
                <a:latin typeface="+mn-lt"/>
              </a:rPr>
              <a:t> </a:t>
            </a:r>
            <a:r>
              <a:rPr lang="en-US" sz="4800" i="1" dirty="0">
                <a:solidFill>
                  <a:schemeClr val="bg1"/>
                </a:solidFill>
                <a:latin typeface="+mn-lt"/>
              </a:rPr>
              <a:t>So if you have not been trustworthy in handling worldly wealth, who will trust you with true riches? </a:t>
            </a:r>
            <a:r>
              <a:rPr lang="en-US" sz="4800" b="1" i="1" baseline="30000" dirty="0">
                <a:solidFill>
                  <a:schemeClr val="bg1"/>
                </a:solidFill>
                <a:latin typeface="+mn-lt"/>
              </a:rPr>
              <a:t>12 </a:t>
            </a:r>
            <a:r>
              <a:rPr lang="en-US" sz="4800" i="1" dirty="0">
                <a:solidFill>
                  <a:schemeClr val="bg1"/>
                </a:solidFill>
                <a:latin typeface="+mn-lt"/>
              </a:rPr>
              <a:t>And if you have not been trustworthy with someone else’s property, who will give you property of your own?</a:t>
            </a:r>
            <a:r>
              <a:rPr lang="en-US" sz="4800" dirty="0">
                <a:solidFill>
                  <a:schemeClr val="bg1"/>
                </a:solidFill>
                <a:latin typeface="+mn-lt"/>
              </a:rPr>
              <a:t/>
            </a:r>
            <a:br>
              <a:rPr lang="en-US" sz="4800" dirty="0">
                <a:solidFill>
                  <a:schemeClr val="bg1"/>
                </a:solidFill>
                <a:latin typeface="+mn-lt"/>
              </a:rPr>
            </a:br>
            <a:r>
              <a:rPr lang="en-US" sz="4800" b="1" i="1" baseline="30000" dirty="0">
                <a:solidFill>
                  <a:schemeClr val="bg1"/>
                </a:solidFill>
                <a:latin typeface="+mn-lt"/>
              </a:rPr>
              <a:t>13 </a:t>
            </a:r>
            <a:r>
              <a:rPr lang="en-US" sz="4800" i="1" dirty="0">
                <a:solidFill>
                  <a:schemeClr val="bg1"/>
                </a:solidFill>
                <a:latin typeface="+mn-lt"/>
              </a:rPr>
              <a:t>“No one can serve two masters. Either you will hate the one and love the other, or you will be devoted to the one and despise the other. </a:t>
            </a:r>
            <a:r>
              <a:rPr lang="en-US" sz="4800" dirty="0">
                <a:solidFill>
                  <a:schemeClr val="bg1"/>
                </a:solidFill>
                <a:latin typeface="+mn-lt"/>
              </a:rPr>
              <a:t> </a:t>
            </a:r>
            <a:endParaRPr lang="en-US" sz="4800" dirty="0">
              <a:solidFill>
                <a:schemeClr val="bg1"/>
              </a:solidFill>
              <a:latin typeface="+mn-lt"/>
            </a:endParaRPr>
          </a:p>
        </p:txBody>
      </p:sp>
    </p:spTree>
    <p:extLst>
      <p:ext uri="{BB962C8B-B14F-4D97-AF65-F5344CB8AC3E}">
        <p14:creationId xmlns:p14="http://schemas.microsoft.com/office/powerpoint/2010/main" val="3316505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5"/>
            <a:ext cx="11690252" cy="6288893"/>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8 </a:t>
            </a:r>
            <a:r>
              <a:rPr lang="en-US" sz="4000" i="1" dirty="0">
                <a:solidFill>
                  <a:schemeClr val="bg1"/>
                </a:solidFill>
                <a:latin typeface="+mn-lt"/>
              </a:rPr>
              <a:t>“The master commended the dishonest manager because he had acted shrewdly. For the people of this world are more shrewd in dealing with their own kind than are the people of the light. </a:t>
            </a:r>
            <a:r>
              <a:rPr lang="en-US" sz="4000" b="1" i="1" baseline="30000" dirty="0">
                <a:solidFill>
                  <a:schemeClr val="bg1"/>
                </a:solidFill>
                <a:latin typeface="+mn-lt"/>
              </a:rPr>
              <a:t>9 </a:t>
            </a:r>
            <a:r>
              <a:rPr lang="en-US" sz="4000" i="1" dirty="0">
                <a:solidFill>
                  <a:schemeClr val="bg1"/>
                </a:solidFill>
                <a:latin typeface="+mn-lt"/>
              </a:rPr>
              <a:t>I tell you, use worldly wealth to gain friends for yourselves, so that when it is gone, you will be welcomed into eternal dwellings.</a:t>
            </a:r>
            <a:r>
              <a:rPr lang="en-US" sz="4000" dirty="0">
                <a:solidFill>
                  <a:schemeClr val="bg1"/>
                </a:solidFill>
                <a:latin typeface="+mn-lt"/>
              </a:rPr>
              <a:t/>
            </a:r>
            <a:br>
              <a:rPr lang="en-US" sz="4000" dirty="0">
                <a:solidFill>
                  <a:schemeClr val="bg1"/>
                </a:solidFill>
                <a:latin typeface="+mn-lt"/>
              </a:rPr>
            </a:br>
            <a:r>
              <a:rPr lang="en-US" sz="4000" b="1" i="1" baseline="30000" dirty="0">
                <a:solidFill>
                  <a:schemeClr val="bg1"/>
                </a:solidFill>
                <a:latin typeface="+mn-lt"/>
              </a:rPr>
              <a:t>10 </a:t>
            </a:r>
            <a:r>
              <a:rPr lang="en-US" sz="4000" i="1" dirty="0">
                <a:solidFill>
                  <a:schemeClr val="bg1"/>
                </a:solidFill>
                <a:latin typeface="+mn-lt"/>
              </a:rPr>
              <a:t>“Whoever can be trusted with very little can also be trusted with much, and whoever is dishonest with very little will also be dishonest with much. </a:t>
            </a:r>
            <a:endParaRPr lang="en-US" sz="4000" dirty="0">
              <a:solidFill>
                <a:schemeClr val="bg1"/>
              </a:solidFill>
              <a:latin typeface="+mn-lt"/>
            </a:endParaRPr>
          </a:p>
        </p:txBody>
      </p:sp>
    </p:spTree>
    <p:extLst>
      <p:ext uri="{BB962C8B-B14F-4D97-AF65-F5344CB8AC3E}">
        <p14:creationId xmlns:p14="http://schemas.microsoft.com/office/powerpoint/2010/main" val="692450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5"/>
            <a:ext cx="11690252" cy="6288893"/>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11 </a:t>
            </a:r>
            <a:r>
              <a:rPr lang="en-US" sz="4000" i="1" dirty="0">
                <a:solidFill>
                  <a:schemeClr val="bg1"/>
                </a:solidFill>
                <a:latin typeface="+mn-lt"/>
              </a:rPr>
              <a:t>So if you have not been trustworthy in handling worldly wealth, who will trust you with true riches? </a:t>
            </a:r>
            <a:r>
              <a:rPr lang="en-US" sz="4000" b="1" i="1" baseline="30000" dirty="0">
                <a:solidFill>
                  <a:schemeClr val="bg1"/>
                </a:solidFill>
                <a:latin typeface="+mn-lt"/>
              </a:rPr>
              <a:t>12 </a:t>
            </a:r>
            <a:r>
              <a:rPr lang="en-US" sz="4000" i="1" dirty="0">
                <a:solidFill>
                  <a:schemeClr val="bg1"/>
                </a:solidFill>
                <a:latin typeface="+mn-lt"/>
              </a:rPr>
              <a:t>And if you have not been trustworthy with someone else’s property, who will give you property of your own?</a:t>
            </a:r>
            <a:r>
              <a:rPr lang="en-US" sz="4000" dirty="0">
                <a:solidFill>
                  <a:schemeClr val="bg1"/>
                </a:solidFill>
                <a:latin typeface="+mn-lt"/>
              </a:rPr>
              <a:t/>
            </a:r>
            <a:br>
              <a:rPr lang="en-US" sz="4000" dirty="0">
                <a:solidFill>
                  <a:schemeClr val="bg1"/>
                </a:solidFill>
                <a:latin typeface="+mn-lt"/>
              </a:rPr>
            </a:br>
            <a:r>
              <a:rPr lang="en-US" sz="4000" b="1" i="1" baseline="30000" dirty="0">
                <a:solidFill>
                  <a:schemeClr val="bg1"/>
                </a:solidFill>
                <a:latin typeface="+mn-lt"/>
              </a:rPr>
              <a:t>13 </a:t>
            </a:r>
            <a:r>
              <a:rPr lang="en-US" sz="4000" i="1" dirty="0">
                <a:solidFill>
                  <a:schemeClr val="bg1"/>
                </a:solidFill>
                <a:latin typeface="+mn-lt"/>
              </a:rPr>
              <a:t>“No one can serve two masters. Either you will hate the one and love the other, or you will be devoted to the one and despise the other. You cannot serve both God and money</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2033017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51693" y="365126"/>
            <a:ext cx="11690252" cy="4080266"/>
          </a:xfrm>
        </p:spPr>
        <p:txBody>
          <a:bodyPr>
            <a:noAutofit/>
          </a:bodyPr>
          <a:lstStyle/>
          <a:p>
            <a:r>
              <a:rPr lang="en-US" b="1" u="sng" dirty="0" smtClean="0">
                <a:solidFill>
                  <a:schemeClr val="bg1"/>
                </a:solidFill>
                <a:latin typeface="+mn-lt"/>
              </a:rPr>
              <a:t>Luke 16</a:t>
            </a:r>
            <a:r>
              <a:rPr lang="en-US" b="1" i="1" baseline="30000" dirty="0" smtClean="0">
                <a:solidFill>
                  <a:schemeClr val="bg1"/>
                </a:solidFill>
                <a:latin typeface="+mn-lt"/>
              </a:rPr>
              <a:t/>
            </a:r>
            <a:br>
              <a:rPr lang="en-US" b="1" i="1" baseline="30000" dirty="0" smtClean="0">
                <a:solidFill>
                  <a:schemeClr val="bg1"/>
                </a:solidFill>
                <a:latin typeface="+mn-lt"/>
              </a:rPr>
            </a:br>
            <a:r>
              <a:rPr lang="en-US" sz="4000" b="1" i="1" baseline="30000" dirty="0">
                <a:solidFill>
                  <a:schemeClr val="bg1"/>
                </a:solidFill>
                <a:latin typeface="+mn-lt"/>
              </a:rPr>
              <a:t>14 </a:t>
            </a:r>
            <a:r>
              <a:rPr lang="en-US" sz="4000" i="1" dirty="0">
                <a:solidFill>
                  <a:schemeClr val="bg1"/>
                </a:solidFill>
                <a:latin typeface="+mn-lt"/>
              </a:rPr>
              <a:t>The Pharisees, who loved money, heard all this and were sneering at Jesus. </a:t>
            </a:r>
            <a:r>
              <a:rPr lang="en-US" sz="4000" b="1" i="1" baseline="30000" dirty="0">
                <a:solidFill>
                  <a:schemeClr val="bg1"/>
                </a:solidFill>
                <a:latin typeface="+mn-lt"/>
              </a:rPr>
              <a:t>15 </a:t>
            </a:r>
            <a:r>
              <a:rPr lang="en-US" sz="4000" i="1" dirty="0">
                <a:solidFill>
                  <a:schemeClr val="bg1"/>
                </a:solidFill>
                <a:latin typeface="+mn-lt"/>
              </a:rPr>
              <a:t>He said to them, “You are the ones who justify yourselves in the eyes of others, but God knows your hearts. What people value highly is detestable in God’s sight</a:t>
            </a:r>
            <a:r>
              <a:rPr lang="en-US" sz="4000" i="1" dirty="0" smtClean="0">
                <a:solidFill>
                  <a:schemeClr val="bg1"/>
                </a:solidFill>
                <a:latin typeface="+mn-lt"/>
              </a:rPr>
              <a:t>.</a:t>
            </a:r>
            <a:endParaRPr lang="en-US" sz="4000" dirty="0">
              <a:solidFill>
                <a:schemeClr val="bg1"/>
              </a:solidFill>
              <a:latin typeface="+mn-lt"/>
            </a:endParaRPr>
          </a:p>
        </p:txBody>
      </p:sp>
    </p:spTree>
    <p:extLst>
      <p:ext uri="{BB962C8B-B14F-4D97-AF65-F5344CB8AC3E}">
        <p14:creationId xmlns:p14="http://schemas.microsoft.com/office/powerpoint/2010/main" val="314772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2050" name="Picture 2" descr="Image result for Wi-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1519" y="365125"/>
            <a:ext cx="7168962" cy="60682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125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6795655" y="2707591"/>
            <a:ext cx="4232564" cy="1674601"/>
          </a:xfrm>
        </p:spPr>
        <p:txBody>
          <a:bodyPr/>
          <a:lstStyle/>
          <a:p>
            <a:r>
              <a:rPr lang="en-US" b="1" dirty="0">
                <a:solidFill>
                  <a:schemeClr val="bg1"/>
                </a:solidFill>
                <a:latin typeface="+mn-lt"/>
              </a:rPr>
              <a:t>IEEE 802.11b </a:t>
            </a:r>
            <a:r>
              <a:rPr lang="en-US" b="1" dirty="0" smtClean="0">
                <a:solidFill>
                  <a:schemeClr val="bg1"/>
                </a:solidFill>
                <a:latin typeface="+mn-lt"/>
              </a:rPr>
              <a:t/>
            </a:r>
            <a:br>
              <a:rPr lang="en-US" b="1" dirty="0" smtClean="0">
                <a:solidFill>
                  <a:schemeClr val="bg1"/>
                </a:solidFill>
                <a:latin typeface="+mn-lt"/>
              </a:rPr>
            </a:br>
            <a:r>
              <a:rPr lang="en-US" b="1" dirty="0" smtClean="0">
                <a:solidFill>
                  <a:schemeClr val="bg1"/>
                </a:solidFill>
                <a:latin typeface="+mn-lt"/>
              </a:rPr>
              <a:t>Direct </a:t>
            </a:r>
            <a:r>
              <a:rPr lang="en-US" b="1" dirty="0">
                <a:solidFill>
                  <a:schemeClr val="bg1"/>
                </a:solidFill>
                <a:latin typeface="+mn-lt"/>
              </a:rPr>
              <a:t>Sequence</a:t>
            </a:r>
            <a:endParaRPr lang="en-US" b="1" dirty="0">
              <a:solidFill>
                <a:schemeClr val="bg1"/>
              </a:solidFill>
              <a:latin typeface="+mn-lt"/>
            </a:endParaRPr>
          </a:p>
        </p:txBody>
      </p:sp>
      <p:pic>
        <p:nvPicPr>
          <p:cNvPr id="3076" name="Picture 4" descr="Image result for Wi-f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746" y="654271"/>
            <a:ext cx="4804352" cy="41066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3839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6917" y="0"/>
            <a:ext cx="2795702" cy="1907020"/>
          </a:xfrm>
        </p:spPr>
        <p:txBody>
          <a:bodyPr>
            <a:noAutofit/>
          </a:bodyPr>
          <a:lstStyle/>
          <a:p>
            <a:r>
              <a:rPr lang="en-US" sz="6600" dirty="0" smtClean="0">
                <a:solidFill>
                  <a:schemeClr val="bg1"/>
                </a:solidFill>
                <a:latin typeface="+mn-lt"/>
              </a:rPr>
              <a:t>Usury?</a:t>
            </a:r>
            <a:endParaRPr lang="en-US" sz="6600" dirty="0">
              <a:solidFill>
                <a:schemeClr val="bg1"/>
              </a:solidFill>
              <a:latin typeface="+mn-lt"/>
            </a:endParaRPr>
          </a:p>
        </p:txBody>
      </p:sp>
      <p:pic>
        <p:nvPicPr>
          <p:cNvPr id="4098" name="Picture 2" descr="Image result for usu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8557" y="1467303"/>
            <a:ext cx="7159625" cy="305966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924768" y="5224834"/>
            <a:ext cx="8931291" cy="769441"/>
          </a:xfrm>
          <a:prstGeom prst="rect">
            <a:avLst/>
          </a:prstGeom>
        </p:spPr>
        <p:txBody>
          <a:bodyPr wrap="none">
            <a:spAutoFit/>
          </a:bodyPr>
          <a:lstStyle/>
          <a:p>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Ex. 22:25; Lev. 25:36; </a:t>
            </a:r>
            <a:r>
              <a:rPr lang="en-US" sz="4400" dirty="0" err="1">
                <a:solidFill>
                  <a:schemeClr val="bg1"/>
                </a:solidFill>
                <a:latin typeface="Calibri" panose="020F0502020204030204" pitchFamily="34" charset="0"/>
                <a:ea typeface="Calibri" panose="020F0502020204030204" pitchFamily="34" charset="0"/>
                <a:cs typeface="Times New Roman" panose="02020603050405020304" pitchFamily="18" charset="0"/>
              </a:rPr>
              <a:t>Deut</a:t>
            </a:r>
            <a:r>
              <a:rPr lang="en-US" sz="4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15:8; 23:19</a:t>
            </a:r>
            <a:endParaRPr lang="en-US" sz="4400" dirty="0">
              <a:solidFill>
                <a:schemeClr val="bg1"/>
              </a:solidFill>
            </a:endParaRPr>
          </a:p>
        </p:txBody>
      </p:sp>
    </p:spTree>
    <p:extLst>
      <p:ext uri="{BB962C8B-B14F-4D97-AF65-F5344CB8AC3E}">
        <p14:creationId xmlns:p14="http://schemas.microsoft.com/office/powerpoint/2010/main" val="3983509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11280</TotalTime>
  <Words>270</Words>
  <Application>Microsoft Office PowerPoint</Application>
  <PresentationFormat>Widescreen</PresentationFormat>
  <Paragraphs>36</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Times New Roman</vt:lpstr>
      <vt:lpstr>Office Theme</vt:lpstr>
      <vt:lpstr>What are some things you responsible for taking care of that you don't fully own? </vt:lpstr>
      <vt:lpstr>Luke 16 Jesus told his disciples: “There was a rich man whose manager was accused of wasting his possessions. 2 So he called him in and asked him, ‘What is this I hear about you? Give an account of your management, because you cannot be manager any longer.’ 3 “The manager said to himself, ‘What shall I do now? My master is taking away my job. I’m not strong enough to dig, and I’m ashamed to beg— 4 I know what I’ll do so that, when I lose my job here, people will welcome me into their houses.’</vt:lpstr>
      <vt:lpstr>Luke 16 5 “So he called in each one of his master’s debtors. He asked the first, ‘How much do you owe my master?’ 6 “‘Nine hundred gallons of olive oil,’ he replied. “The manager told him, ‘Take your bill, sit down quickly, and make it four hundred and fifty.’ 7 “Then he asked the second, ‘And how much do you owe?’ “‘A thousand bushels of wheat,’ he replied. “He told him, ‘Take your bill and make it eight hundred.’</vt:lpstr>
      <vt:lpstr>Luke 16 8 “The master commended the dishonest manager because he had acted shrewdly. For the people of this world are more shrewd in dealing with their own kind than are the people of the light. 9 I tell you, use worldly wealth to gain friends for yourselves, so that when it is gone, you will be welcomed into eternal dwellings. 10 “Whoever can be trusted with very little can also be trusted with much, and whoever is dishonest with very little will also be dishonest with much. </vt:lpstr>
      <vt:lpstr>Luke 16 11 So if you have not been trustworthy in handling worldly wealth, who will trust you with true riches? 12 And if you have not been trustworthy with someone else’s property, who will give you property of your own? 13 “No one can serve two masters. Either you will hate the one and love the other, or you will be devoted to the one and despise the other. You cannot serve both God and money.”</vt:lpstr>
      <vt:lpstr>Luke 16 14 The Pharisees, who loved money, heard all this and were sneering at Jesus. 15 He said to them, “You are the ones who justify yourselves in the eyes of others, but God knows your hearts. What people value highly is detestable in God’s sight.</vt:lpstr>
      <vt:lpstr>PowerPoint Presentation</vt:lpstr>
      <vt:lpstr>IEEE 802.11b  Direct Sequence</vt:lpstr>
      <vt:lpstr>Usury?</vt:lpstr>
      <vt:lpstr>PowerPoint Presentation</vt:lpstr>
      <vt:lpstr>Luke 16 Jesus told his disciples: “There was a rich man whose manager was accused of wasting his possessions. </vt:lpstr>
      <vt:lpstr>What does God put under our care that is…</vt:lpstr>
      <vt:lpstr>Luke 16  2 So he called him in and asked him, ‘What is this I hear about you? Give an account of your management, because you cannot be manager any longer</vt:lpstr>
      <vt:lpstr>How will this look from the vantage point of eternity?</vt:lpstr>
      <vt:lpstr>Every day is another do-over opportunity!</vt:lpstr>
      <vt:lpstr>Luke 16 3 “The manager said to himself, ‘What shall I do now? My master is taking away my job. I’m not strong enough to dig, and I’m ashamed to beg— 4 I know what I’ll do so that, when I lose my job here, people will welcome me into their houses.’</vt:lpstr>
      <vt:lpstr>We of all people should recognize the need for a plan NOW that will make preparations for a life LATER.  </vt:lpstr>
      <vt:lpstr>Roger &amp; Dottie Morhlang</vt:lpstr>
      <vt:lpstr>PowerPoint Presentation</vt:lpstr>
      <vt:lpstr>Luke 16 8 “The master commended the dishonest manager because he had acted shrewdly. For the people of this world are more shrewd in dealing with their own kind than are the people of the light. 9 I tell you, use worldly wealth to gain friends for yourselves, so that when it is gone, you will be welcomed into eternal dwellings.  </vt:lpstr>
      <vt:lpstr>Shrewd = “to act with great practical intelligence,” “prudently” or “sensibly.”</vt:lpstr>
      <vt:lpstr>Know the value of people and friendship in comparison with all else in life.</vt:lpstr>
      <vt:lpstr>How can we use our housing to make friends?</vt:lpstr>
      <vt:lpstr>How can we use our transportation to make friends for eternity?</vt:lpstr>
      <vt:lpstr>How can we use our money to make friends for eternity?</vt:lpstr>
      <vt:lpstr>PowerPoint Presentation</vt:lpstr>
      <vt:lpstr>Luke 16 14 The Pharisees, who loved money, heard all this and were sneering at Jesus. 15 He said to them, “You are the ones who justify yourselves in the eyes of others, but God knows your hearts. What people value highly is detestable in God’s sight.</vt:lpstr>
      <vt:lpstr>What did we do last week  to use our resources  to build friendships  that can have eternal consequences? </vt:lpstr>
      <vt:lpstr>What resources  might God want me  to ‘repurpose’  for Kingdom work?</vt:lpstr>
      <vt:lpstr>Luke 16  11 So if you have not been trustworthy in handling worldly wealth, who will trust you with true riches? 12 And if you have not been trustworthy with someone else’s property, who will give you property of your own? 13 “No one can serve two masters. Either you will hate the one and love the other, or you will be devoted to the one and despise the other.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323</cp:revision>
  <cp:lastPrinted>2018-02-11T15:11:31Z</cp:lastPrinted>
  <dcterms:created xsi:type="dcterms:W3CDTF">2017-12-02T23:39:37Z</dcterms:created>
  <dcterms:modified xsi:type="dcterms:W3CDTF">2018-04-22T15:21:21Z</dcterms:modified>
</cp:coreProperties>
</file>