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59" r:id="rId5"/>
    <p:sldId id="265" r:id="rId6"/>
    <p:sldId id="260" r:id="rId7"/>
    <p:sldId id="284" r:id="rId8"/>
    <p:sldId id="261" r:id="rId9"/>
    <p:sldId id="262" r:id="rId10"/>
    <p:sldId id="263" r:id="rId11"/>
    <p:sldId id="268" r:id="rId12"/>
    <p:sldId id="270" r:id="rId13"/>
    <p:sldId id="277" r:id="rId14"/>
    <p:sldId id="272" r:id="rId15"/>
    <p:sldId id="281" r:id="rId16"/>
    <p:sldId id="278" r:id="rId17"/>
    <p:sldId id="283" r:id="rId18"/>
    <p:sldId id="273" r:id="rId19"/>
    <p:sldId id="274" r:id="rId20"/>
    <p:sldId id="275" r:id="rId2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A5DE"/>
    <a:srgbClr val="287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181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98"/>
    </p:cViewPr>
  </p:sorterViewPr>
  <p:notesViewPr>
    <p:cSldViewPr snapToGrid="0">
      <p:cViewPr varScale="1">
        <p:scale>
          <a:sx n="53" d="100"/>
          <a:sy n="53" d="100"/>
        </p:scale>
        <p:origin x="22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BB19A22-4030-4E2E-A67E-A9C2F1EBAD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408B9C1-476E-4227-B940-E8FF72D916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F77A3C8-A6D7-438B-B0ED-95367C6D03B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67CD74-65B4-46B3-97BC-64D18A749D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1A2036-6267-449F-9D35-CFDE4E22BC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C0536BD-A176-410B-A6E6-45EDB91C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02CBA21-7185-4F15-9D61-14F9CA5A692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24FB93-99D6-4E3D-A89E-C806DD84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2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FB93-99D6-4E3D-A89E-C806DD84A8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7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7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5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9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5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2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8/13/2018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3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3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8D4E9-4D90-43A1-9F2B-E6E7AA5E2E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300" dirty="0"/>
              <a:t>Mission statements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>
                <a:solidFill>
                  <a:schemeClr val="accent2"/>
                </a:solidFill>
              </a:rPr>
              <a:t>life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074BE3-81FA-4ECE-B34C-F9DE89821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3298" y="4468031"/>
            <a:ext cx="4911634" cy="990937"/>
          </a:xfrm>
        </p:spPr>
        <p:txBody>
          <a:bodyPr>
            <a:normAutofit/>
          </a:bodyPr>
          <a:lstStyle/>
          <a:p>
            <a:r>
              <a:rPr lang="en-US" sz="4400" dirty="0"/>
              <a:t>Hebrews 10:24-25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3918" y="3244334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Summer 2018</a:t>
            </a:r>
          </a:p>
        </p:txBody>
      </p:sp>
    </p:spTree>
    <p:extLst>
      <p:ext uri="{BB962C8B-B14F-4D97-AF65-F5344CB8AC3E}">
        <p14:creationId xmlns:p14="http://schemas.microsoft.com/office/powerpoint/2010/main" val="1854060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31403B-1591-40F9-89FE-3ADA9B57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“Man’s chief end is to glorify God…”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7591C4-98DA-4AF3-A1FF-852E999DD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4600" dirty="0">
                <a:latin typeface="+mj-lt"/>
              </a:rPr>
              <a:t>1 Corinthians 10:31  (NIV</a:t>
            </a:r>
            <a:r>
              <a:rPr lang="en-US" sz="4600" dirty="0"/>
              <a:t>)</a:t>
            </a:r>
          </a:p>
          <a:p>
            <a:pPr marL="0" indent="0" algn="ctr">
              <a:buNone/>
            </a:pPr>
            <a:r>
              <a:rPr lang="en-US" sz="3900" dirty="0"/>
              <a:t>So whether you eat or drink or whatever you do, </a:t>
            </a:r>
            <a:r>
              <a:rPr lang="en-US" sz="3900" b="1" dirty="0"/>
              <a:t>do it all for the glory of God.</a:t>
            </a:r>
          </a:p>
          <a:p>
            <a:pPr marL="0" indent="0">
              <a:buNone/>
            </a:pPr>
            <a:endParaRPr lang="en-US" sz="3900" b="1" dirty="0"/>
          </a:p>
          <a:p>
            <a:pPr>
              <a:buBlip>
                <a:blip r:embed="rId2"/>
              </a:buBlip>
            </a:pPr>
            <a:r>
              <a:rPr lang="en-US" sz="4700" dirty="0">
                <a:latin typeface="+mj-lt"/>
              </a:rPr>
              <a:t>Matthew 5:16  (NIV)</a:t>
            </a:r>
          </a:p>
          <a:p>
            <a:pPr marL="0" indent="0" algn="ctr">
              <a:buNone/>
            </a:pPr>
            <a:r>
              <a:rPr lang="en-US" sz="3900" b="1" baseline="30000" dirty="0"/>
              <a:t> </a:t>
            </a:r>
            <a:r>
              <a:rPr lang="en-US" sz="3900" dirty="0"/>
              <a:t>In the same way, let your light shine before others, that </a:t>
            </a:r>
            <a:r>
              <a:rPr lang="en-US" sz="3900" b="1" dirty="0"/>
              <a:t>they</a:t>
            </a:r>
            <a:r>
              <a:rPr lang="en-US" sz="3900" dirty="0"/>
              <a:t> may see your good deeds and </a:t>
            </a:r>
            <a:r>
              <a:rPr lang="en-US" sz="3900" b="1" dirty="0"/>
              <a:t>glorify your Father in heaven</a:t>
            </a:r>
            <a:r>
              <a:rPr lang="en-US" sz="3900" dirty="0"/>
              <a:t>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4677F31-7A65-455A-87CB-C89AA793AAFF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0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31403B-1591-40F9-89FE-3ADA9B57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“Man’s chief end is to glorify God…”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7591C4-98DA-4AF3-A1FF-852E999D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21408"/>
            <a:ext cx="9873916" cy="4050792"/>
          </a:xfrm>
        </p:spPr>
        <p:txBody>
          <a:bodyPr>
            <a:normAutofit fontScale="700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6100" dirty="0">
                <a:latin typeface="+mj-lt"/>
              </a:rPr>
              <a:t>Revelation 5:13  (NIV)</a:t>
            </a:r>
            <a:endParaRPr lang="en-US" sz="6100" dirty="0"/>
          </a:p>
          <a:p>
            <a:pPr marL="0" indent="0">
              <a:buNone/>
            </a:pPr>
            <a:r>
              <a:rPr lang="en-US" sz="5700" b="1" baseline="30000" dirty="0"/>
              <a:t>13 </a:t>
            </a:r>
            <a:r>
              <a:rPr lang="en-US" sz="5700" dirty="0"/>
              <a:t>Then I heard </a:t>
            </a:r>
            <a:r>
              <a:rPr lang="en-US" sz="5700" b="1" dirty="0"/>
              <a:t>every creature </a:t>
            </a:r>
            <a:r>
              <a:rPr lang="en-US" sz="5700" dirty="0"/>
              <a:t>in heaven and on earth and under the earth and on the sea, and all that is in them, saying: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700" dirty="0"/>
              <a:t>“</a:t>
            </a:r>
            <a:r>
              <a:rPr lang="en-US" sz="5700" b="1" dirty="0"/>
              <a:t>To</a:t>
            </a:r>
            <a:r>
              <a:rPr lang="en-US" sz="5700" dirty="0"/>
              <a:t> </a:t>
            </a:r>
            <a:r>
              <a:rPr lang="en-US" sz="5700" b="1" dirty="0"/>
              <a:t>him who sits on the throne</a:t>
            </a:r>
            <a:r>
              <a:rPr lang="en-US" sz="5700" dirty="0"/>
              <a:t> and to the Lamb be </a:t>
            </a:r>
            <a:r>
              <a:rPr lang="en-US" sz="5700" b="1" dirty="0"/>
              <a:t>praise</a:t>
            </a:r>
            <a:r>
              <a:rPr lang="en-US" sz="5700" dirty="0"/>
              <a:t> and </a:t>
            </a:r>
            <a:r>
              <a:rPr lang="en-US" sz="5700" b="1" dirty="0"/>
              <a:t>honor</a:t>
            </a:r>
            <a:r>
              <a:rPr lang="en-US" sz="5700" dirty="0"/>
              <a:t> and </a:t>
            </a:r>
            <a:r>
              <a:rPr lang="en-US" sz="5700" b="1" dirty="0"/>
              <a:t>glory</a:t>
            </a:r>
            <a:r>
              <a:rPr lang="en-US" sz="5700" dirty="0"/>
              <a:t> and </a:t>
            </a:r>
            <a:r>
              <a:rPr lang="en-US" sz="5700" b="1" dirty="0"/>
              <a:t>power</a:t>
            </a:r>
            <a:r>
              <a:rPr lang="en-US" sz="5700" dirty="0"/>
              <a:t>, for ever and ever!”</a:t>
            </a:r>
          </a:p>
          <a:p>
            <a:pPr marL="0" indent="0">
              <a:buNone/>
            </a:pPr>
            <a:endParaRPr lang="en-US" sz="39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4677F31-7A65-455A-87CB-C89AA793AAFF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B7256-E03F-430F-BFF6-047D1D6C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value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a mission Statement?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2034D-C1A1-40E4-8DDD-5EFA2F64E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855494"/>
            <a:ext cx="10058400" cy="33167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A mission statement provides </a:t>
            </a:r>
            <a:r>
              <a:rPr lang="en-US" sz="4400" b="1" dirty="0"/>
              <a:t>guidance and direction </a:t>
            </a: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for every aspect of a business.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E0817A1-4DE4-4FDC-9470-4274F2478FC5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1BA234D-9F1F-49CC-BE7D-B83B57D46334}"/>
              </a:ext>
            </a:extLst>
          </p:cNvPr>
          <p:cNvCxnSpPr>
            <a:cxnSpLocks/>
          </p:cNvCxnSpPr>
          <p:nvPr/>
        </p:nvCxnSpPr>
        <p:spPr>
          <a:xfrm>
            <a:off x="4668252" y="2350650"/>
            <a:ext cx="2855495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25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D152C-01A5-4598-9F38-B889505C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Hebrews 10:24-25 (NIV)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7266A-2AC6-4464-A084-BA0585FE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4" y="1876926"/>
            <a:ext cx="10748211" cy="4295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And let us consider how we may </a:t>
            </a:r>
            <a:r>
              <a:rPr lang="en-US" sz="4000" dirty="0">
                <a:solidFill>
                  <a:schemeClr val="accent2"/>
                </a:solidFill>
              </a:rPr>
              <a:t>spur one another on towards love and good deeds</a:t>
            </a:r>
            <a:r>
              <a:rPr lang="en-US" sz="4000" dirty="0"/>
              <a:t>, not giving up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meeting together </a:t>
            </a:r>
            <a:r>
              <a:rPr lang="en-US" sz="4000" dirty="0"/>
              <a:t>as some are in the habit of doing, but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encouraging one another</a:t>
            </a:r>
            <a:r>
              <a:rPr lang="en-US" sz="4000" dirty="0"/>
              <a:t>– and all the more as you see the Day approaching.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54EC25-E5A1-424B-A390-150212C17628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9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E20A2F-F242-49FF-B90F-72F792F6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Hebrews 10:12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Life </a:t>
            </a:r>
            <a:r>
              <a:rPr lang="en-US" dirty="0"/>
              <a:t>Mission Statement: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F56C62-A46C-4976-862E-419D8AEC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2983832"/>
            <a:ext cx="10483843" cy="3188368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</a:rPr>
              <a:t>Spur others on towards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love</a:t>
            </a:r>
            <a:r>
              <a:rPr lang="en-US" sz="5400" dirty="0">
                <a:latin typeface="+mj-lt"/>
              </a:rPr>
              <a:t> and </a:t>
            </a:r>
            <a:r>
              <a:rPr lang="en-US" sz="7200" dirty="0">
                <a:solidFill>
                  <a:schemeClr val="accent2"/>
                </a:solidFill>
                <a:latin typeface="+mj-lt"/>
              </a:rPr>
              <a:t>good deeds.</a:t>
            </a:r>
            <a:endParaRPr lang="en-US" sz="5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FBDC4D7-C57B-4782-A8B7-D86CC1740DFA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66E1338-8969-4C64-BD58-124F293D5882}"/>
              </a:ext>
            </a:extLst>
          </p:cNvPr>
          <p:cNvSpPr/>
          <p:nvPr/>
        </p:nvSpPr>
        <p:spPr>
          <a:xfrm>
            <a:off x="1131297" y="2747691"/>
            <a:ext cx="9962147" cy="2646948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8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F2E46-25C6-4220-93F3-B5E23A00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559" y="304800"/>
            <a:ext cx="10534689" cy="1789176"/>
          </a:xfrm>
        </p:spPr>
        <p:txBody>
          <a:bodyPr>
            <a:normAutofit/>
          </a:bodyPr>
          <a:lstStyle/>
          <a:p>
            <a:r>
              <a:rPr lang="en-US" sz="6000" dirty="0"/>
              <a:t>Sermon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D5E39-78F4-4367-93A5-CB582241A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9" y="1992572"/>
            <a:ext cx="11438021" cy="417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To reveal how this verse provides: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..</a:t>
            </a:r>
            <a:endParaRPr lang="en-US" sz="40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4000" dirty="0"/>
              <a:t>  A mission statement for living effective lives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AND</a:t>
            </a:r>
          </a:p>
          <a:p>
            <a:pPr marL="0" indent="0">
              <a:buNone/>
            </a:pPr>
            <a:endParaRPr lang="en-US" sz="1000" dirty="0"/>
          </a:p>
          <a:p>
            <a:pPr>
              <a:buBlip>
                <a:blip r:embed="rId2"/>
              </a:buBlip>
            </a:pPr>
            <a:r>
              <a:rPr lang="en-US" sz="4000" dirty="0"/>
              <a:t> </a:t>
            </a:r>
            <a:r>
              <a:rPr lang="en-US" sz="4000" b="1" dirty="0"/>
              <a:t>A mission statement for church gatherings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22C8D4B-70B4-4830-8FEA-3CB870206FB4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93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D152C-01A5-4598-9F38-B889505C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Hebrews 10:24-25 (NIV)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7266A-2AC6-4464-A084-BA0585FE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4" y="1876926"/>
            <a:ext cx="10748211" cy="4295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And let us consider how we may </a:t>
            </a:r>
            <a:r>
              <a:rPr lang="en-US" sz="4000" dirty="0">
                <a:solidFill>
                  <a:schemeClr val="accent2"/>
                </a:solidFill>
              </a:rPr>
              <a:t>spur one another on towards love and good deeds</a:t>
            </a:r>
            <a:r>
              <a:rPr lang="en-US" sz="4000" dirty="0"/>
              <a:t>, not giving up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meeting together </a:t>
            </a:r>
            <a:r>
              <a:rPr lang="en-US" sz="4000" dirty="0"/>
              <a:t>as some are in the habit of doing, but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encouraging one another</a:t>
            </a:r>
            <a:r>
              <a:rPr lang="en-US" sz="4000" dirty="0"/>
              <a:t>– and all the more as you see the Day approaching.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54EC25-E5A1-424B-A390-150212C17628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2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E20A2F-F242-49FF-B90F-72F792F6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Hebrews 10:13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Church </a:t>
            </a:r>
            <a:r>
              <a:rPr lang="en-US" dirty="0"/>
              <a:t>Mission Statement: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F56C62-A46C-4976-862E-419D8AEC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2983832"/>
            <a:ext cx="10483843" cy="3188368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</a:rPr>
              <a:t>Meet together to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encourage</a:t>
            </a:r>
            <a:r>
              <a:rPr lang="en-US" sz="8000" dirty="0">
                <a:latin typeface="+mj-lt"/>
              </a:rPr>
              <a:t> </a:t>
            </a:r>
            <a:endParaRPr lang="en-US" sz="5400" dirty="0">
              <a:latin typeface="+mj-lt"/>
            </a:endParaRPr>
          </a:p>
          <a:p>
            <a:pPr marL="0" indent="0" algn="ctr">
              <a:buNone/>
            </a:pPr>
            <a:r>
              <a:rPr lang="en-US" sz="5400" dirty="0">
                <a:latin typeface="+mj-lt"/>
              </a:rPr>
              <a:t>one another in our faith. </a:t>
            </a:r>
            <a:endParaRPr lang="en-US" sz="5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FBDC4D7-C57B-4782-A8B7-D86CC1740DFA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66E1338-8969-4C64-BD58-124F293D5882}"/>
              </a:ext>
            </a:extLst>
          </p:cNvPr>
          <p:cNvSpPr/>
          <p:nvPr/>
        </p:nvSpPr>
        <p:spPr>
          <a:xfrm>
            <a:off x="1131297" y="2747691"/>
            <a:ext cx="9962147" cy="2646948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92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21948-CFF7-4599-A8FD-7190D36D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fail at living out the church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5BD6A2-DBAA-4949-B33C-C1557AE41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646946"/>
            <a:ext cx="10058400" cy="3525253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/>
              <a:t>Give up meeting together.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/>
                </a:solidFill>
              </a:rPr>
              <a:t>2.   </a:t>
            </a:r>
            <a:r>
              <a:rPr lang="en-US" sz="4800" dirty="0"/>
              <a:t>Don’t encourage one another when we do meet.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B48E726-411C-4D1F-A2AF-835EE84F189B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12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8E2491-8B4A-4234-B748-3B2D5C57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on Your card: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9D1D95-C4B6-4592-8333-E72D76F50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5" y="2390274"/>
            <a:ext cx="10371548" cy="3781926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2"/>
              </a:buBlip>
            </a:pPr>
            <a:r>
              <a:rPr lang="en-US" sz="4800" dirty="0"/>
              <a:t>Things that </a:t>
            </a:r>
            <a:r>
              <a:rPr lang="en-US" sz="4800" b="1" dirty="0"/>
              <a:t>encourage your faith in God </a:t>
            </a:r>
            <a:r>
              <a:rPr lang="en-US" sz="4800" dirty="0"/>
              <a:t>when you meet with other believers.</a:t>
            </a:r>
          </a:p>
          <a:p>
            <a:pPr marL="0" indent="0">
              <a:buNone/>
            </a:pPr>
            <a:r>
              <a:rPr lang="en-US" sz="4800" dirty="0"/>
              <a:t>(and the group size for that experience)</a:t>
            </a:r>
          </a:p>
          <a:p>
            <a:pPr marL="0" indent="0">
              <a:buNone/>
            </a:pPr>
            <a:endParaRPr lang="en-US" sz="4800" dirty="0"/>
          </a:p>
          <a:p>
            <a:pPr>
              <a:buBlip>
                <a:blip r:embed="rId2"/>
              </a:buBlip>
            </a:pPr>
            <a:r>
              <a:rPr lang="en-US" sz="4800" dirty="0"/>
              <a:t>Your age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5037312-91C6-4466-AC8A-B5A24E3EBCC5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3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D152C-01A5-4598-9F38-B889505C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Hebrews 10:24-25 (NIV)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7266A-2AC6-4464-A084-BA0585FE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4" y="1876926"/>
            <a:ext cx="10748211" cy="4295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And let us consider how we may </a:t>
            </a:r>
            <a:r>
              <a:rPr lang="en-US" sz="4000" dirty="0">
                <a:solidFill>
                  <a:schemeClr val="accent2"/>
                </a:solidFill>
              </a:rPr>
              <a:t>spur one another on towards love and good deeds</a:t>
            </a:r>
            <a:r>
              <a:rPr lang="en-US" sz="4000" dirty="0"/>
              <a:t>, not giving up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meeting together </a:t>
            </a:r>
            <a:r>
              <a:rPr lang="en-US" sz="4000" dirty="0"/>
              <a:t>as some are in the habit of doing, but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encouraging one another</a:t>
            </a:r>
            <a:r>
              <a:rPr lang="en-US" sz="4000" dirty="0"/>
              <a:t>– and all the more as you see the Day approaching.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54EC25-E5A1-424B-A390-150212C17628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14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5C268B-A934-42A7-99E9-B0239B63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0EF14-0545-4731-9A90-35BFEDFB9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Life Mission Statement: </a:t>
            </a:r>
            <a:r>
              <a:rPr lang="en-US" sz="4400" dirty="0"/>
              <a:t>Spur others on towards love and good deeds.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b="1" dirty="0">
                <a:latin typeface="+mj-lt"/>
              </a:rPr>
              <a:t>Church Mission Statement: </a:t>
            </a:r>
            <a:r>
              <a:rPr lang="en-US" sz="4400" dirty="0"/>
              <a:t>Encourage one another in </a:t>
            </a:r>
            <a:r>
              <a:rPr lang="en-US" sz="4400"/>
              <a:t>our faith.</a:t>
            </a:r>
            <a:endParaRPr lang="en-US" sz="4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F9F52F-4FE1-43DF-AFDA-65797DE04CFB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F2E46-25C6-4220-93F3-B5E23A00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559" y="304800"/>
            <a:ext cx="10534689" cy="1789176"/>
          </a:xfrm>
        </p:spPr>
        <p:txBody>
          <a:bodyPr>
            <a:normAutofit/>
          </a:bodyPr>
          <a:lstStyle/>
          <a:p>
            <a:r>
              <a:rPr lang="en-US" sz="6000" dirty="0"/>
              <a:t>Sermon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D5E39-78F4-4367-93A5-CB582241A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11" y="1992572"/>
            <a:ext cx="11149262" cy="417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To reveal how this verse provides: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..</a:t>
            </a:r>
            <a:endParaRPr lang="en-US" sz="40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4000" dirty="0"/>
              <a:t>  A mission statement for living effective lives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AND</a:t>
            </a:r>
          </a:p>
          <a:p>
            <a:pPr marL="0" indent="0">
              <a:buNone/>
            </a:pPr>
            <a:endParaRPr lang="en-US" sz="1000" dirty="0"/>
          </a:p>
          <a:p>
            <a:pPr>
              <a:buBlip>
                <a:blip r:embed="rId2"/>
              </a:buBlip>
            </a:pPr>
            <a:r>
              <a:rPr lang="en-US" sz="4000" dirty="0"/>
              <a:t> A mission statement for church gatherings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22C8D4B-70B4-4830-8FEA-3CB870206FB4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B7256-E03F-430F-BFF6-047D1D6C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mission Statement?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2034D-C1A1-40E4-8DDD-5EFA2F64E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566738"/>
            <a:ext cx="10248185" cy="36054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A mission statement is a concise explanation of an organization's </a:t>
            </a:r>
            <a:r>
              <a:rPr lang="en-US" sz="3600" b="1" dirty="0"/>
              <a:t>reason for existence</a:t>
            </a:r>
            <a:r>
              <a:rPr lang="en-US" sz="3600" dirty="0"/>
              <a:t>. </a:t>
            </a:r>
          </a:p>
          <a:p>
            <a:pPr marL="0" indent="0" algn="ctr">
              <a:buNone/>
            </a:pPr>
            <a:r>
              <a:rPr lang="en-US" sz="3600" dirty="0"/>
              <a:t>It describes the organization's </a:t>
            </a:r>
            <a:r>
              <a:rPr lang="en-US" sz="3600" b="1" dirty="0"/>
              <a:t>purpose</a:t>
            </a:r>
            <a:r>
              <a:rPr lang="en-US" sz="3600" dirty="0"/>
              <a:t> and its overall </a:t>
            </a:r>
            <a:r>
              <a:rPr lang="en-US" sz="3600" b="1" dirty="0"/>
              <a:t>intention</a:t>
            </a:r>
            <a:r>
              <a:rPr lang="en-US" sz="3600" dirty="0"/>
              <a:t>. </a:t>
            </a:r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E0817A1-4DE4-4FDC-9470-4274F2478FC5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1BA234D-9F1F-49CC-BE7D-B83B57D46334}"/>
              </a:ext>
            </a:extLst>
          </p:cNvPr>
          <p:cNvCxnSpPr>
            <a:cxnSpLocks/>
          </p:cNvCxnSpPr>
          <p:nvPr/>
        </p:nvCxnSpPr>
        <p:spPr>
          <a:xfrm>
            <a:off x="4636168" y="2174187"/>
            <a:ext cx="2855495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26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B7256-E03F-430F-BFF6-047D1D6C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value </a:t>
            </a:r>
            <a:br>
              <a:rPr lang="en-US" dirty="0"/>
            </a:br>
            <a:r>
              <a:rPr lang="en-US" dirty="0"/>
              <a:t>of a mission Statement?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2034D-C1A1-40E4-8DDD-5EFA2F64E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855494"/>
            <a:ext cx="10058400" cy="33167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A mission statement provides </a:t>
            </a:r>
            <a:r>
              <a:rPr lang="en-US" sz="4400" b="1" dirty="0"/>
              <a:t>guidance and direction </a:t>
            </a:r>
            <a:r>
              <a:rPr lang="en-US" sz="4400" dirty="0"/>
              <a:t>for every aspect of a business.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E0817A1-4DE4-4FDC-9470-4274F2478FC5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1BA234D-9F1F-49CC-BE7D-B83B57D46334}"/>
              </a:ext>
            </a:extLst>
          </p:cNvPr>
          <p:cNvCxnSpPr>
            <a:cxnSpLocks/>
          </p:cNvCxnSpPr>
          <p:nvPr/>
        </p:nvCxnSpPr>
        <p:spPr>
          <a:xfrm>
            <a:off x="4668252" y="2350650"/>
            <a:ext cx="2855495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78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7E7134-0A80-437E-99B5-DD7A36831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979" y="529389"/>
            <a:ext cx="10564054" cy="57751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+mj-lt"/>
              </a:rPr>
              <a:t>The</a:t>
            </a:r>
            <a:r>
              <a:rPr lang="en-US" sz="4000" b="1" dirty="0">
                <a:latin typeface="+mj-lt"/>
              </a:rPr>
              <a:t> 7 </a:t>
            </a:r>
            <a:r>
              <a:rPr lang="en-US" sz="4000" dirty="0">
                <a:latin typeface="+mj-lt"/>
              </a:rPr>
              <a:t>Habits of Highly Effective People</a:t>
            </a:r>
          </a:p>
          <a:p>
            <a:pPr marL="0" indent="0" algn="ctr">
              <a:buNone/>
            </a:pPr>
            <a:r>
              <a:rPr lang="en-US" sz="2800" dirty="0">
                <a:latin typeface="+mj-lt"/>
              </a:rPr>
              <a:t>By Stephen R. Covey</a:t>
            </a:r>
          </a:p>
          <a:p>
            <a:pPr marL="0" indent="0">
              <a:buNone/>
            </a:pPr>
            <a:endParaRPr lang="en-US" sz="1050" dirty="0">
              <a:latin typeface="+mj-lt"/>
            </a:endParaRPr>
          </a:p>
          <a:p>
            <a:pPr marL="0" indent="0">
              <a:buNone/>
            </a:pPr>
            <a:endParaRPr lang="en-US" sz="3600" b="1" dirty="0">
              <a:latin typeface="+mj-lt"/>
            </a:endParaRPr>
          </a:p>
          <a:p>
            <a:pPr marL="0" indent="0">
              <a:buNone/>
            </a:pPr>
            <a:endParaRPr lang="en-US" sz="4400" b="1" dirty="0">
              <a:solidFill>
                <a:schemeClr val="accent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/>
                </a:solidFill>
                <a:latin typeface="+mj-lt"/>
              </a:rPr>
              <a:t>#2.  </a:t>
            </a:r>
            <a:r>
              <a:rPr lang="en-US" sz="6000" b="1" dirty="0">
                <a:latin typeface="+mj-lt"/>
              </a:rPr>
              <a:t>Begin with the End in Mind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40F32B6-3977-4781-B4F6-134A2B732BCB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8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457FBF-3C18-4AEE-8249-8828047B6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89811"/>
            <a:ext cx="10058400" cy="5482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/>
              <a:t> “I’ve set and met my career goals and I’m having tremendous professional success. But </a:t>
            </a:r>
            <a:r>
              <a:rPr lang="en-US" sz="4400" b="1" i="1" dirty="0"/>
              <a:t>it has cost me </a:t>
            </a:r>
            <a:r>
              <a:rPr lang="en-US" sz="4400" i="1" dirty="0"/>
              <a:t>my personal and family life. </a:t>
            </a:r>
          </a:p>
          <a:p>
            <a:pPr marL="0" indent="0">
              <a:buNone/>
            </a:pPr>
            <a:r>
              <a:rPr lang="en-US" sz="4400" i="1" dirty="0"/>
              <a:t>I don’t know my wife and children any more. I’m not even sure I know myself and what’s really important to me. I’ve had to ask myself –</a:t>
            </a:r>
            <a:r>
              <a:rPr lang="en-US" sz="4400" b="1" i="1" dirty="0"/>
              <a:t>was it worth it?”</a:t>
            </a:r>
            <a:endParaRPr lang="en-US" sz="4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9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D3C8A-1151-4C33-8882-BC6E9C54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Two Realities of Life Purpose/Mission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306654-2D39-41DA-9583-CC0F3C804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55520"/>
            <a:ext cx="10058400" cy="4117848"/>
          </a:xfrm>
        </p:spPr>
        <p:txBody>
          <a:bodyPr>
            <a:norm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US" sz="4000" dirty="0"/>
              <a:t>I create my own purpose</a:t>
            </a:r>
          </a:p>
          <a:p>
            <a:pPr marL="457200" indent="-457200" algn="ctr">
              <a:buFont typeface="+mj-lt"/>
              <a:buAutoNum type="arabicPeriod"/>
            </a:pPr>
            <a:endParaRPr lang="en-US" sz="2800" dirty="0"/>
          </a:p>
          <a:p>
            <a:pPr marL="0" indent="0" algn="ctr">
              <a:buNone/>
            </a:pPr>
            <a:r>
              <a:rPr lang="en-US" sz="3200" dirty="0"/>
              <a:t>OR</a:t>
            </a:r>
          </a:p>
          <a:p>
            <a:pPr marL="0" indent="0" algn="ctr">
              <a:buNone/>
            </a:pPr>
            <a:endParaRPr lang="en-US" dirty="0"/>
          </a:p>
          <a:p>
            <a:pPr marL="742950" indent="-742950" algn="ctr">
              <a:buAutoNum type="arabicPeriod" startAt="2"/>
            </a:pPr>
            <a:r>
              <a:rPr lang="en-US" sz="4000" dirty="0"/>
              <a:t>I </a:t>
            </a:r>
            <a:r>
              <a:rPr lang="en-US" sz="4000"/>
              <a:t>must live up to </a:t>
            </a:r>
            <a:r>
              <a:rPr lang="en-US" sz="4000" dirty="0"/>
              <a:t>my given purpose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0A6618-7413-4712-B26F-DA8FA0EF989C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6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62BE2A-06CB-4CCD-8ED9-957F67DD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8254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Westminster Shorter catechism</a:t>
            </a:r>
            <a:br>
              <a:rPr lang="en-US" dirty="0"/>
            </a:br>
            <a:r>
              <a:rPr lang="en-US" sz="3100" dirty="0"/>
              <a:t>(Date: 1646)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AF2902-F66E-498C-A123-675636AF5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i="1" dirty="0">
                <a:solidFill>
                  <a:schemeClr val="accent2"/>
                </a:solidFill>
              </a:rPr>
              <a:t>Q. </a:t>
            </a:r>
            <a:r>
              <a:rPr lang="en-US" sz="4000" i="1" dirty="0"/>
              <a:t>What is the chief end of man?</a:t>
            </a:r>
          </a:p>
          <a:p>
            <a:pPr marL="0" indent="0">
              <a:buNone/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chemeClr val="accent2"/>
                </a:solidFill>
              </a:rPr>
              <a:t>A. </a:t>
            </a:r>
            <a:r>
              <a:rPr lang="en-US" sz="4000" dirty="0"/>
              <a:t>Man's chief end is to </a:t>
            </a:r>
            <a:r>
              <a:rPr lang="en-US" sz="4000" b="1" dirty="0"/>
              <a:t>glorify God</a:t>
            </a:r>
            <a:r>
              <a:rPr lang="en-US" sz="4000" dirty="0"/>
              <a:t>, and to </a:t>
            </a:r>
            <a:r>
              <a:rPr lang="en-US" sz="4000" b="1" dirty="0"/>
              <a:t>enjoy him forever</a:t>
            </a:r>
            <a:r>
              <a:rPr lang="en-US" sz="4000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22B695F-0E1A-4730-9267-F4250D831DC5}"/>
              </a:ext>
            </a:extLst>
          </p:cNvPr>
          <p:cNvSpPr/>
          <p:nvPr/>
        </p:nvSpPr>
        <p:spPr>
          <a:xfrm>
            <a:off x="11318033" y="6172200"/>
            <a:ext cx="634481" cy="56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98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479</Words>
  <Application>Microsoft Office PowerPoint</Application>
  <PresentationFormat>Widescreen</PresentationFormat>
  <Paragraphs>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Rockwell</vt:lpstr>
      <vt:lpstr>Rockwell Condensed</vt:lpstr>
      <vt:lpstr>Wingdings</vt:lpstr>
      <vt:lpstr>Wood Type</vt:lpstr>
      <vt:lpstr>Mission statements  for life and church</vt:lpstr>
      <vt:lpstr>Hebrews 10:24-25 (NIV)</vt:lpstr>
      <vt:lpstr>Sermon Goals</vt:lpstr>
      <vt:lpstr>What is A mission Statement?</vt:lpstr>
      <vt:lpstr>What is the value  of a mission Statement?</vt:lpstr>
      <vt:lpstr>PowerPoint Presentation</vt:lpstr>
      <vt:lpstr>PowerPoint Presentation</vt:lpstr>
      <vt:lpstr>Two Realities of Life Purpose/Mission</vt:lpstr>
      <vt:lpstr>Westminster Shorter catechism (Date: 1646)</vt:lpstr>
      <vt:lpstr>“Man’s chief end is to glorify God…”</vt:lpstr>
      <vt:lpstr>“Man’s chief end is to glorify God…”</vt:lpstr>
      <vt:lpstr>What is the value  of a mission Statement?</vt:lpstr>
      <vt:lpstr>Hebrews 10:24-25 (NIV)</vt:lpstr>
      <vt:lpstr>Hebrews 10:12  Life Mission Statement:</vt:lpstr>
      <vt:lpstr>Sermon Goals</vt:lpstr>
      <vt:lpstr>Hebrews 10:24-25 (NIV)</vt:lpstr>
      <vt:lpstr>Hebrews 10:13  Church Mission Statement:</vt:lpstr>
      <vt:lpstr>How to fail at living out the church mission statement</vt:lpstr>
      <vt:lpstr>Write on Your card: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statements for life and church</dc:title>
  <dc:creator>User</dc:creator>
  <cp:lastModifiedBy>User</cp:lastModifiedBy>
  <cp:revision>49</cp:revision>
  <dcterms:created xsi:type="dcterms:W3CDTF">2018-07-22T23:28:21Z</dcterms:created>
  <dcterms:modified xsi:type="dcterms:W3CDTF">2018-08-13T16:48:14Z</dcterms:modified>
</cp:coreProperties>
</file>