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6" r:id="rId2"/>
    <p:sldId id="346" r:id="rId3"/>
    <p:sldId id="345" r:id="rId4"/>
    <p:sldId id="315" r:id="rId5"/>
    <p:sldId id="347" r:id="rId6"/>
    <p:sldId id="348" r:id="rId7"/>
    <p:sldId id="349" r:id="rId8"/>
    <p:sldId id="290" r:id="rId9"/>
    <p:sldId id="350" r:id="rId10"/>
    <p:sldId id="260" r:id="rId11"/>
    <p:sldId id="337" r:id="rId12"/>
    <p:sldId id="338" r:id="rId13"/>
    <p:sldId id="339" r:id="rId14"/>
    <p:sldId id="340" r:id="rId15"/>
    <p:sldId id="341" r:id="rId16"/>
    <p:sldId id="342" r:id="rId17"/>
    <p:sldId id="291" r:id="rId18"/>
    <p:sldId id="343" r:id="rId19"/>
    <p:sldId id="319" r:id="rId20"/>
    <p:sldId id="320" r:id="rId21"/>
    <p:sldId id="344" r:id="rId22"/>
    <p:sldId id="32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snapToGrid="0">
      <p:cViewPr>
        <p:scale>
          <a:sx n="60" d="100"/>
          <a:sy n="60" d="100"/>
        </p:scale>
        <p:origin x="420"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AE79D1-2057-4691-8F23-6ED145238642}" type="datetimeFigureOut">
              <a:rPr lang="en-US" smtClean="0"/>
              <a:t>4/2/2016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C80031-501B-4710-B042-5CE86A90B4D7}" type="slidenum">
              <a:rPr lang="en-US" smtClean="0"/>
              <a:t>‹#›</a:t>
            </a:fld>
            <a:endParaRPr lang="en-US" dirty="0"/>
          </a:p>
        </p:txBody>
      </p:sp>
    </p:spTree>
    <p:extLst>
      <p:ext uri="{BB962C8B-B14F-4D97-AF65-F5344CB8AC3E}">
        <p14:creationId xmlns:p14="http://schemas.microsoft.com/office/powerpoint/2010/main" val="225075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AE79D1-2057-4691-8F23-6ED145238642}" type="datetimeFigureOut">
              <a:rPr lang="en-US" smtClean="0"/>
              <a:t>4/2/2016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C80031-501B-4710-B042-5CE86A90B4D7}" type="slidenum">
              <a:rPr lang="en-US" smtClean="0"/>
              <a:t>‹#›</a:t>
            </a:fld>
            <a:endParaRPr lang="en-US" dirty="0"/>
          </a:p>
        </p:txBody>
      </p:sp>
    </p:spTree>
    <p:extLst>
      <p:ext uri="{BB962C8B-B14F-4D97-AF65-F5344CB8AC3E}">
        <p14:creationId xmlns:p14="http://schemas.microsoft.com/office/powerpoint/2010/main" val="210982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AE79D1-2057-4691-8F23-6ED145238642}" type="datetimeFigureOut">
              <a:rPr lang="en-US" smtClean="0"/>
              <a:t>4/2/2016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C80031-501B-4710-B042-5CE86A90B4D7}" type="slidenum">
              <a:rPr lang="en-US" smtClean="0"/>
              <a:t>‹#›</a:t>
            </a:fld>
            <a:endParaRPr lang="en-US" dirty="0"/>
          </a:p>
        </p:txBody>
      </p:sp>
    </p:spTree>
    <p:extLst>
      <p:ext uri="{BB962C8B-B14F-4D97-AF65-F5344CB8AC3E}">
        <p14:creationId xmlns:p14="http://schemas.microsoft.com/office/powerpoint/2010/main" val="20935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AE79D1-2057-4691-8F23-6ED145238642}" type="datetimeFigureOut">
              <a:rPr lang="en-US" smtClean="0"/>
              <a:t>4/2/2016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C80031-501B-4710-B042-5CE86A90B4D7}" type="slidenum">
              <a:rPr lang="en-US" smtClean="0"/>
              <a:t>‹#›</a:t>
            </a:fld>
            <a:endParaRPr lang="en-US" dirty="0"/>
          </a:p>
        </p:txBody>
      </p:sp>
    </p:spTree>
    <p:extLst>
      <p:ext uri="{BB962C8B-B14F-4D97-AF65-F5344CB8AC3E}">
        <p14:creationId xmlns:p14="http://schemas.microsoft.com/office/powerpoint/2010/main" val="157865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AE79D1-2057-4691-8F23-6ED145238642}" type="datetimeFigureOut">
              <a:rPr lang="en-US" smtClean="0"/>
              <a:t>4/2/2016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C80031-501B-4710-B042-5CE86A90B4D7}" type="slidenum">
              <a:rPr lang="en-US" smtClean="0"/>
              <a:t>‹#›</a:t>
            </a:fld>
            <a:endParaRPr lang="en-US" dirty="0"/>
          </a:p>
        </p:txBody>
      </p:sp>
    </p:spTree>
    <p:extLst>
      <p:ext uri="{BB962C8B-B14F-4D97-AF65-F5344CB8AC3E}">
        <p14:creationId xmlns:p14="http://schemas.microsoft.com/office/powerpoint/2010/main" val="131897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AE79D1-2057-4691-8F23-6ED145238642}" type="datetimeFigureOut">
              <a:rPr lang="en-US" smtClean="0"/>
              <a:t>4/2/2016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C80031-501B-4710-B042-5CE86A90B4D7}" type="slidenum">
              <a:rPr lang="en-US" smtClean="0"/>
              <a:t>‹#›</a:t>
            </a:fld>
            <a:endParaRPr lang="en-US" dirty="0"/>
          </a:p>
        </p:txBody>
      </p:sp>
    </p:spTree>
    <p:extLst>
      <p:ext uri="{BB962C8B-B14F-4D97-AF65-F5344CB8AC3E}">
        <p14:creationId xmlns:p14="http://schemas.microsoft.com/office/powerpoint/2010/main" val="305475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AE79D1-2057-4691-8F23-6ED145238642}" type="datetimeFigureOut">
              <a:rPr lang="en-US" smtClean="0"/>
              <a:t>4/2/2016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C80031-501B-4710-B042-5CE86A90B4D7}" type="slidenum">
              <a:rPr lang="en-US" smtClean="0"/>
              <a:t>‹#›</a:t>
            </a:fld>
            <a:endParaRPr lang="en-US" dirty="0"/>
          </a:p>
        </p:txBody>
      </p:sp>
    </p:spTree>
    <p:extLst>
      <p:ext uri="{BB962C8B-B14F-4D97-AF65-F5344CB8AC3E}">
        <p14:creationId xmlns:p14="http://schemas.microsoft.com/office/powerpoint/2010/main" val="1017986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AE79D1-2057-4691-8F23-6ED145238642}" type="datetimeFigureOut">
              <a:rPr lang="en-US" smtClean="0"/>
              <a:t>4/2/2016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C80031-501B-4710-B042-5CE86A90B4D7}" type="slidenum">
              <a:rPr lang="en-US" smtClean="0"/>
              <a:t>‹#›</a:t>
            </a:fld>
            <a:endParaRPr lang="en-US" dirty="0"/>
          </a:p>
        </p:txBody>
      </p:sp>
    </p:spTree>
    <p:extLst>
      <p:ext uri="{BB962C8B-B14F-4D97-AF65-F5344CB8AC3E}">
        <p14:creationId xmlns:p14="http://schemas.microsoft.com/office/powerpoint/2010/main" val="412154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E79D1-2057-4691-8F23-6ED145238642}" type="datetimeFigureOut">
              <a:rPr lang="en-US" smtClean="0"/>
              <a:t>4/2/2016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C80031-501B-4710-B042-5CE86A90B4D7}" type="slidenum">
              <a:rPr lang="en-US" smtClean="0"/>
              <a:t>‹#›</a:t>
            </a:fld>
            <a:endParaRPr lang="en-US" dirty="0"/>
          </a:p>
        </p:txBody>
      </p:sp>
    </p:spTree>
    <p:extLst>
      <p:ext uri="{BB962C8B-B14F-4D97-AF65-F5344CB8AC3E}">
        <p14:creationId xmlns:p14="http://schemas.microsoft.com/office/powerpoint/2010/main" val="235044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E79D1-2057-4691-8F23-6ED145238642}" type="datetimeFigureOut">
              <a:rPr lang="en-US" smtClean="0"/>
              <a:t>4/2/2016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C80031-501B-4710-B042-5CE86A90B4D7}" type="slidenum">
              <a:rPr lang="en-US" smtClean="0"/>
              <a:t>‹#›</a:t>
            </a:fld>
            <a:endParaRPr lang="en-US" dirty="0"/>
          </a:p>
        </p:txBody>
      </p:sp>
    </p:spTree>
    <p:extLst>
      <p:ext uri="{BB962C8B-B14F-4D97-AF65-F5344CB8AC3E}">
        <p14:creationId xmlns:p14="http://schemas.microsoft.com/office/powerpoint/2010/main" val="327274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AE79D1-2057-4691-8F23-6ED145238642}" type="datetimeFigureOut">
              <a:rPr lang="en-US" smtClean="0"/>
              <a:t>4/2/2016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C80031-501B-4710-B042-5CE86A90B4D7}" type="slidenum">
              <a:rPr lang="en-US" smtClean="0"/>
              <a:t>‹#›</a:t>
            </a:fld>
            <a:endParaRPr lang="en-US" dirty="0"/>
          </a:p>
        </p:txBody>
      </p:sp>
    </p:spTree>
    <p:extLst>
      <p:ext uri="{BB962C8B-B14F-4D97-AF65-F5344CB8AC3E}">
        <p14:creationId xmlns:p14="http://schemas.microsoft.com/office/powerpoint/2010/main" val="123821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AE79D1-2057-4691-8F23-6ED145238642}" type="datetimeFigureOut">
              <a:rPr lang="en-US" smtClean="0"/>
              <a:t>4/2/2016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80031-501B-4710-B042-5CE86A90B4D7}" type="slidenum">
              <a:rPr lang="en-US" smtClean="0"/>
              <a:t>‹#›</a:t>
            </a:fld>
            <a:endParaRPr lang="en-US" dirty="0"/>
          </a:p>
        </p:txBody>
      </p:sp>
    </p:spTree>
    <p:extLst>
      <p:ext uri="{BB962C8B-B14F-4D97-AF65-F5344CB8AC3E}">
        <p14:creationId xmlns:p14="http://schemas.microsoft.com/office/powerpoint/2010/main" val="20239122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1026" name="Picture 2" descr="https://erlc.com/images/uploads/bab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697038"/>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flatworldknowledge.com/averillfwk/averillfwk-fig01_0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973894" cy="21662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livescience.com/images/i/000/025/668/original/human-body-system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31" y="4581525"/>
            <a:ext cx="5951569" cy="22764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skyandtelescope.com/wp-content/uploads/solar_system_Photojournal_428p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5300" y="-45810"/>
            <a:ext cx="4076700" cy="216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20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500"/>
                                        <p:tgtEl>
                                          <p:spTgt spid="10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32"/>
                                        </p:tgtEl>
                                        <p:attrNameLst>
                                          <p:attrName>style.visibility</p:attrName>
                                        </p:attrNameLst>
                                      </p:cBhvr>
                                      <p:to>
                                        <p:strVal val="visible"/>
                                      </p:to>
                                    </p:set>
                                    <p:animEffect transition="in" filter="fade">
                                      <p:cBhvr>
                                        <p:cTn id="21"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a:xfrm>
            <a:off x="4477337" y="493122"/>
            <a:ext cx="5996066" cy="1194608"/>
          </a:xfrm>
        </p:spPr>
        <p:txBody>
          <a:bodyPr/>
          <a:lstStyle/>
          <a:p>
            <a:r>
              <a:rPr lang="en-US" dirty="0" smtClean="0">
                <a:solidFill>
                  <a:schemeClr val="bg1"/>
                </a:solidFill>
              </a:rPr>
              <a:t>Matthew 12</a:t>
            </a:r>
            <a:endParaRPr lang="en-US" dirty="0">
              <a:solidFill>
                <a:schemeClr val="bg1"/>
              </a:solidFill>
            </a:endParaRPr>
          </a:p>
        </p:txBody>
      </p:sp>
      <p:pic>
        <p:nvPicPr>
          <p:cNvPr id="3074" name="Picture 2" descr="http://2.bp.blogspot.com/-6xD6bRaZRVg/U1VrWSNBT1I/AAAAAAAArWk/xFoYYMSdhQ4/s1600/upper+room+7777+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91"/>
            <a:ext cx="12192000" cy="689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63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a:xfrm>
            <a:off x="4477337" y="493122"/>
            <a:ext cx="5996066" cy="1194608"/>
          </a:xfrm>
        </p:spPr>
        <p:txBody>
          <a:bodyPr/>
          <a:lstStyle/>
          <a:p>
            <a:r>
              <a:rPr lang="en-US" dirty="0" smtClean="0">
                <a:solidFill>
                  <a:schemeClr val="bg1"/>
                </a:solidFill>
              </a:rPr>
              <a:t>Matthew 12</a:t>
            </a:r>
            <a:endParaRPr lang="en-US" dirty="0">
              <a:solidFill>
                <a:schemeClr val="bg1"/>
              </a:solidFill>
            </a:endParaRPr>
          </a:p>
        </p:txBody>
      </p:sp>
      <p:pic>
        <p:nvPicPr>
          <p:cNvPr id="4098" name="Picture 2" descr="https://s-media-cache-ak0.pinimg.com/736x/6d/b4/53/6db4537888826113f05f6cfdd6a977c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1371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01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media-cache-ak0.pinimg.com/736x/6d/b4/53/6db4537888826113f05f6cfdd6a977c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1371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a:xfrm>
            <a:off x="1524000" y="493122"/>
            <a:ext cx="8949403" cy="3108916"/>
          </a:xfrm>
        </p:spPr>
        <p:txBody>
          <a:bodyPr>
            <a:normAutofit fontScale="90000"/>
          </a:bodyPr>
          <a:lstStyle/>
          <a:p>
            <a:pPr lvl="0"/>
            <a:r>
              <a:rPr lang="en-US" b="1" dirty="0">
                <a:latin typeface="+mn-lt"/>
              </a:rPr>
              <a:t>Acts 1:5--</a:t>
            </a:r>
            <a:r>
              <a:rPr lang="en-US" dirty="0">
                <a:latin typeface="+mn-lt"/>
              </a:rPr>
              <a:t> </a:t>
            </a:r>
            <a:r>
              <a:rPr lang="en-US" i="1" dirty="0">
                <a:latin typeface="+mn-lt"/>
              </a:rPr>
              <a:t>For John baptized with water, but in a few days you will be baptized with the Holy </a:t>
            </a:r>
            <a:r>
              <a:rPr lang="en-US" b="1" i="1" dirty="0">
                <a:latin typeface="+mn-lt"/>
              </a:rPr>
              <a:t>Spirit</a:t>
            </a:r>
            <a:r>
              <a:rPr lang="en-US" i="1" dirty="0" smtClean="0">
                <a:latin typeface="+mn-lt"/>
              </a:rPr>
              <a:t>.”</a:t>
            </a:r>
            <a:endParaRPr lang="en-US" dirty="0">
              <a:solidFill>
                <a:schemeClr val="bg1"/>
              </a:solidFill>
              <a:latin typeface="+mn-lt"/>
            </a:endParaRPr>
          </a:p>
        </p:txBody>
      </p:sp>
    </p:spTree>
    <p:extLst>
      <p:ext uri="{BB962C8B-B14F-4D97-AF65-F5344CB8AC3E}">
        <p14:creationId xmlns:p14="http://schemas.microsoft.com/office/powerpoint/2010/main" val="145529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media-cache-ak0.pinimg.com/736x/6d/b4/53/6db4537888826113f05f6cfdd6a977c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1371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39486" y="525779"/>
            <a:ext cx="11408228" cy="4274821"/>
          </a:xfrm>
        </p:spPr>
        <p:txBody>
          <a:bodyPr>
            <a:normAutofit fontScale="90000"/>
          </a:bodyPr>
          <a:lstStyle/>
          <a:p>
            <a:r>
              <a:rPr lang="en-US" b="1" dirty="0">
                <a:latin typeface="+mn-lt"/>
              </a:rPr>
              <a:t>Acts 1:8--</a:t>
            </a:r>
            <a:r>
              <a:rPr lang="en-US" dirty="0">
                <a:latin typeface="+mn-lt"/>
              </a:rPr>
              <a:t> </a:t>
            </a:r>
            <a:r>
              <a:rPr lang="en-US" i="1" dirty="0">
                <a:latin typeface="+mn-lt"/>
              </a:rPr>
              <a:t>But you will receive power when the </a:t>
            </a:r>
            <a:r>
              <a:rPr lang="en-US" b="1" i="1" dirty="0">
                <a:latin typeface="+mn-lt"/>
              </a:rPr>
              <a:t>Holy</a:t>
            </a:r>
            <a:r>
              <a:rPr lang="en-US" i="1" dirty="0">
                <a:latin typeface="+mn-lt"/>
              </a:rPr>
              <a:t> </a:t>
            </a:r>
            <a:r>
              <a:rPr lang="en-US" b="1" i="1" dirty="0">
                <a:latin typeface="+mn-lt"/>
              </a:rPr>
              <a:t>Spirit</a:t>
            </a:r>
            <a:r>
              <a:rPr lang="en-US" i="1" dirty="0">
                <a:latin typeface="+mn-lt"/>
              </a:rPr>
              <a:t> comes on you; and you will be my witnesses in Jerusalem, and in all Judea and Samaria, and to the ends of the earth</a:t>
            </a:r>
            <a:r>
              <a:rPr lang="en-US" i="1" dirty="0" smtClean="0">
                <a:latin typeface="+mn-lt"/>
              </a:rPr>
              <a:t>.</a:t>
            </a:r>
            <a:endParaRPr lang="en-US" dirty="0">
              <a:solidFill>
                <a:schemeClr val="bg1"/>
              </a:solidFill>
              <a:latin typeface="+mn-lt"/>
            </a:endParaRPr>
          </a:p>
        </p:txBody>
      </p:sp>
    </p:spTree>
    <p:extLst>
      <p:ext uri="{BB962C8B-B14F-4D97-AF65-F5344CB8AC3E}">
        <p14:creationId xmlns:p14="http://schemas.microsoft.com/office/powerpoint/2010/main" val="208628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media-cache-ak0.pinimg.com/736x/6d/b4/53/6db4537888826113f05f6cfdd6a977c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1371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39486" y="525779"/>
            <a:ext cx="11408228" cy="4274821"/>
          </a:xfrm>
        </p:spPr>
        <p:txBody>
          <a:bodyPr>
            <a:normAutofit/>
          </a:bodyPr>
          <a:lstStyle/>
          <a:p>
            <a:pPr lvl="0"/>
            <a:r>
              <a:rPr lang="en-US" b="1" dirty="0">
                <a:latin typeface="+mn-lt"/>
              </a:rPr>
              <a:t>Acts 2:4</a:t>
            </a:r>
            <a:r>
              <a:rPr lang="en-US" dirty="0">
                <a:latin typeface="+mn-lt"/>
              </a:rPr>
              <a:t>-- </a:t>
            </a:r>
            <a:r>
              <a:rPr lang="en-US" i="1" dirty="0">
                <a:latin typeface="+mn-lt"/>
              </a:rPr>
              <a:t>All of them were filled with the </a:t>
            </a:r>
            <a:r>
              <a:rPr lang="en-US" b="1" i="1" dirty="0">
                <a:latin typeface="+mn-lt"/>
              </a:rPr>
              <a:t>Holy</a:t>
            </a:r>
            <a:r>
              <a:rPr lang="en-US" i="1" dirty="0">
                <a:latin typeface="+mn-lt"/>
              </a:rPr>
              <a:t> </a:t>
            </a:r>
            <a:r>
              <a:rPr lang="en-US" b="1" i="1" dirty="0">
                <a:latin typeface="+mn-lt"/>
              </a:rPr>
              <a:t>Spirit</a:t>
            </a:r>
            <a:r>
              <a:rPr lang="en-US" i="1" dirty="0">
                <a:latin typeface="+mn-lt"/>
              </a:rPr>
              <a:t> and began to speak in other tongues as the </a:t>
            </a:r>
            <a:r>
              <a:rPr lang="en-US" b="1" i="1" dirty="0">
                <a:latin typeface="+mn-lt"/>
              </a:rPr>
              <a:t>Spirit</a:t>
            </a:r>
            <a:r>
              <a:rPr lang="en-US" i="1" dirty="0">
                <a:latin typeface="+mn-lt"/>
              </a:rPr>
              <a:t> enabled them</a:t>
            </a:r>
            <a:r>
              <a:rPr lang="en-US" i="1" dirty="0" smtClean="0">
                <a:latin typeface="+mn-lt"/>
              </a:rPr>
              <a:t>.</a:t>
            </a:r>
            <a:endParaRPr lang="en-US" dirty="0">
              <a:solidFill>
                <a:schemeClr val="bg1"/>
              </a:solidFill>
              <a:latin typeface="+mn-lt"/>
            </a:endParaRPr>
          </a:p>
        </p:txBody>
      </p:sp>
    </p:spTree>
    <p:extLst>
      <p:ext uri="{BB962C8B-B14F-4D97-AF65-F5344CB8AC3E}">
        <p14:creationId xmlns:p14="http://schemas.microsoft.com/office/powerpoint/2010/main" val="257473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media-cache-ak0.pinimg.com/736x/6d/b4/53/6db4537888826113f05f6cfdd6a977c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1371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39486" y="525779"/>
            <a:ext cx="11484428" cy="5875021"/>
          </a:xfrm>
        </p:spPr>
        <p:txBody>
          <a:bodyPr>
            <a:noAutofit/>
          </a:bodyPr>
          <a:lstStyle/>
          <a:p>
            <a:pPr algn="l"/>
            <a:r>
              <a:rPr lang="en-US" sz="4800" b="1" i="1" baseline="30000" dirty="0">
                <a:latin typeface="+mn-lt"/>
              </a:rPr>
              <a:t>17 </a:t>
            </a:r>
            <a:r>
              <a:rPr lang="en-US" sz="4800" i="1" dirty="0">
                <a:latin typeface="+mn-lt"/>
              </a:rPr>
              <a:t>“‘In the last days, God says,</a:t>
            </a:r>
            <a:br>
              <a:rPr lang="en-US" sz="4800" i="1" dirty="0">
                <a:latin typeface="+mn-lt"/>
              </a:rPr>
            </a:br>
            <a:r>
              <a:rPr lang="en-US" sz="4800" i="1" dirty="0">
                <a:latin typeface="+mn-lt"/>
              </a:rPr>
              <a:t>    I will pour out </a:t>
            </a:r>
            <a:r>
              <a:rPr lang="en-US" sz="4800" b="1" i="1" dirty="0">
                <a:latin typeface="+mn-lt"/>
              </a:rPr>
              <a:t>my Spirit</a:t>
            </a:r>
            <a:r>
              <a:rPr lang="en-US" sz="4800" i="1" dirty="0">
                <a:latin typeface="+mn-lt"/>
              </a:rPr>
              <a:t> on all people.</a:t>
            </a:r>
            <a:br>
              <a:rPr lang="en-US" sz="4800" i="1" dirty="0">
                <a:latin typeface="+mn-lt"/>
              </a:rPr>
            </a:br>
            <a:r>
              <a:rPr lang="en-US" sz="4800" i="1" dirty="0">
                <a:latin typeface="+mn-lt"/>
              </a:rPr>
              <a:t>Your sons and daughters will prophesy,</a:t>
            </a:r>
            <a:br>
              <a:rPr lang="en-US" sz="4800" i="1" dirty="0">
                <a:latin typeface="+mn-lt"/>
              </a:rPr>
            </a:br>
            <a:r>
              <a:rPr lang="en-US" sz="4800" i="1" dirty="0">
                <a:latin typeface="+mn-lt"/>
              </a:rPr>
              <a:t>    your young men will see visions,</a:t>
            </a:r>
            <a:br>
              <a:rPr lang="en-US" sz="4800" i="1" dirty="0">
                <a:latin typeface="+mn-lt"/>
              </a:rPr>
            </a:br>
            <a:r>
              <a:rPr lang="en-US" sz="4800" i="1" dirty="0">
                <a:latin typeface="+mn-lt"/>
              </a:rPr>
              <a:t>    your old men will dream dreams.</a:t>
            </a:r>
            <a:br>
              <a:rPr lang="en-US" sz="4800" i="1" dirty="0">
                <a:latin typeface="+mn-lt"/>
              </a:rPr>
            </a:br>
            <a:r>
              <a:rPr lang="en-US" sz="4800" b="1" i="1" baseline="30000" dirty="0">
                <a:latin typeface="+mn-lt"/>
              </a:rPr>
              <a:t>18 </a:t>
            </a:r>
            <a:r>
              <a:rPr lang="en-US" sz="4800" i="1" dirty="0">
                <a:latin typeface="+mn-lt"/>
              </a:rPr>
              <a:t>Even on my servants, both men and women,</a:t>
            </a:r>
            <a:br>
              <a:rPr lang="en-US" sz="4800" i="1" dirty="0">
                <a:latin typeface="+mn-lt"/>
              </a:rPr>
            </a:br>
            <a:r>
              <a:rPr lang="en-US" sz="4800" i="1" dirty="0">
                <a:latin typeface="+mn-lt"/>
              </a:rPr>
              <a:t>    I will pour out </a:t>
            </a:r>
            <a:r>
              <a:rPr lang="en-US" sz="4800" b="1" i="1" dirty="0">
                <a:latin typeface="+mn-lt"/>
              </a:rPr>
              <a:t>my Spirit</a:t>
            </a:r>
            <a:r>
              <a:rPr lang="en-US" sz="4800" i="1" dirty="0">
                <a:latin typeface="+mn-lt"/>
              </a:rPr>
              <a:t> in those days,</a:t>
            </a:r>
            <a:br>
              <a:rPr lang="en-US" sz="4800" i="1" dirty="0">
                <a:latin typeface="+mn-lt"/>
              </a:rPr>
            </a:br>
            <a:r>
              <a:rPr lang="en-US" sz="4800" i="1" dirty="0">
                <a:latin typeface="+mn-lt"/>
              </a:rPr>
              <a:t>    and they will prophesy</a:t>
            </a:r>
            <a:r>
              <a:rPr lang="en-US" sz="4800" i="1" dirty="0" smtClean="0">
                <a:latin typeface="+mn-lt"/>
              </a:rPr>
              <a:t>.</a:t>
            </a:r>
            <a:endParaRPr lang="en-US" sz="4800" dirty="0">
              <a:solidFill>
                <a:schemeClr val="bg1"/>
              </a:solidFill>
              <a:latin typeface="+mn-lt"/>
            </a:endParaRPr>
          </a:p>
        </p:txBody>
      </p:sp>
    </p:spTree>
    <p:extLst>
      <p:ext uri="{BB962C8B-B14F-4D97-AF65-F5344CB8AC3E}">
        <p14:creationId xmlns:p14="http://schemas.microsoft.com/office/powerpoint/2010/main" val="317564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media-cache-ak0.pinimg.com/736x/6d/b4/53/6db4537888826113f05f6cfdd6a977c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1371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39486" y="525779"/>
            <a:ext cx="11484428" cy="4797335"/>
          </a:xfrm>
        </p:spPr>
        <p:txBody>
          <a:bodyPr>
            <a:noAutofit/>
          </a:bodyPr>
          <a:lstStyle/>
          <a:p>
            <a:pPr lvl="0" algn="l"/>
            <a:r>
              <a:rPr lang="en-US" sz="4800" b="1" dirty="0">
                <a:latin typeface="+mn-lt"/>
              </a:rPr>
              <a:t>Acts 2:38-</a:t>
            </a:r>
            <a:r>
              <a:rPr lang="en-US" sz="4800" dirty="0">
                <a:latin typeface="+mn-lt"/>
              </a:rPr>
              <a:t>- </a:t>
            </a:r>
            <a:r>
              <a:rPr lang="en-US" sz="4800" i="1" dirty="0">
                <a:latin typeface="+mn-lt"/>
              </a:rPr>
              <a:t>Peter replied, “Repent and be baptized, every one of you, in the name of Jesus Christ for the forgiveness of your sins. And you will receive the gift of the </a:t>
            </a:r>
            <a:r>
              <a:rPr lang="en-US" sz="4800" b="1" i="1" dirty="0">
                <a:latin typeface="+mn-lt"/>
              </a:rPr>
              <a:t>Holy Spirit</a:t>
            </a:r>
            <a:r>
              <a:rPr lang="en-US" sz="4800" i="1" dirty="0">
                <a:latin typeface="+mn-lt"/>
              </a:rPr>
              <a:t>.</a:t>
            </a:r>
            <a:r>
              <a:rPr lang="en-US" sz="4800" dirty="0">
                <a:latin typeface="+mn-lt"/>
              </a:rPr>
              <a:t/>
            </a:r>
            <a:br>
              <a:rPr lang="en-US" sz="4800" dirty="0">
                <a:latin typeface="+mn-lt"/>
              </a:rPr>
            </a:br>
            <a:endParaRPr lang="en-US" sz="4800" dirty="0">
              <a:solidFill>
                <a:schemeClr val="bg1"/>
              </a:solidFill>
              <a:latin typeface="+mn-lt"/>
            </a:endParaRPr>
          </a:p>
        </p:txBody>
      </p:sp>
    </p:spTree>
    <p:extLst>
      <p:ext uri="{BB962C8B-B14F-4D97-AF65-F5344CB8AC3E}">
        <p14:creationId xmlns:p14="http://schemas.microsoft.com/office/powerpoint/2010/main" val="385233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lds.org/bc/content/bible-videos/videos/peter-and-john-are-judged/peter-is-questio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0242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79816" y="1312617"/>
            <a:ext cx="11632368" cy="3879869"/>
          </a:xfrm>
        </p:spPr>
        <p:txBody>
          <a:bodyPr>
            <a:noAutofit/>
          </a:bodyPr>
          <a:lstStyle/>
          <a:p>
            <a:pPr lvl="0" algn="l"/>
            <a:r>
              <a:rPr lang="en-US" sz="4400" b="1" dirty="0">
                <a:latin typeface="+mn-lt"/>
              </a:rPr>
              <a:t>Acts 4:8-- </a:t>
            </a:r>
            <a:r>
              <a:rPr lang="en-US" sz="4400" b="1" i="1" dirty="0">
                <a:latin typeface="+mn-lt"/>
              </a:rPr>
              <a:t>Then Peter, filled with the Holy Spirit, said to them: “Rulers and elders of the people….”</a:t>
            </a:r>
            <a:r>
              <a:rPr lang="en-US" sz="4400" b="1" dirty="0">
                <a:latin typeface="+mn-lt"/>
              </a:rPr>
              <a:t/>
            </a:r>
            <a:br>
              <a:rPr lang="en-US" sz="4400" b="1" dirty="0">
                <a:latin typeface="+mn-lt"/>
              </a:rPr>
            </a:br>
            <a:endParaRPr lang="en-US" sz="4400" b="1" dirty="0">
              <a:latin typeface="+mn-lt"/>
            </a:endParaRPr>
          </a:p>
        </p:txBody>
      </p:sp>
    </p:spTree>
    <p:extLst>
      <p:ext uri="{BB962C8B-B14F-4D97-AF65-F5344CB8AC3E}">
        <p14:creationId xmlns:p14="http://schemas.microsoft.com/office/powerpoint/2010/main" val="364134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295.photobucket.com/albums/mm156/marcopolo2008/88d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62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00199" y="-1045028"/>
            <a:ext cx="8817429" cy="5388428"/>
          </a:xfrm>
        </p:spPr>
        <p:txBody>
          <a:bodyPr>
            <a:noAutofit/>
          </a:bodyPr>
          <a:lstStyle/>
          <a:p>
            <a:pPr algn="l"/>
            <a:r>
              <a:rPr lang="en-US" sz="4400" b="1" dirty="0">
                <a:latin typeface="Arial" panose="020B0604020202020204" pitchFamily="34" charset="0"/>
                <a:cs typeface="Arial" panose="020B0604020202020204" pitchFamily="34" charset="0"/>
              </a:rPr>
              <a:t>Acts 4:31</a:t>
            </a:r>
            <a:r>
              <a:rPr lang="en-US" sz="4400" dirty="0">
                <a:latin typeface="Arial" panose="020B0604020202020204" pitchFamily="34" charset="0"/>
                <a:cs typeface="Arial" panose="020B0604020202020204" pitchFamily="34" charset="0"/>
              </a:rPr>
              <a:t>-- </a:t>
            </a:r>
            <a:r>
              <a:rPr lang="en-US" sz="4400" i="1" dirty="0">
                <a:latin typeface="Arial" panose="020B0604020202020204" pitchFamily="34" charset="0"/>
                <a:cs typeface="Arial" panose="020B0604020202020204" pitchFamily="34" charset="0"/>
              </a:rPr>
              <a:t>After they prayed, the place where they were meeting was shaken. And they were all filled with the </a:t>
            </a:r>
            <a:r>
              <a:rPr lang="en-US" sz="4400" b="1" i="1" dirty="0">
                <a:latin typeface="Arial" panose="020B0604020202020204" pitchFamily="34" charset="0"/>
                <a:cs typeface="Arial" panose="020B0604020202020204" pitchFamily="34" charset="0"/>
              </a:rPr>
              <a:t>Holy</a:t>
            </a:r>
            <a:r>
              <a:rPr lang="en-US" sz="4400" i="1" dirty="0">
                <a:latin typeface="Arial" panose="020B0604020202020204" pitchFamily="34" charset="0"/>
                <a:cs typeface="Arial" panose="020B0604020202020204" pitchFamily="34" charset="0"/>
              </a:rPr>
              <a:t> </a:t>
            </a:r>
            <a:r>
              <a:rPr lang="en-US" sz="4400" b="1" i="1" dirty="0">
                <a:latin typeface="Arial" panose="020B0604020202020204" pitchFamily="34" charset="0"/>
                <a:cs typeface="Arial" panose="020B0604020202020204" pitchFamily="34" charset="0"/>
              </a:rPr>
              <a:t>Spirit </a:t>
            </a:r>
            <a:r>
              <a:rPr lang="en-US" sz="4400" i="1" dirty="0">
                <a:latin typeface="Arial" panose="020B0604020202020204" pitchFamily="34" charset="0"/>
                <a:cs typeface="Arial" panose="020B0604020202020204" pitchFamily="34" charset="0"/>
              </a:rPr>
              <a:t>and spoke the word of God boldly.</a:t>
            </a:r>
            <a:r>
              <a:rPr lang="en-US" sz="4400" dirty="0">
                <a:latin typeface="Arial" panose="020B0604020202020204" pitchFamily="34" charset="0"/>
                <a:cs typeface="Arial" panose="020B0604020202020204" pitchFamily="34" charset="0"/>
              </a:rPr>
              <a:t/>
            </a:r>
            <a:br>
              <a:rPr lang="en-US" sz="4400" dirty="0">
                <a:latin typeface="Arial" panose="020B0604020202020204" pitchFamily="34" charset="0"/>
                <a:cs typeface="Arial" panose="020B0604020202020204" pitchFamily="34" charset="0"/>
              </a:rPr>
            </a:b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547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blogs.thegospelcoalition.org/trevinwax/files/2013/04/holy-spiri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0"/>
            <a:ext cx="9191625"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06679" y="4114800"/>
            <a:ext cx="9482350" cy="1495898"/>
          </a:xfrm>
        </p:spPr>
        <p:txBody>
          <a:bodyPr>
            <a:noAutofit/>
          </a:bodyPr>
          <a:lstStyle/>
          <a:p>
            <a:pPr algn="l"/>
            <a:r>
              <a:rPr lang="en-US" sz="7200" b="1" dirty="0" smtClean="0">
                <a:latin typeface="Arial Unicode MS" panose="020B0604020202020204" pitchFamily="34" charset="-128"/>
                <a:ea typeface="Arial Unicode MS" panose="020B0604020202020204" pitchFamily="34" charset="-128"/>
                <a:cs typeface="Arial Unicode MS" panose="020B0604020202020204" pitchFamily="34" charset="-128"/>
              </a:rPr>
              <a:t>ESSENTIAL #1</a:t>
            </a:r>
            <a:endParaRPr lang="en-US" sz="72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0253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14338" name="Picture 2" descr="http://thinkingmatters.org.nz/wp-content/uploads/2014/09/univer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7" y="-1459"/>
            <a:ext cx="12548054" cy="69975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2015" y="251860"/>
            <a:ext cx="7757885" cy="646331"/>
          </a:xfrm>
          <a:prstGeom prst="rect">
            <a:avLst/>
          </a:prstGeom>
        </p:spPr>
        <p:txBody>
          <a:bodyPr wrap="square">
            <a:spAutoFit/>
          </a:bodyPr>
          <a:lstStyle/>
          <a:p>
            <a:r>
              <a:rPr lang="en-US" sz="3600" dirty="0">
                <a:latin typeface="Arial" panose="020B0604020202020204" pitchFamily="34" charset="0"/>
                <a:cs typeface="Arial" panose="020B0604020202020204" pitchFamily="34" charset="0"/>
              </a:rPr>
              <a:t>Gravitational Constant: G=6.673 x </a:t>
            </a:r>
            <a:r>
              <a:rPr lang="en-US" sz="3600" dirty="0" smtClean="0">
                <a:latin typeface="Arial" panose="020B0604020202020204" pitchFamily="34" charset="0"/>
                <a:cs typeface="Arial" panose="020B0604020202020204" pitchFamily="34" charset="0"/>
              </a:rPr>
              <a:t>10</a:t>
            </a:r>
            <a:endParaRPr lang="en-US" sz="2800" dirty="0">
              <a:latin typeface="Arial" panose="020B0604020202020204" pitchFamily="34" charset="0"/>
              <a:cs typeface="Arial" panose="020B0604020202020204" pitchFamily="34" charset="0"/>
            </a:endParaRPr>
          </a:p>
        </p:txBody>
      </p:sp>
      <p:sp>
        <p:nvSpPr>
          <p:cNvPr id="4" name="Rectangle 3"/>
          <p:cNvSpPr/>
          <p:nvPr/>
        </p:nvSpPr>
        <p:spPr>
          <a:xfrm>
            <a:off x="7896713" y="80730"/>
            <a:ext cx="3021981" cy="584775"/>
          </a:xfrm>
          <a:prstGeom prst="rect">
            <a:avLst/>
          </a:prstGeom>
        </p:spPr>
        <p:txBody>
          <a:bodyPr wrap="none">
            <a:spAutoFit/>
          </a:bodyPr>
          <a:lstStyle/>
          <a:p>
            <a:r>
              <a:rPr lang="en-US" sz="3200" dirty="0">
                <a:latin typeface="Arial" panose="020B0604020202020204" pitchFamily="34" charset="0"/>
                <a:cs typeface="Arial" panose="020B0604020202020204" pitchFamily="34" charset="0"/>
              </a:rPr>
              <a:t>-11 m3 kg-1 s-2</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10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229" y="267589"/>
            <a:ext cx="11587932" cy="3194068"/>
          </a:xfrm>
        </p:spPr>
        <p:txBody>
          <a:bodyPr>
            <a:noAutofit/>
          </a:bodyPr>
          <a:lstStyle/>
          <a:p>
            <a:pPr algn="l"/>
            <a:r>
              <a:rPr lang="en-US" sz="4400" b="1" u="sng" dirty="0" smtClean="0">
                <a:latin typeface="+mn-lt"/>
              </a:rPr>
              <a:t>ACTS 2:42</a:t>
            </a:r>
            <a:r>
              <a:rPr lang="en-US" sz="4400" i="1" dirty="0">
                <a:latin typeface="+mn-lt"/>
              </a:rPr>
              <a:t/>
            </a:r>
            <a:br>
              <a:rPr lang="en-US" sz="4400" i="1" dirty="0">
                <a:latin typeface="+mn-lt"/>
              </a:rPr>
            </a:br>
            <a:r>
              <a:rPr lang="en-US" sz="4400" b="1" i="1" baseline="30000" dirty="0"/>
              <a:t>42 </a:t>
            </a:r>
            <a:r>
              <a:rPr lang="en-US" sz="4400" i="1" dirty="0"/>
              <a:t>They devoted themselves to the apostles’ </a:t>
            </a:r>
            <a:r>
              <a:rPr lang="en-US" sz="4400" b="1" i="1" dirty="0"/>
              <a:t>teaching</a:t>
            </a:r>
            <a:r>
              <a:rPr lang="en-US" sz="4400" i="1" dirty="0"/>
              <a:t> and to </a:t>
            </a:r>
            <a:r>
              <a:rPr lang="en-US" sz="4400" b="1" i="1" dirty="0"/>
              <a:t>fellowship</a:t>
            </a:r>
            <a:r>
              <a:rPr lang="en-US" sz="4400" i="1" dirty="0"/>
              <a:t>, to </a:t>
            </a:r>
            <a:r>
              <a:rPr lang="en-US" sz="4400" b="1" i="1" dirty="0"/>
              <a:t>the breaking of bread</a:t>
            </a:r>
            <a:r>
              <a:rPr lang="en-US" sz="4400" i="1" dirty="0"/>
              <a:t> and to </a:t>
            </a:r>
            <a:r>
              <a:rPr lang="en-US" sz="4400" i="1" dirty="0" smtClean="0"/>
              <a:t/>
            </a:r>
            <a:br>
              <a:rPr lang="en-US" sz="4400" i="1" dirty="0" smtClean="0"/>
            </a:br>
            <a:r>
              <a:rPr lang="en-US" sz="4400" b="1" i="1" dirty="0" smtClean="0"/>
              <a:t>prayer</a:t>
            </a:r>
            <a:r>
              <a:rPr lang="en-US" sz="4400" i="1" dirty="0"/>
              <a:t>. </a:t>
            </a:r>
            <a:endParaRPr lang="en-US" sz="4400" i="1" dirty="0">
              <a:latin typeface="+mn-lt"/>
            </a:endParaRPr>
          </a:p>
        </p:txBody>
      </p:sp>
      <p:pic>
        <p:nvPicPr>
          <p:cNvPr id="13314" name="Picture 2" descr="http://blc24seven.com/wp-content/uploads/2011/08/worship-serve-learn-pr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2915" y="2562225"/>
            <a:ext cx="8469086"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28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animEffect transition="in" filter="fade">
                                      <p:cBhvr>
                                        <p:cTn id="9"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079" y="195943"/>
            <a:ext cx="11713921" cy="1495898"/>
          </a:xfrm>
        </p:spPr>
        <p:txBody>
          <a:bodyPr>
            <a:noAutofit/>
          </a:bodyPr>
          <a:lstStyle/>
          <a:p>
            <a:pPr algn="l"/>
            <a:r>
              <a:rPr lang="en-US" sz="7200" b="1" dirty="0" smtClean="0">
                <a:latin typeface="Arial Unicode MS" panose="020B0604020202020204" pitchFamily="34" charset="-128"/>
                <a:ea typeface="Arial Unicode MS" panose="020B0604020202020204" pitchFamily="34" charset="-128"/>
                <a:cs typeface="Arial Unicode MS" panose="020B0604020202020204" pitchFamily="34" charset="-128"/>
              </a:rPr>
              <a:t>ESSENTIAL #2:  Teaching</a:t>
            </a:r>
            <a:endParaRPr lang="en-US" sz="72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Title 1"/>
          <p:cNvSpPr txBox="1">
            <a:spLocks/>
          </p:cNvSpPr>
          <p:nvPr/>
        </p:nvSpPr>
        <p:spPr>
          <a:xfrm>
            <a:off x="478075" y="1541718"/>
            <a:ext cx="11713921" cy="14958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dirty="0" smtClean="0">
                <a:latin typeface="Arial Unicode MS" panose="020B0604020202020204" pitchFamily="34" charset="-128"/>
                <a:ea typeface="Arial Unicode MS" panose="020B0604020202020204" pitchFamily="34" charset="-128"/>
                <a:cs typeface="Arial Unicode MS" panose="020B0604020202020204" pitchFamily="34" charset="-128"/>
              </a:rPr>
              <a:t>ESSENTIAL #3:  Fellowship</a:t>
            </a:r>
            <a:endParaRPr lang="en-US" sz="72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itle 1"/>
          <p:cNvSpPr txBox="1">
            <a:spLocks/>
          </p:cNvSpPr>
          <p:nvPr/>
        </p:nvSpPr>
        <p:spPr>
          <a:xfrm>
            <a:off x="478077" y="3351024"/>
            <a:ext cx="11713921" cy="20700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dirty="0" smtClean="0">
                <a:latin typeface="Arial Unicode MS" panose="020B0604020202020204" pitchFamily="34" charset="-128"/>
                <a:ea typeface="Arial Unicode MS" panose="020B0604020202020204" pitchFamily="34" charset="-128"/>
                <a:cs typeface="Arial Unicode MS" panose="020B0604020202020204" pitchFamily="34" charset="-128"/>
              </a:rPr>
              <a:t>ESSENTIAL #4:  Breaking 									Bread</a:t>
            </a:r>
            <a:endParaRPr lang="en-US" sz="72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itle 1"/>
          <p:cNvSpPr txBox="1">
            <a:spLocks/>
          </p:cNvSpPr>
          <p:nvPr/>
        </p:nvSpPr>
        <p:spPr>
          <a:xfrm>
            <a:off x="478076" y="5421086"/>
            <a:ext cx="11713921" cy="12083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dirty="0" smtClean="0">
                <a:latin typeface="Arial Unicode MS" panose="020B0604020202020204" pitchFamily="34" charset="-128"/>
                <a:ea typeface="Arial Unicode MS" panose="020B0604020202020204" pitchFamily="34" charset="-128"/>
                <a:cs typeface="Arial Unicode MS" panose="020B0604020202020204" pitchFamily="34" charset="-128"/>
              </a:rPr>
              <a:t>ESSENTIAL #5:  Prayer</a:t>
            </a:r>
            <a:endParaRPr lang="en-US" sz="72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5550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793" y="463531"/>
            <a:ext cx="11632368" cy="6165869"/>
          </a:xfrm>
        </p:spPr>
        <p:txBody>
          <a:bodyPr>
            <a:noAutofit/>
          </a:bodyPr>
          <a:lstStyle/>
          <a:p>
            <a:pPr algn="l"/>
            <a:r>
              <a:rPr lang="en-US" sz="4000" b="1" dirty="0" smtClean="0">
                <a:latin typeface="Arial" panose="020B0604020202020204" pitchFamily="34" charset="0"/>
                <a:cs typeface="Arial" panose="020B0604020202020204" pitchFamily="34" charset="0"/>
              </a:rPr>
              <a:t>Acts 2</a:t>
            </a:r>
            <a:br>
              <a:rPr lang="en-US" sz="4000" b="1" dirty="0" smtClean="0">
                <a:latin typeface="Arial" panose="020B0604020202020204" pitchFamily="34" charset="0"/>
                <a:cs typeface="Arial" panose="020B0604020202020204" pitchFamily="34" charset="0"/>
              </a:rPr>
            </a:br>
            <a:r>
              <a:rPr lang="en-US" sz="4000" b="1" i="1" baseline="30000" dirty="0">
                <a:latin typeface="Arial" panose="020B0604020202020204" pitchFamily="34" charset="0"/>
                <a:cs typeface="Arial" panose="020B0604020202020204" pitchFamily="34" charset="0"/>
              </a:rPr>
              <a:t>43 </a:t>
            </a:r>
            <a:r>
              <a:rPr lang="en-US" sz="4000" i="1" dirty="0">
                <a:latin typeface="Arial" panose="020B0604020202020204" pitchFamily="34" charset="0"/>
                <a:cs typeface="Arial" panose="020B0604020202020204" pitchFamily="34" charset="0"/>
              </a:rPr>
              <a:t>Everyone was </a:t>
            </a:r>
            <a:r>
              <a:rPr lang="en-US" sz="4000" b="1" i="1" dirty="0">
                <a:latin typeface="Arial" panose="020B0604020202020204" pitchFamily="34" charset="0"/>
                <a:cs typeface="Arial" panose="020B0604020202020204" pitchFamily="34" charset="0"/>
              </a:rPr>
              <a:t>filled with awe</a:t>
            </a:r>
            <a:r>
              <a:rPr lang="en-US" sz="4000" i="1" dirty="0">
                <a:latin typeface="Arial" panose="020B0604020202020204" pitchFamily="34" charset="0"/>
                <a:cs typeface="Arial" panose="020B0604020202020204" pitchFamily="34" charset="0"/>
              </a:rPr>
              <a:t> at the many </a:t>
            </a:r>
            <a:r>
              <a:rPr lang="en-US" sz="4000" b="1" i="1" dirty="0">
                <a:latin typeface="Arial" panose="020B0604020202020204" pitchFamily="34" charset="0"/>
                <a:cs typeface="Arial" panose="020B0604020202020204" pitchFamily="34" charset="0"/>
              </a:rPr>
              <a:t>wonders</a:t>
            </a:r>
            <a:r>
              <a:rPr lang="en-US" sz="4000" i="1" dirty="0">
                <a:latin typeface="Arial" panose="020B0604020202020204" pitchFamily="34" charset="0"/>
                <a:cs typeface="Arial" panose="020B0604020202020204" pitchFamily="34" charset="0"/>
              </a:rPr>
              <a:t> and </a:t>
            </a:r>
            <a:r>
              <a:rPr lang="en-US" sz="4000" b="1" i="1" dirty="0">
                <a:latin typeface="Arial" panose="020B0604020202020204" pitchFamily="34" charset="0"/>
                <a:cs typeface="Arial" panose="020B0604020202020204" pitchFamily="34" charset="0"/>
              </a:rPr>
              <a:t>signs</a:t>
            </a:r>
            <a:r>
              <a:rPr lang="en-US" sz="4000" i="1" dirty="0">
                <a:latin typeface="Arial" panose="020B0604020202020204" pitchFamily="34" charset="0"/>
                <a:cs typeface="Arial" panose="020B0604020202020204" pitchFamily="34" charset="0"/>
              </a:rPr>
              <a:t> performed by the apostles. </a:t>
            </a:r>
            <a:r>
              <a:rPr lang="en-US" sz="4000" b="1" i="1" baseline="30000" dirty="0">
                <a:latin typeface="Arial" panose="020B0604020202020204" pitchFamily="34" charset="0"/>
                <a:cs typeface="Arial" panose="020B0604020202020204" pitchFamily="34" charset="0"/>
              </a:rPr>
              <a:t>44 </a:t>
            </a:r>
            <a:r>
              <a:rPr lang="en-US" sz="4000" i="1" dirty="0">
                <a:latin typeface="Arial" panose="020B0604020202020204" pitchFamily="34" charset="0"/>
                <a:cs typeface="Arial" panose="020B0604020202020204" pitchFamily="34" charset="0"/>
              </a:rPr>
              <a:t>All the believers were </a:t>
            </a:r>
            <a:r>
              <a:rPr lang="en-US" sz="4000" b="1" i="1" dirty="0">
                <a:latin typeface="Arial" panose="020B0604020202020204" pitchFamily="34" charset="0"/>
                <a:cs typeface="Arial" panose="020B0604020202020204" pitchFamily="34" charset="0"/>
              </a:rPr>
              <a:t>together</a:t>
            </a:r>
            <a:r>
              <a:rPr lang="en-US" sz="4000" i="1" dirty="0">
                <a:latin typeface="Arial" panose="020B0604020202020204" pitchFamily="34" charset="0"/>
                <a:cs typeface="Arial" panose="020B0604020202020204" pitchFamily="34" charset="0"/>
              </a:rPr>
              <a:t> and </a:t>
            </a:r>
            <a:r>
              <a:rPr lang="en-US" sz="4000" b="1" i="1" dirty="0">
                <a:latin typeface="Arial" panose="020B0604020202020204" pitchFamily="34" charset="0"/>
                <a:cs typeface="Arial" panose="020B0604020202020204" pitchFamily="34" charset="0"/>
              </a:rPr>
              <a:t>had everything in common</a:t>
            </a:r>
            <a:r>
              <a:rPr lang="en-US" sz="4000" i="1" dirty="0">
                <a:latin typeface="Arial" panose="020B0604020202020204" pitchFamily="34" charset="0"/>
                <a:cs typeface="Arial" panose="020B0604020202020204" pitchFamily="34" charset="0"/>
              </a:rPr>
              <a:t>. </a:t>
            </a:r>
            <a:r>
              <a:rPr lang="en-US" sz="4000" b="1" i="1" baseline="30000" dirty="0">
                <a:latin typeface="Arial" panose="020B0604020202020204" pitchFamily="34" charset="0"/>
                <a:cs typeface="Arial" panose="020B0604020202020204" pitchFamily="34" charset="0"/>
              </a:rPr>
              <a:t>45 </a:t>
            </a:r>
            <a:r>
              <a:rPr lang="en-US" sz="4000" i="1" dirty="0">
                <a:latin typeface="Arial" panose="020B0604020202020204" pitchFamily="34" charset="0"/>
                <a:cs typeface="Arial" panose="020B0604020202020204" pitchFamily="34" charset="0"/>
              </a:rPr>
              <a:t>They sold property and possessions to </a:t>
            </a:r>
            <a:r>
              <a:rPr lang="en-US" sz="4000" b="1" i="1" dirty="0">
                <a:latin typeface="Arial" panose="020B0604020202020204" pitchFamily="34" charset="0"/>
                <a:cs typeface="Arial" panose="020B0604020202020204" pitchFamily="34" charset="0"/>
              </a:rPr>
              <a:t>give to anyone who had need.</a:t>
            </a:r>
            <a:r>
              <a:rPr lang="en-US" sz="4000" i="1" dirty="0">
                <a:latin typeface="Arial" panose="020B0604020202020204" pitchFamily="34" charset="0"/>
                <a:cs typeface="Arial" panose="020B0604020202020204" pitchFamily="34" charset="0"/>
              </a:rPr>
              <a:t> </a:t>
            </a:r>
            <a:r>
              <a:rPr lang="en-US" sz="4000" b="1" i="1" baseline="30000" dirty="0">
                <a:latin typeface="Arial" panose="020B0604020202020204" pitchFamily="34" charset="0"/>
                <a:cs typeface="Arial" panose="020B0604020202020204" pitchFamily="34" charset="0"/>
              </a:rPr>
              <a:t>46 </a:t>
            </a:r>
            <a:r>
              <a:rPr lang="en-US" sz="4000" b="1" i="1" dirty="0">
                <a:latin typeface="Arial" panose="020B0604020202020204" pitchFamily="34" charset="0"/>
                <a:cs typeface="Arial" panose="020B0604020202020204" pitchFamily="34" charset="0"/>
              </a:rPr>
              <a:t>Every day</a:t>
            </a:r>
            <a:r>
              <a:rPr lang="en-US" sz="4000" i="1" dirty="0">
                <a:latin typeface="Arial" panose="020B0604020202020204" pitchFamily="34" charset="0"/>
                <a:cs typeface="Arial" panose="020B0604020202020204" pitchFamily="34" charset="0"/>
              </a:rPr>
              <a:t> they continued to </a:t>
            </a:r>
            <a:r>
              <a:rPr lang="en-US" sz="4000" b="1" i="1" dirty="0">
                <a:latin typeface="Arial" panose="020B0604020202020204" pitchFamily="34" charset="0"/>
                <a:cs typeface="Arial" panose="020B0604020202020204" pitchFamily="34" charset="0"/>
              </a:rPr>
              <a:t>meet together</a:t>
            </a:r>
            <a:r>
              <a:rPr lang="en-US" sz="4000" i="1" dirty="0">
                <a:latin typeface="Arial" panose="020B0604020202020204" pitchFamily="34" charset="0"/>
                <a:cs typeface="Arial" panose="020B0604020202020204" pitchFamily="34" charset="0"/>
              </a:rPr>
              <a:t> in the temple courts. They broke bread in their homes and ate together with glad and sincere hearts, </a:t>
            </a:r>
            <a:r>
              <a:rPr lang="en-US" sz="4000" b="1" i="1" baseline="30000" dirty="0">
                <a:latin typeface="Arial" panose="020B0604020202020204" pitchFamily="34" charset="0"/>
                <a:cs typeface="Arial" panose="020B0604020202020204" pitchFamily="34" charset="0"/>
              </a:rPr>
              <a:t>47 </a:t>
            </a:r>
            <a:r>
              <a:rPr lang="en-US" sz="4000" i="1" dirty="0">
                <a:latin typeface="Arial" panose="020B0604020202020204" pitchFamily="34" charset="0"/>
                <a:cs typeface="Arial" panose="020B0604020202020204" pitchFamily="34" charset="0"/>
              </a:rPr>
              <a:t>praising God and enjoying the favor of all the people. And the Lord added to their number daily those who were being saved</a:t>
            </a:r>
            <a:r>
              <a:rPr lang="en-US" sz="4000" i="1"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83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1026" name="Picture 2" descr="https://erlc.com/images/uploads/bab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697038"/>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flatworldknowledge.com/averillfwk/averillfwk-fig01_0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973894" cy="21662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livescience.com/images/i/000/025/668/original/human-body-system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31" y="4581525"/>
            <a:ext cx="5951569" cy="22764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skyandtelescope.com/wp-content/uploads/solar_system_Photojournal_428p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5300" y="-45810"/>
            <a:ext cx="4076700" cy="21621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content.spendit.com/wp-content/uploads/earth-glob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615" y="3602038"/>
            <a:ext cx="3788229" cy="332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56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animEffect transition="in" filter="fade">
                                      <p:cBhvr>
                                        <p:cTn id="9" dur="500"/>
                                        <p:tgtEl>
                                          <p:spTgt spid="1028"/>
                                        </p:tgtEl>
                                      </p:cBhvr>
                                    </p:animEffect>
                                  </p:childTnLst>
                                </p:cTn>
                              </p:par>
                              <p:par>
                                <p:cTn id="10" presetID="10" presetClass="entr" presetSubtype="0"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par>
                                <p:cTn id="13" presetID="10" presetClass="entr" presetSubtype="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fade">
                                      <p:cBhvr>
                                        <p:cTn id="15" dur="500"/>
                                        <p:tgtEl>
                                          <p:spTgt spid="1032"/>
                                        </p:tgtEl>
                                      </p:cBhvr>
                                    </p:animEffect>
                                  </p:childTnLst>
                                </p:cTn>
                              </p:par>
                              <p:par>
                                <p:cTn id="16" presetID="10" presetClass="entr" presetSubtype="0" fill="hold" nodeType="withEffect">
                                  <p:stCondLst>
                                    <p:cond delay="0"/>
                                  </p:stCondLst>
                                  <p:childTnLst>
                                    <p:set>
                                      <p:cBhvr>
                                        <p:cTn id="17" dur="1" fill="hold">
                                          <p:stCondLst>
                                            <p:cond delay="0"/>
                                          </p:stCondLst>
                                        </p:cTn>
                                        <p:tgtEl>
                                          <p:spTgt spid="1034"/>
                                        </p:tgtEl>
                                        <p:attrNameLst>
                                          <p:attrName>style.visibility</p:attrName>
                                        </p:attrNameLst>
                                      </p:cBhvr>
                                      <p:to>
                                        <p:strVal val="visible"/>
                                      </p:to>
                                    </p:set>
                                    <p:animEffect transition="in" filter="fade">
                                      <p:cBhvr>
                                        <p:cTn id="18"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endParaRPr lang="en-US" dirty="0"/>
          </a:p>
        </p:txBody>
      </p:sp>
      <p:pic>
        <p:nvPicPr>
          <p:cNvPr id="2050" name="Picture 2" descr="http://www.jcsio.org/wp-content/uploads/2012/11/iStock_000014106634Medi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4953"/>
            <a:ext cx="6186145" cy="46396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heriversidechurchny.org/images/Riverside_N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144" y="2808513"/>
            <a:ext cx="6005856" cy="40941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g.wikinut.com/img/3csv62q6yd0wl16l/jpeg/0/Congregation-in-a-large-church.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84150"/>
            <a:ext cx="6096000" cy="38941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gracechapelonline.com/wp-content/uploads/2015/11/bible_stud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32667"/>
            <a:ext cx="6213944" cy="329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18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nodeType="withEffect">
                                  <p:stCondLst>
                                    <p:cond delay="1000"/>
                                  </p:stCondLst>
                                  <p:childTnLst>
                                    <p:set>
                                      <p:cBhvr>
                                        <p:cTn id="12" dur="1" fill="hold">
                                          <p:stCondLst>
                                            <p:cond delay="0"/>
                                          </p:stCondLst>
                                        </p:cTn>
                                        <p:tgtEl>
                                          <p:spTgt spid="2054"/>
                                        </p:tgtEl>
                                        <p:attrNameLst>
                                          <p:attrName>style.visibility</p:attrName>
                                        </p:attrNameLst>
                                      </p:cBhvr>
                                      <p:to>
                                        <p:strVal val="visible"/>
                                      </p:to>
                                    </p:set>
                                    <p:animEffect transition="in" filter="fade">
                                      <p:cBhvr>
                                        <p:cTn id="13" dur="500"/>
                                        <p:tgtEl>
                                          <p:spTgt spid="2054"/>
                                        </p:tgtEl>
                                      </p:cBhvr>
                                    </p:animEffect>
                                  </p:childTnLst>
                                </p:cTn>
                              </p:par>
                              <p:par>
                                <p:cTn id="14" presetID="10" presetClass="entr" presetSubtype="0" fill="hold" nodeType="withEffect">
                                  <p:stCondLst>
                                    <p:cond delay="1500"/>
                                  </p:stCondLst>
                                  <p:childTnLst>
                                    <p:set>
                                      <p:cBhvr>
                                        <p:cTn id="15" dur="1" fill="hold">
                                          <p:stCondLst>
                                            <p:cond delay="0"/>
                                          </p:stCondLst>
                                        </p:cTn>
                                        <p:tgtEl>
                                          <p:spTgt spid="2056"/>
                                        </p:tgtEl>
                                        <p:attrNameLst>
                                          <p:attrName>style.visibility</p:attrName>
                                        </p:attrNameLst>
                                      </p:cBhvr>
                                      <p:to>
                                        <p:strVal val="visible"/>
                                      </p:to>
                                    </p:set>
                                    <p:animEffect transition="in" filter="fade">
                                      <p:cBhvr>
                                        <p:cTn id="16"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45178" y="4117676"/>
            <a:ext cx="5293896" cy="2571881"/>
          </a:xfrm>
        </p:spPr>
        <p:txBody>
          <a:bodyPr>
            <a:normAutofit/>
          </a:bodyPr>
          <a:lstStyle/>
          <a:p>
            <a:r>
              <a:rPr lang="en-US" sz="4800" dirty="0" smtClean="0">
                <a:latin typeface="Arial" panose="020B0604020202020204" pitchFamily="34" charset="0"/>
                <a:cs typeface="Arial" panose="020B0604020202020204" pitchFamily="34" charset="0"/>
              </a:rPr>
              <a:t>Did you go to church last week?</a:t>
            </a:r>
            <a:endParaRPr lang="en-US" sz="4800" dirty="0">
              <a:latin typeface="Arial" panose="020B0604020202020204" pitchFamily="34" charset="0"/>
              <a:cs typeface="Arial" panose="020B0604020202020204" pitchFamily="34" charset="0"/>
            </a:endParaRPr>
          </a:p>
        </p:txBody>
      </p:sp>
      <p:sp>
        <p:nvSpPr>
          <p:cNvPr id="4" name="Title 3"/>
          <p:cNvSpPr>
            <a:spLocks noGrp="1"/>
          </p:cNvSpPr>
          <p:nvPr>
            <p:ph type="ctrTitle"/>
          </p:nvPr>
        </p:nvSpPr>
        <p:spPr/>
        <p:txBody>
          <a:bodyPr/>
          <a:lstStyle/>
          <a:p>
            <a:endParaRPr lang="en-US" dirty="0"/>
          </a:p>
        </p:txBody>
      </p:sp>
      <p:pic>
        <p:nvPicPr>
          <p:cNvPr id="2050" name="Picture 2" descr="http://www.jcsio.org/wp-content/uploads/2012/11/iStock_000014106634Medi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4953"/>
            <a:ext cx="6186145" cy="46396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g.wikinut.com/img/3csv62q6yd0wl16l/jpeg/0/Congregation-in-a-large-church.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4150"/>
            <a:ext cx="6096000" cy="38941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gracechapelonline.com/wp-content/uploads/2015/11/bible_stud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2667"/>
            <a:ext cx="6213944" cy="329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58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100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par>
                                <p:cTn id="11" presetID="10" presetClass="entr" presetSubtype="0" fill="hold" nodeType="withEffect">
                                  <p:stCondLst>
                                    <p:cond delay="1500"/>
                                  </p:stCondLst>
                                  <p:childTnLst>
                                    <p:set>
                                      <p:cBhvr>
                                        <p:cTn id="12" dur="1" fill="hold">
                                          <p:stCondLst>
                                            <p:cond delay="0"/>
                                          </p:stCondLst>
                                        </p:cTn>
                                        <p:tgtEl>
                                          <p:spTgt spid="2056"/>
                                        </p:tgtEl>
                                        <p:attrNameLst>
                                          <p:attrName>style.visibility</p:attrName>
                                        </p:attrNameLst>
                                      </p:cBhvr>
                                      <p:to>
                                        <p:strVal val="visible"/>
                                      </p:to>
                                    </p:set>
                                    <p:animEffect transition="in" filter="fade">
                                      <p:cBhvr>
                                        <p:cTn id="13" dur="500"/>
                                        <p:tgtEl>
                                          <p:spTgt spid="2056"/>
                                        </p:tgtEl>
                                      </p:cBhvr>
                                    </p:animEffect>
                                  </p:childTnLst>
                                </p:cTn>
                              </p:par>
                              <p:par>
                                <p:cTn id="14" presetID="1" presetClass="entr" presetSubtype="0" fill="hold" grpId="0" nodeType="withEffect">
                                  <p:stCondLst>
                                    <p:cond delay="150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45178" y="4117676"/>
            <a:ext cx="5293896" cy="2571881"/>
          </a:xfrm>
        </p:spPr>
        <p:txBody>
          <a:bodyPr>
            <a:normAutofit/>
          </a:bodyPr>
          <a:lstStyle/>
          <a:p>
            <a:r>
              <a:rPr lang="en-US" sz="4800" dirty="0" smtClean="0">
                <a:latin typeface="Arial" panose="020B0604020202020204" pitchFamily="34" charset="0"/>
                <a:cs typeface="Arial" panose="020B0604020202020204" pitchFamily="34" charset="0"/>
              </a:rPr>
              <a:t>Did you go to church last week?</a:t>
            </a:r>
            <a:endParaRPr lang="en-US" sz="4800" dirty="0">
              <a:latin typeface="Arial" panose="020B0604020202020204" pitchFamily="34" charset="0"/>
              <a:cs typeface="Arial" panose="020B0604020202020204" pitchFamily="34" charset="0"/>
            </a:endParaRPr>
          </a:p>
        </p:txBody>
      </p:sp>
      <p:sp>
        <p:nvSpPr>
          <p:cNvPr id="4" name="Title 3"/>
          <p:cNvSpPr>
            <a:spLocks noGrp="1"/>
          </p:cNvSpPr>
          <p:nvPr>
            <p:ph type="ctrTitle"/>
          </p:nvPr>
        </p:nvSpPr>
        <p:spPr/>
        <p:txBody>
          <a:bodyPr/>
          <a:lstStyle/>
          <a:p>
            <a:endParaRPr lang="en-US" dirty="0"/>
          </a:p>
        </p:txBody>
      </p:sp>
      <p:pic>
        <p:nvPicPr>
          <p:cNvPr id="2050" name="Picture 2" descr="http://www.jcsio.org/wp-content/uploads/2012/11/iStock_000014106634Medi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4953"/>
            <a:ext cx="6186145" cy="46396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g.wikinut.com/img/3csv62q6yd0wl16l/jpeg/0/Congregation-in-a-large-church.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4150"/>
            <a:ext cx="6096000" cy="3894113"/>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486228" y="4476032"/>
            <a:ext cx="5293896" cy="25718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smtClean="0">
                <a:latin typeface="Arial" panose="020B0604020202020204" pitchFamily="34" charset="0"/>
                <a:cs typeface="Arial" panose="020B0604020202020204" pitchFamily="34" charset="0"/>
              </a:rPr>
              <a:t>Tell me about your church.</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6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100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par>
                                <p:cTn id="11" presetID="1" presetClass="entr" presetSubtype="0" fill="hold" grpId="0" nodeType="withEffect">
                                  <p:stCondLst>
                                    <p:cond delay="150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150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45178" y="4117676"/>
            <a:ext cx="5293896" cy="2571881"/>
          </a:xfrm>
        </p:spPr>
        <p:txBody>
          <a:bodyPr>
            <a:normAutofit/>
          </a:bodyPr>
          <a:lstStyle/>
          <a:p>
            <a:r>
              <a:rPr lang="en-US" sz="4800" dirty="0" smtClean="0">
                <a:latin typeface="Arial" panose="020B0604020202020204" pitchFamily="34" charset="0"/>
                <a:cs typeface="Arial" panose="020B0604020202020204" pitchFamily="34" charset="0"/>
              </a:rPr>
              <a:t>Did you go to church last week?</a:t>
            </a:r>
            <a:endParaRPr lang="en-US" sz="4800" dirty="0">
              <a:latin typeface="Arial" panose="020B0604020202020204" pitchFamily="34" charset="0"/>
              <a:cs typeface="Arial" panose="020B0604020202020204" pitchFamily="34" charset="0"/>
            </a:endParaRPr>
          </a:p>
        </p:txBody>
      </p:sp>
      <p:pic>
        <p:nvPicPr>
          <p:cNvPr id="2050" name="Picture 2" descr="http://www.jcsio.org/wp-content/uploads/2012/11/iStock_000014106634Medi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4953"/>
            <a:ext cx="6186145" cy="463961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486228" y="4476032"/>
            <a:ext cx="5293896" cy="25718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smtClean="0">
                <a:latin typeface="Arial" panose="020B0604020202020204" pitchFamily="34" charset="0"/>
                <a:cs typeface="Arial" panose="020B0604020202020204" pitchFamily="34" charset="0"/>
              </a:rPr>
              <a:t>Tell me about your church.</a:t>
            </a:r>
            <a:endParaRPr lang="en-US" sz="4800" dirty="0">
              <a:latin typeface="Arial" panose="020B0604020202020204" pitchFamily="34" charset="0"/>
              <a:cs typeface="Arial" panose="020B0604020202020204" pitchFamily="34" charset="0"/>
            </a:endParaRPr>
          </a:p>
        </p:txBody>
      </p:sp>
      <p:sp>
        <p:nvSpPr>
          <p:cNvPr id="8" name="Subtitle 2"/>
          <p:cNvSpPr txBox="1">
            <a:spLocks/>
          </p:cNvSpPr>
          <p:nvPr/>
        </p:nvSpPr>
        <p:spPr>
          <a:xfrm>
            <a:off x="6317533" y="762285"/>
            <a:ext cx="5293896" cy="257188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smtClean="0">
                <a:latin typeface="Arial" panose="020B0604020202020204" pitchFamily="34" charset="0"/>
                <a:cs typeface="Arial" panose="020B0604020202020204" pitchFamily="34" charset="0"/>
              </a:rPr>
              <a:t>I’m a Christian and I don’t think I have to be part of any organized church.</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08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 presetClass="entr" presetSubtype="0" fill="hold" grpId="0" nodeType="withEffect">
                                  <p:stCondLst>
                                    <p:cond delay="150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150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par>
                                <p:cTn id="12" presetID="1" presetClass="entr" presetSubtype="0" fill="hold" grpId="0" nodeType="withEffect">
                                  <p:stCondLst>
                                    <p:cond delay="1500"/>
                                  </p:stCondLst>
                                  <p:childTnLst>
                                    <p:set>
                                      <p:cBhvr>
                                        <p:cTn id="1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91887"/>
            <a:ext cx="11430000" cy="811272"/>
          </a:xfrm>
        </p:spPr>
        <p:txBody>
          <a:bodyPr>
            <a:noAutofit/>
          </a:bodyPr>
          <a:lstStyle/>
          <a:p>
            <a:endParaRPr lang="en-US" sz="4400" dirty="0">
              <a:latin typeface="+mn-lt"/>
            </a:endParaRPr>
          </a:p>
        </p:txBody>
      </p:sp>
      <p:pic>
        <p:nvPicPr>
          <p:cNvPr id="17410" name="Picture 2" descr="http://ekklesiamuskogee.org/wp-content/uploads/2012/04/What-is-church-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82500" cy="319087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wordonfire.org/wof-site/media/bhekkles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722" y="3190876"/>
            <a:ext cx="6510614" cy="366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8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91886"/>
            <a:ext cx="11430000" cy="6204857"/>
          </a:xfrm>
        </p:spPr>
        <p:txBody>
          <a:bodyPr>
            <a:noAutofit/>
          </a:bodyPr>
          <a:lstStyle/>
          <a:p>
            <a:r>
              <a:rPr lang="en-US" sz="4400" b="1" u="sng" dirty="0" smtClean="0"/>
              <a:t>Acts 2</a:t>
            </a:r>
            <a:r>
              <a:rPr lang="en-US" sz="4400" i="1" dirty="0" smtClean="0"/>
              <a:t/>
            </a:r>
            <a:br>
              <a:rPr lang="en-US" sz="4400" i="1" dirty="0" smtClean="0"/>
            </a:br>
            <a:r>
              <a:rPr lang="en-US" sz="4400" i="1" dirty="0" smtClean="0">
                <a:latin typeface="+mn-lt"/>
              </a:rPr>
              <a:t>When </a:t>
            </a:r>
            <a:r>
              <a:rPr lang="en-US" sz="4400" i="1" dirty="0">
                <a:latin typeface="+mn-lt"/>
              </a:rPr>
              <a:t>the day of Pentecost came, they were all together in one place.</a:t>
            </a:r>
            <a:r>
              <a:rPr lang="en-US" sz="4400" b="1" i="1" baseline="30000" dirty="0">
                <a:latin typeface="+mn-lt"/>
              </a:rPr>
              <a:t>2 </a:t>
            </a:r>
            <a:r>
              <a:rPr lang="en-US" sz="4400" i="1" dirty="0">
                <a:latin typeface="+mn-lt"/>
              </a:rPr>
              <a:t>Suddenly a sound like the blowing of a violent wind came from heaven and filled the whole house where they were sitting. </a:t>
            </a:r>
            <a:r>
              <a:rPr lang="en-US" sz="4400" b="1" i="1" baseline="30000" dirty="0">
                <a:latin typeface="+mn-lt"/>
              </a:rPr>
              <a:t>3 </a:t>
            </a:r>
            <a:r>
              <a:rPr lang="en-US" sz="4400" i="1" dirty="0">
                <a:latin typeface="+mn-lt"/>
              </a:rPr>
              <a:t>They saw what seemed to be tongues of fire that separated and came to rest on each of them. </a:t>
            </a:r>
            <a:r>
              <a:rPr lang="en-US" sz="4400" b="1" i="1" baseline="30000" dirty="0">
                <a:latin typeface="+mn-lt"/>
              </a:rPr>
              <a:t>4 </a:t>
            </a:r>
            <a:r>
              <a:rPr lang="en-US" sz="4400" i="1" dirty="0">
                <a:latin typeface="+mn-lt"/>
              </a:rPr>
              <a:t>All of them were filled with the Holy Spirit and began to speak in other tongues as the Spirit enabled them</a:t>
            </a:r>
            <a:r>
              <a:rPr lang="en-US" sz="4400" i="1" dirty="0" smtClean="0">
                <a:latin typeface="+mn-lt"/>
              </a:rPr>
              <a:t>.</a:t>
            </a:r>
            <a:endParaRPr lang="en-US" sz="4400" dirty="0">
              <a:latin typeface="+mn-lt"/>
            </a:endParaRPr>
          </a:p>
        </p:txBody>
      </p:sp>
    </p:spTree>
    <p:extLst>
      <p:ext uri="{BB962C8B-B14F-4D97-AF65-F5344CB8AC3E}">
        <p14:creationId xmlns:p14="http://schemas.microsoft.com/office/powerpoint/2010/main" val="47579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3581</TotalTime>
  <Words>207</Words>
  <Application>Microsoft Office PowerPoint</Application>
  <PresentationFormat>Widescreen</PresentationFormat>
  <Paragraphs>25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 Unicode MS</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Acts 2 When the day of Pentecost came, they were all together in one place.2 Suddenly a sound like the blowing of a violent wind came from heaven and filled the whole house where they were sitting. 3 They saw what seemed to be tongues of fire that separated and came to rest on each of them. 4 All of them were filled with the Holy Spirit and began to speak in other tongues as the Spirit enabled them.</vt:lpstr>
      <vt:lpstr>Matthew 12</vt:lpstr>
      <vt:lpstr>Matthew 12</vt:lpstr>
      <vt:lpstr>Acts 1:5-- For John baptized with water, but in a few days you will be baptized with the Holy Spirit.”</vt:lpstr>
      <vt:lpstr>Acts 1:8-- But you will receive power when the Holy Spirit comes on you; and you will be my witnesses in Jerusalem, and in all Judea and Samaria, and to the ends of the earth.</vt:lpstr>
      <vt:lpstr>Acts 2:4-- All of them were filled with the Holy Spirit and began to speak in other tongues as the Spirit enabled them.</vt:lpstr>
      <vt:lpstr>17 “‘In the last days, God says,     I will pour out my Spirit on all people. Your sons and daughters will prophesy,     your young men will see visions,     your old men will dream dreams. 18 Even on my servants, both men and women,     I will pour out my Spirit in those days,     and they will prophesy.</vt:lpstr>
      <vt:lpstr>Acts 2:38-- Peter replied, “Repent and be baptized, every one of you, in the name of Jesus Christ for the forgiveness of your sins. And you will receive the gift of the Holy Spirit. </vt:lpstr>
      <vt:lpstr>Acts 4:8-- Then Peter, filled with the Holy Spirit, said to them: “Rulers and elders of the people….” </vt:lpstr>
      <vt:lpstr>Acts 4:31-- After they prayed, the place where they were meeting was shaken. And they were all filled with the Holy Spirit and spoke the word of God boldly. </vt:lpstr>
      <vt:lpstr>ESSENTIAL #1</vt:lpstr>
      <vt:lpstr>ACTS 2:42 42 They devoted themselves to the apostles’ teaching and to fellowship, to the breaking of bread and to  prayer. </vt:lpstr>
      <vt:lpstr>ESSENTIAL #2:  Teaching</vt:lpstr>
      <vt:lpstr>Acts 2 43 Everyone was filled with awe at the many wonders and signs performed by the apostles. 44 All the believers were together and had everything in common. 45 They sold property and possessions to give to anyone who had need. 46 Every day they continued to meet together in the temple courts. They broke bread in their homes and ate together with glad and sincere hearts, 47 praising God and enjoying the favor of all the people. And the Lord added to their number daily those who were being saved.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93</cp:revision>
  <dcterms:created xsi:type="dcterms:W3CDTF">2016-02-21T05:27:25Z</dcterms:created>
  <dcterms:modified xsi:type="dcterms:W3CDTF">2016-04-03T15:43:27Z</dcterms:modified>
</cp:coreProperties>
</file>