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64" r:id="rId4"/>
    <p:sldId id="265" r:id="rId5"/>
    <p:sldId id="266" r:id="rId6"/>
    <p:sldId id="267" r:id="rId7"/>
    <p:sldId id="257" r:id="rId8"/>
    <p:sldId id="268" r:id="rId9"/>
    <p:sldId id="269" r:id="rId10"/>
    <p:sldId id="271" r:id="rId11"/>
    <p:sldId id="273" r:id="rId12"/>
    <p:sldId id="274" r:id="rId13"/>
    <p:sldId id="275" r:id="rId14"/>
    <p:sldId id="276" r:id="rId15"/>
    <p:sldId id="277" r:id="rId16"/>
    <p:sldId id="278" r:id="rId17"/>
    <p:sldId id="270" r:id="rId18"/>
    <p:sldId id="279" r:id="rId19"/>
    <p:sldId id="28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9875E5-D078-46C8-8DAB-547E87569B55}" type="datetimeFigureOut">
              <a:rPr lang="en-US" smtClean="0"/>
              <a:t>8/2/2020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C6ABD-7089-4691-8E29-9FB3CAE4CA16}" type="slidenum">
              <a:rPr lang="en-US" smtClean="0"/>
              <a:t>‹#›</a:t>
            </a:fld>
            <a:endParaRPr lang="en-US"/>
          </a:p>
        </p:txBody>
      </p:sp>
    </p:spTree>
    <p:extLst>
      <p:ext uri="{BB962C8B-B14F-4D97-AF65-F5344CB8AC3E}">
        <p14:creationId xmlns:p14="http://schemas.microsoft.com/office/powerpoint/2010/main" val="916703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9875E5-D078-46C8-8DAB-547E87569B55}" type="datetimeFigureOut">
              <a:rPr lang="en-US" smtClean="0"/>
              <a:t>8/2/2020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EC6ABD-7089-4691-8E29-9FB3CAE4CA16}" type="slidenum">
              <a:rPr lang="en-US" smtClean="0"/>
              <a:t>‹#›</a:t>
            </a:fld>
            <a:endParaRPr lang="en-US"/>
          </a:p>
        </p:txBody>
      </p:sp>
    </p:spTree>
    <p:extLst>
      <p:ext uri="{BB962C8B-B14F-4D97-AF65-F5344CB8AC3E}">
        <p14:creationId xmlns:p14="http://schemas.microsoft.com/office/powerpoint/2010/main" val="3913143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69875E5-D078-46C8-8DAB-547E87569B55}" type="datetimeFigureOut">
              <a:rPr lang="en-US" smtClean="0"/>
              <a:t>8/2/2020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C6ABD-7089-4691-8E29-9FB3CAE4CA16}" type="slidenum">
              <a:rPr lang="en-US" smtClean="0"/>
              <a:t>‹#›</a:t>
            </a:fld>
            <a:endParaRPr lang="en-US"/>
          </a:p>
        </p:txBody>
      </p:sp>
    </p:spTree>
    <p:extLst>
      <p:ext uri="{BB962C8B-B14F-4D97-AF65-F5344CB8AC3E}">
        <p14:creationId xmlns:p14="http://schemas.microsoft.com/office/powerpoint/2010/main" val="2629755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69875E5-D078-46C8-8DAB-547E87569B55}" type="datetimeFigureOut">
              <a:rPr lang="en-US" smtClean="0"/>
              <a:t>8/2/2020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C6ABD-7089-4691-8E29-9FB3CAE4CA16}"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267146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9875E5-D078-46C8-8DAB-547E87569B55}" type="datetimeFigureOut">
              <a:rPr lang="en-US" smtClean="0"/>
              <a:t>8/2/2020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C6ABD-7089-4691-8E29-9FB3CAE4CA16}" type="slidenum">
              <a:rPr lang="en-US" smtClean="0"/>
              <a:t>‹#›</a:t>
            </a:fld>
            <a:endParaRPr lang="en-US"/>
          </a:p>
        </p:txBody>
      </p:sp>
    </p:spTree>
    <p:extLst>
      <p:ext uri="{BB962C8B-B14F-4D97-AF65-F5344CB8AC3E}">
        <p14:creationId xmlns:p14="http://schemas.microsoft.com/office/powerpoint/2010/main" val="377611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69875E5-D078-46C8-8DAB-547E87569B55}" type="datetimeFigureOut">
              <a:rPr lang="en-US" smtClean="0"/>
              <a:t>8/2/2020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C6ABD-7089-4691-8E29-9FB3CAE4CA16}" type="slidenum">
              <a:rPr lang="en-US" smtClean="0"/>
              <a:t>‹#›</a:t>
            </a:fld>
            <a:endParaRPr lang="en-US"/>
          </a:p>
        </p:txBody>
      </p:sp>
    </p:spTree>
    <p:extLst>
      <p:ext uri="{BB962C8B-B14F-4D97-AF65-F5344CB8AC3E}">
        <p14:creationId xmlns:p14="http://schemas.microsoft.com/office/powerpoint/2010/main" val="1410552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69875E5-D078-46C8-8DAB-547E87569B55}" type="datetimeFigureOut">
              <a:rPr lang="en-US" smtClean="0"/>
              <a:t>8/2/2020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C6ABD-7089-4691-8E29-9FB3CAE4CA16}" type="slidenum">
              <a:rPr lang="en-US" smtClean="0"/>
              <a:t>‹#›</a:t>
            </a:fld>
            <a:endParaRPr lang="en-US"/>
          </a:p>
        </p:txBody>
      </p:sp>
    </p:spTree>
    <p:extLst>
      <p:ext uri="{BB962C8B-B14F-4D97-AF65-F5344CB8AC3E}">
        <p14:creationId xmlns:p14="http://schemas.microsoft.com/office/powerpoint/2010/main" val="3544581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9875E5-D078-46C8-8DAB-547E87569B55}" type="datetimeFigureOut">
              <a:rPr lang="en-US" smtClean="0"/>
              <a:t>8/2/2020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C6ABD-7089-4691-8E29-9FB3CAE4CA16}" type="slidenum">
              <a:rPr lang="en-US" smtClean="0"/>
              <a:t>‹#›</a:t>
            </a:fld>
            <a:endParaRPr lang="en-US"/>
          </a:p>
        </p:txBody>
      </p:sp>
    </p:spTree>
    <p:extLst>
      <p:ext uri="{BB962C8B-B14F-4D97-AF65-F5344CB8AC3E}">
        <p14:creationId xmlns:p14="http://schemas.microsoft.com/office/powerpoint/2010/main" val="3838534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9875E5-D078-46C8-8DAB-547E87569B55}" type="datetimeFigureOut">
              <a:rPr lang="en-US" smtClean="0"/>
              <a:t>8/2/2020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C6ABD-7089-4691-8E29-9FB3CAE4CA16}" type="slidenum">
              <a:rPr lang="en-US" smtClean="0"/>
              <a:t>‹#›</a:t>
            </a:fld>
            <a:endParaRPr lang="en-US"/>
          </a:p>
        </p:txBody>
      </p:sp>
    </p:spTree>
    <p:extLst>
      <p:ext uri="{BB962C8B-B14F-4D97-AF65-F5344CB8AC3E}">
        <p14:creationId xmlns:p14="http://schemas.microsoft.com/office/powerpoint/2010/main" val="3881589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69875E5-D078-46C8-8DAB-547E87569B55}" type="datetimeFigureOut">
              <a:rPr lang="en-US" smtClean="0"/>
              <a:t>8/2/2020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C6ABD-7089-4691-8E29-9FB3CAE4CA16}" type="slidenum">
              <a:rPr lang="en-US" smtClean="0"/>
              <a:t>‹#›</a:t>
            </a:fld>
            <a:endParaRPr lang="en-US"/>
          </a:p>
        </p:txBody>
      </p:sp>
    </p:spTree>
    <p:extLst>
      <p:ext uri="{BB962C8B-B14F-4D97-AF65-F5344CB8AC3E}">
        <p14:creationId xmlns:p14="http://schemas.microsoft.com/office/powerpoint/2010/main" val="2971527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9875E5-D078-46C8-8DAB-547E87569B55}" type="datetimeFigureOut">
              <a:rPr lang="en-US" smtClean="0"/>
              <a:t>8/2/2020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C6ABD-7089-4691-8E29-9FB3CAE4CA16}" type="slidenum">
              <a:rPr lang="en-US" smtClean="0"/>
              <a:t>‹#›</a:t>
            </a:fld>
            <a:endParaRPr lang="en-US"/>
          </a:p>
        </p:txBody>
      </p:sp>
    </p:spTree>
    <p:extLst>
      <p:ext uri="{BB962C8B-B14F-4D97-AF65-F5344CB8AC3E}">
        <p14:creationId xmlns:p14="http://schemas.microsoft.com/office/powerpoint/2010/main" val="4023972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9875E5-D078-46C8-8DAB-547E87569B55}" type="datetimeFigureOut">
              <a:rPr lang="en-US" smtClean="0"/>
              <a:t>8/2/2020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EC6ABD-7089-4691-8E29-9FB3CAE4CA16}" type="slidenum">
              <a:rPr lang="en-US" smtClean="0"/>
              <a:t>‹#›</a:t>
            </a:fld>
            <a:endParaRPr lang="en-US"/>
          </a:p>
        </p:txBody>
      </p:sp>
    </p:spTree>
    <p:extLst>
      <p:ext uri="{BB962C8B-B14F-4D97-AF65-F5344CB8AC3E}">
        <p14:creationId xmlns:p14="http://schemas.microsoft.com/office/powerpoint/2010/main" val="1535509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9875E5-D078-46C8-8DAB-547E87569B55}" type="datetimeFigureOut">
              <a:rPr lang="en-US" smtClean="0"/>
              <a:t>8/2/2020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EC6ABD-7089-4691-8E29-9FB3CAE4CA16}" type="slidenum">
              <a:rPr lang="en-US" smtClean="0"/>
              <a:t>‹#›</a:t>
            </a:fld>
            <a:endParaRPr lang="en-US"/>
          </a:p>
        </p:txBody>
      </p:sp>
    </p:spTree>
    <p:extLst>
      <p:ext uri="{BB962C8B-B14F-4D97-AF65-F5344CB8AC3E}">
        <p14:creationId xmlns:p14="http://schemas.microsoft.com/office/powerpoint/2010/main" val="3282679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69875E5-D078-46C8-8DAB-547E87569B55}" type="datetimeFigureOut">
              <a:rPr lang="en-US" smtClean="0"/>
              <a:t>8/2/2020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80EC6ABD-7089-4691-8E29-9FB3CAE4CA16}" type="slidenum">
              <a:rPr lang="en-US" smtClean="0"/>
              <a:t>‹#›</a:t>
            </a:fld>
            <a:endParaRPr lang="en-US"/>
          </a:p>
        </p:txBody>
      </p:sp>
    </p:spTree>
    <p:extLst>
      <p:ext uri="{BB962C8B-B14F-4D97-AF65-F5344CB8AC3E}">
        <p14:creationId xmlns:p14="http://schemas.microsoft.com/office/powerpoint/2010/main" val="1405073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69875E5-D078-46C8-8DAB-547E87569B55}" type="datetimeFigureOut">
              <a:rPr lang="en-US" smtClean="0"/>
              <a:t>8/2/2020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80EC6ABD-7089-4691-8E29-9FB3CAE4CA16}" type="slidenum">
              <a:rPr lang="en-US" smtClean="0"/>
              <a:t>‹#›</a:t>
            </a:fld>
            <a:endParaRPr lang="en-US"/>
          </a:p>
        </p:txBody>
      </p:sp>
    </p:spTree>
    <p:extLst>
      <p:ext uri="{BB962C8B-B14F-4D97-AF65-F5344CB8AC3E}">
        <p14:creationId xmlns:p14="http://schemas.microsoft.com/office/powerpoint/2010/main" val="826233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169875E5-D078-46C8-8DAB-547E87569B55}" type="datetimeFigureOut">
              <a:rPr lang="en-US" smtClean="0"/>
              <a:t>8/2/2020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80EC6ABD-7089-4691-8E29-9FB3CAE4CA16}" type="slidenum">
              <a:rPr lang="en-US" smtClean="0"/>
              <a:t>‹#›</a:t>
            </a:fld>
            <a:endParaRPr lang="en-US"/>
          </a:p>
        </p:txBody>
      </p:sp>
    </p:spTree>
    <p:extLst>
      <p:ext uri="{BB962C8B-B14F-4D97-AF65-F5344CB8AC3E}">
        <p14:creationId xmlns:p14="http://schemas.microsoft.com/office/powerpoint/2010/main" val="3215877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9875E5-D078-46C8-8DAB-547E87569B55}" type="datetimeFigureOut">
              <a:rPr lang="en-US" smtClean="0"/>
              <a:t>8/2/2020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EC6ABD-7089-4691-8E29-9FB3CAE4CA16}" type="slidenum">
              <a:rPr lang="en-US" smtClean="0"/>
              <a:t>‹#›</a:t>
            </a:fld>
            <a:endParaRPr lang="en-US"/>
          </a:p>
        </p:txBody>
      </p:sp>
    </p:spTree>
    <p:extLst>
      <p:ext uri="{BB962C8B-B14F-4D97-AF65-F5344CB8AC3E}">
        <p14:creationId xmlns:p14="http://schemas.microsoft.com/office/powerpoint/2010/main" val="385695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69875E5-D078-46C8-8DAB-547E87569B55}" type="datetimeFigureOut">
              <a:rPr lang="en-US" smtClean="0"/>
              <a:t>8/2/2020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0EC6ABD-7089-4691-8E29-9FB3CAE4CA16}" type="slidenum">
              <a:rPr lang="en-US" smtClean="0"/>
              <a:t>‹#›</a:t>
            </a:fld>
            <a:endParaRPr lang="en-US"/>
          </a:p>
        </p:txBody>
      </p:sp>
    </p:spTree>
    <p:extLst>
      <p:ext uri="{BB962C8B-B14F-4D97-AF65-F5344CB8AC3E}">
        <p14:creationId xmlns:p14="http://schemas.microsoft.com/office/powerpoint/2010/main" val="286434853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B20A0-26EB-4A4C-92E5-666C1D522BD0}"/>
              </a:ext>
            </a:extLst>
          </p:cNvPr>
          <p:cNvSpPr>
            <a:spLocks noGrp="1"/>
          </p:cNvSpPr>
          <p:nvPr>
            <p:ph type="ctrTitle"/>
          </p:nvPr>
        </p:nvSpPr>
        <p:spPr>
          <a:xfrm>
            <a:off x="781878" y="463827"/>
            <a:ext cx="11184835" cy="4717774"/>
          </a:xfrm>
        </p:spPr>
        <p:txBody>
          <a:bodyPr/>
          <a:lstStyle/>
          <a:p>
            <a:r>
              <a:rPr lang="en-US" sz="4800" b="1" i="0" u="sng"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Week 1—Pastor Andrew</a:t>
            </a:r>
            <a:br>
              <a:rPr lang="en-US" sz="4800" b="1" u="sng"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Paul’s Definition of the Gospel—Romans 1:16--</a:t>
            </a:r>
            <a:r>
              <a:rPr lang="en-US" sz="4800" i="1" dirty="0">
                <a:latin typeface="Arial" panose="020B0604020202020204" pitchFamily="34" charset="0"/>
                <a:cs typeface="Arial" panose="020B0604020202020204" pitchFamily="34" charset="0"/>
              </a:rPr>
              <a:t>For I am not ashamed of the gospel, for it is </a:t>
            </a:r>
            <a:r>
              <a:rPr lang="en-US" sz="4800" i="1" u="sng" dirty="0">
                <a:latin typeface="Arial" panose="020B0604020202020204" pitchFamily="34" charset="0"/>
                <a:cs typeface="Arial" panose="020B0604020202020204" pitchFamily="34" charset="0"/>
              </a:rPr>
              <a:t>the power of God </a:t>
            </a:r>
            <a:r>
              <a:rPr lang="en-US" sz="4800" i="1" dirty="0">
                <a:latin typeface="Arial" panose="020B0604020202020204" pitchFamily="34" charset="0"/>
                <a:cs typeface="Arial" panose="020B0604020202020204" pitchFamily="34" charset="0"/>
              </a:rPr>
              <a:t>for </a:t>
            </a:r>
            <a:r>
              <a:rPr lang="en-US" sz="4800" i="1" u="sng" dirty="0">
                <a:latin typeface="Arial" panose="020B0604020202020204" pitchFamily="34" charset="0"/>
                <a:cs typeface="Arial" panose="020B0604020202020204" pitchFamily="34" charset="0"/>
              </a:rPr>
              <a:t>salvation</a:t>
            </a:r>
            <a:r>
              <a:rPr lang="en-US" sz="4800" i="1" dirty="0">
                <a:latin typeface="Arial" panose="020B0604020202020204" pitchFamily="34" charset="0"/>
                <a:cs typeface="Arial" panose="020B0604020202020204" pitchFamily="34" charset="0"/>
              </a:rPr>
              <a:t> to </a:t>
            </a:r>
            <a:r>
              <a:rPr lang="en-US" sz="4800" i="1" u="sng" dirty="0">
                <a:latin typeface="Arial" panose="020B0604020202020204" pitchFamily="34" charset="0"/>
                <a:cs typeface="Arial" panose="020B0604020202020204" pitchFamily="34" charset="0"/>
              </a:rPr>
              <a:t>everyone who believes</a:t>
            </a:r>
            <a:r>
              <a:rPr lang="en-US" sz="4800" i="1" dirty="0">
                <a:latin typeface="Arial" panose="020B0604020202020204" pitchFamily="34" charset="0"/>
                <a:cs typeface="Arial" panose="020B0604020202020204" pitchFamily="34" charset="0"/>
              </a:rPr>
              <a:t>, to the Jew first and also to the Greek. </a:t>
            </a:r>
            <a:endParaRPr lang="en-US" sz="4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3218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B20A0-26EB-4A4C-92E5-666C1D522BD0}"/>
              </a:ext>
            </a:extLst>
          </p:cNvPr>
          <p:cNvSpPr>
            <a:spLocks noGrp="1"/>
          </p:cNvSpPr>
          <p:nvPr>
            <p:ph type="ctrTitle"/>
          </p:nvPr>
        </p:nvSpPr>
        <p:spPr>
          <a:xfrm>
            <a:off x="781878" y="463826"/>
            <a:ext cx="11184835" cy="5817704"/>
          </a:xfrm>
        </p:spPr>
        <p:txBody>
          <a:bodyPr/>
          <a:lstStyle/>
          <a:p>
            <a:endParaRPr lang="en-US" sz="54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098" name="Picture 2" descr="See the source image">
            <a:extLst>
              <a:ext uri="{FF2B5EF4-FFF2-40B4-BE49-F238E27FC236}">
                <a16:creationId xmlns:a16="http://schemas.microsoft.com/office/drawing/2014/main" id="{051C551E-B2AE-4210-A2C6-89EC3D33B1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92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17E3795-666E-48F8-848F-0015C065A8F9}"/>
              </a:ext>
            </a:extLst>
          </p:cNvPr>
          <p:cNvSpPr txBox="1"/>
          <p:nvPr/>
        </p:nvSpPr>
        <p:spPr>
          <a:xfrm>
            <a:off x="742123" y="689113"/>
            <a:ext cx="10946294" cy="4545496"/>
          </a:xfrm>
          <a:prstGeom prst="rect">
            <a:avLst/>
          </a:prstGeom>
          <a:noFill/>
        </p:spPr>
        <p:txBody>
          <a:bodyPr wrap="square">
            <a:spAutoFit/>
          </a:bodyPr>
          <a:lstStyle/>
          <a:p>
            <a:pPr marL="342900" marR="0" lvl="0" indent="-342900">
              <a:lnSpc>
                <a:spcPct val="150000"/>
              </a:lnSpc>
              <a:spcBef>
                <a:spcPts val="0"/>
              </a:spcBef>
              <a:spcAft>
                <a:spcPts val="0"/>
              </a:spcAft>
              <a:buFont typeface="+mj-lt"/>
              <a:buAutoNum type="arabicPeriod"/>
            </a:pPr>
            <a:r>
              <a:rPr lang="en-US" sz="6600" b="1" dirty="0">
                <a:effectLst/>
                <a:latin typeface="Arial" panose="020B0604020202020204" pitchFamily="34" charset="0"/>
                <a:ea typeface="Calibri" panose="020F0502020204030204" pitchFamily="34" charset="0"/>
                <a:cs typeface="Arial" panose="020B0604020202020204" pitchFamily="34" charset="0"/>
              </a:rPr>
              <a:t>  BC:  Before Christ</a:t>
            </a:r>
            <a:endParaRPr lang="en-US" sz="6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mj-lt"/>
              <a:buAutoNum type="arabicPeriod"/>
            </a:pPr>
            <a:r>
              <a:rPr lang="en-US" sz="6600" b="1" dirty="0">
                <a:effectLst/>
                <a:latin typeface="Arial" panose="020B0604020202020204" pitchFamily="34" charset="0"/>
                <a:ea typeface="Calibri" panose="020F0502020204030204" pitchFamily="34" charset="0"/>
                <a:cs typeface="Arial" panose="020B0604020202020204" pitchFamily="34" charset="0"/>
              </a:rPr>
              <a:t>  MC:  Meeting Christ</a:t>
            </a:r>
            <a:endParaRPr lang="en-US" sz="6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mj-lt"/>
              <a:buAutoNum type="arabicPeriod"/>
            </a:pPr>
            <a:r>
              <a:rPr lang="en-US" sz="6600" b="1" dirty="0">
                <a:effectLst/>
                <a:latin typeface="Arial" panose="020B0604020202020204" pitchFamily="34" charset="0"/>
                <a:ea typeface="Calibri" panose="020F0502020204030204" pitchFamily="34" charset="0"/>
                <a:cs typeface="Arial" panose="020B0604020202020204" pitchFamily="34" charset="0"/>
              </a:rPr>
              <a:t>  WC:  With Christ (now)</a:t>
            </a:r>
            <a:endParaRPr lang="en-US" sz="6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3170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17E3795-666E-48F8-848F-0015C065A8F9}"/>
              </a:ext>
            </a:extLst>
          </p:cNvPr>
          <p:cNvSpPr txBox="1"/>
          <p:nvPr/>
        </p:nvSpPr>
        <p:spPr>
          <a:xfrm>
            <a:off x="636105" y="106018"/>
            <a:ext cx="11277599" cy="5770811"/>
          </a:xfrm>
          <a:prstGeom prst="rect">
            <a:avLst/>
          </a:prstGeom>
          <a:noFill/>
        </p:spPr>
        <p:txBody>
          <a:bodyPr wrap="square">
            <a:spAutoFit/>
          </a:bodyPr>
          <a:lstStyle/>
          <a:p>
            <a:pPr marL="342900" marR="0" lvl="0" indent="-342900">
              <a:lnSpc>
                <a:spcPct val="150000"/>
              </a:lnSpc>
              <a:spcBef>
                <a:spcPts val="0"/>
              </a:spcBef>
              <a:spcAft>
                <a:spcPts val="0"/>
              </a:spcAft>
              <a:buFont typeface="+mj-lt"/>
              <a:buAutoNum type="arabicPeriod"/>
            </a:pPr>
            <a:r>
              <a:rPr lang="en-US" sz="6600" b="1" u="sng" dirty="0">
                <a:effectLst/>
                <a:latin typeface="Arial" panose="020B0604020202020204" pitchFamily="34" charset="0"/>
                <a:ea typeface="Calibri" panose="020F0502020204030204" pitchFamily="34" charset="0"/>
                <a:cs typeface="Arial" panose="020B0604020202020204" pitchFamily="34" charset="0"/>
              </a:rPr>
              <a:t>  B.C.:  Before Christ</a:t>
            </a:r>
          </a:p>
          <a:p>
            <a:pPr marL="685800" marR="0" lvl="0" indent="-685800">
              <a:spcBef>
                <a:spcPts val="0"/>
              </a:spcBef>
              <a:spcAft>
                <a:spcPts val="0"/>
              </a:spcAft>
              <a:buFont typeface="Arial" panose="020B0604020202020204" pitchFamily="34" charset="0"/>
              <a:buChar char="•"/>
            </a:pPr>
            <a:r>
              <a:rPr lang="en-US" sz="5400" dirty="0">
                <a:effectLst/>
                <a:latin typeface="Arial" panose="020B0604020202020204" pitchFamily="34" charset="0"/>
                <a:ea typeface="Calibri" panose="020F0502020204030204" pitchFamily="34" charset="0"/>
                <a:cs typeface="Arial" panose="020B0604020202020204" pitchFamily="34" charset="0"/>
              </a:rPr>
              <a:t>Childhood</a:t>
            </a:r>
          </a:p>
          <a:p>
            <a:pPr marL="685800" marR="0" lvl="0" indent="-685800">
              <a:spcBef>
                <a:spcPts val="0"/>
              </a:spcBef>
              <a:spcAft>
                <a:spcPts val="0"/>
              </a:spcAft>
              <a:buFont typeface="Arial" panose="020B0604020202020204" pitchFamily="34" charset="0"/>
              <a:buChar char="•"/>
            </a:pPr>
            <a:r>
              <a:rPr lang="en-US" sz="5400" dirty="0">
                <a:latin typeface="Arial" panose="020B0604020202020204" pitchFamily="34" charset="0"/>
                <a:ea typeface="Calibri" panose="020F0502020204030204" pitchFamily="34" charset="0"/>
                <a:cs typeface="Arial" panose="020B0604020202020204" pitchFamily="34" charset="0"/>
              </a:rPr>
              <a:t>Places lived</a:t>
            </a:r>
          </a:p>
          <a:p>
            <a:pPr marL="685800" marR="0" lvl="0" indent="-685800">
              <a:spcBef>
                <a:spcPts val="0"/>
              </a:spcBef>
              <a:spcAft>
                <a:spcPts val="0"/>
              </a:spcAft>
              <a:buFont typeface="Arial" panose="020B0604020202020204" pitchFamily="34" charset="0"/>
              <a:buChar char="•"/>
            </a:pPr>
            <a:r>
              <a:rPr lang="en-US" sz="5400" dirty="0">
                <a:effectLst/>
                <a:latin typeface="Arial" panose="020B0604020202020204" pitchFamily="34" charset="0"/>
                <a:ea typeface="Calibri" panose="020F0502020204030204" pitchFamily="34" charset="0"/>
                <a:cs typeface="Arial" panose="020B0604020202020204" pitchFamily="34" charset="0"/>
              </a:rPr>
              <a:t>Spiritual journey…religious history</a:t>
            </a:r>
          </a:p>
          <a:p>
            <a:pPr marL="685800" marR="0" lvl="0" indent="-685800">
              <a:spcBef>
                <a:spcPts val="0"/>
              </a:spcBef>
              <a:spcAft>
                <a:spcPts val="0"/>
              </a:spcAft>
              <a:buFont typeface="Arial" panose="020B0604020202020204" pitchFamily="34" charset="0"/>
              <a:buChar char="•"/>
            </a:pPr>
            <a:r>
              <a:rPr lang="en-US" sz="5400" dirty="0">
                <a:latin typeface="Arial" panose="020B0604020202020204" pitchFamily="34" charset="0"/>
                <a:ea typeface="Calibri" panose="020F0502020204030204" pitchFamily="34" charset="0"/>
                <a:cs typeface="Arial" panose="020B0604020202020204" pitchFamily="34" charset="0"/>
              </a:rPr>
              <a:t>Successes &amp; failures</a:t>
            </a:r>
          </a:p>
          <a:p>
            <a:pPr marL="685800" marR="0" lvl="0" indent="-685800">
              <a:spcBef>
                <a:spcPts val="0"/>
              </a:spcBef>
              <a:spcAft>
                <a:spcPts val="0"/>
              </a:spcAft>
              <a:buFont typeface="Arial" panose="020B0604020202020204" pitchFamily="34" charset="0"/>
              <a:buChar char="•"/>
            </a:pPr>
            <a:r>
              <a:rPr lang="en-US" sz="5400" dirty="0">
                <a:effectLst/>
                <a:latin typeface="Arial" panose="020B0604020202020204" pitchFamily="34" charset="0"/>
                <a:ea typeface="Calibri" panose="020F0502020204030204" pitchFamily="34" charset="0"/>
                <a:cs typeface="Arial" panose="020B0604020202020204" pitchFamily="34" charset="0"/>
              </a:rPr>
              <a:t>Addictions and obsessions </a:t>
            </a:r>
          </a:p>
        </p:txBody>
      </p:sp>
    </p:spTree>
    <p:extLst>
      <p:ext uri="{BB962C8B-B14F-4D97-AF65-F5344CB8AC3E}">
        <p14:creationId xmlns:p14="http://schemas.microsoft.com/office/powerpoint/2010/main" val="3807684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17E3795-666E-48F8-848F-0015C065A8F9}"/>
              </a:ext>
            </a:extLst>
          </p:cNvPr>
          <p:cNvSpPr txBox="1"/>
          <p:nvPr/>
        </p:nvSpPr>
        <p:spPr>
          <a:xfrm>
            <a:off x="278296" y="106018"/>
            <a:ext cx="11913703" cy="6740307"/>
          </a:xfrm>
          <a:prstGeom prst="rect">
            <a:avLst/>
          </a:prstGeom>
          <a:noFill/>
        </p:spPr>
        <p:txBody>
          <a:bodyPr wrap="square">
            <a:spAutoFit/>
          </a:bodyPr>
          <a:lstStyle/>
          <a:p>
            <a:pPr marL="342900" marR="0" lvl="0" indent="-342900">
              <a:spcBef>
                <a:spcPts val="0"/>
              </a:spcBef>
              <a:spcAft>
                <a:spcPts val="0"/>
              </a:spcAft>
              <a:buFont typeface="+mj-lt"/>
              <a:buAutoNum type="arabicPeriod"/>
            </a:pPr>
            <a:r>
              <a:rPr lang="en-US" sz="4800" b="1" u="sng" dirty="0">
                <a:effectLst/>
                <a:latin typeface="Arial" panose="020B0604020202020204" pitchFamily="34" charset="0"/>
                <a:ea typeface="Calibri" panose="020F0502020204030204" pitchFamily="34" charset="0"/>
                <a:cs typeface="Arial" panose="020B0604020202020204" pitchFamily="34" charset="0"/>
              </a:rPr>
              <a:t>  B.C.:  Before Christ</a:t>
            </a:r>
            <a:r>
              <a:rPr lang="en-US" sz="4800" dirty="0">
                <a:effectLst/>
                <a:latin typeface="Arial" panose="020B0604020202020204" pitchFamily="34" charset="0"/>
                <a:ea typeface="Calibri" panose="020F0502020204030204" pitchFamily="34" charset="0"/>
                <a:cs typeface="Arial" panose="020B0604020202020204" pitchFamily="34" charset="0"/>
              </a:rPr>
              <a:t>:</a:t>
            </a:r>
            <a:r>
              <a:rPr lang="en-US" sz="4800" b="1" dirty="0">
                <a:effectLst/>
                <a:latin typeface="Arial" panose="020B0604020202020204" pitchFamily="34" charset="0"/>
                <a:ea typeface="Calibri" panose="020F0502020204030204" pitchFamily="34" charset="0"/>
                <a:cs typeface="Arial" panose="020B0604020202020204" pitchFamily="34" charset="0"/>
              </a:rPr>
              <a:t> What experiences in your life can be points of contact with other people?</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mj-lt"/>
              <a:buAutoNum type="alphaLcPeriod"/>
            </a:pPr>
            <a:r>
              <a:rPr lang="en-US" sz="3600" dirty="0">
                <a:effectLst/>
                <a:latin typeface="Arial" panose="020B0604020202020204" pitchFamily="34" charset="0"/>
                <a:ea typeface="Calibri" panose="020F0502020204030204" pitchFamily="34" charset="0"/>
                <a:cs typeface="Arial" panose="020B0604020202020204" pitchFamily="34" charset="0"/>
              </a:rPr>
              <a:t>Family/lack of family</a:t>
            </a:r>
          </a:p>
          <a:p>
            <a:pPr marL="742950" marR="0" lvl="1" indent="-285750">
              <a:spcBef>
                <a:spcPts val="0"/>
              </a:spcBef>
              <a:spcAft>
                <a:spcPts val="0"/>
              </a:spcAft>
              <a:buFont typeface="+mj-lt"/>
              <a:buAutoNum type="alphaLcPeriod"/>
            </a:pPr>
            <a:r>
              <a:rPr lang="en-US" sz="3600" dirty="0">
                <a:effectLst/>
                <a:latin typeface="Arial" panose="020B0604020202020204" pitchFamily="34" charset="0"/>
                <a:ea typeface="Calibri" panose="020F0502020204030204" pitchFamily="34" charset="0"/>
                <a:cs typeface="Arial" panose="020B0604020202020204" pitchFamily="34" charset="0"/>
              </a:rPr>
              <a:t>Birthplace</a:t>
            </a:r>
          </a:p>
          <a:p>
            <a:pPr marL="742950" marR="0" lvl="1" indent="-285750">
              <a:spcBef>
                <a:spcPts val="0"/>
              </a:spcBef>
              <a:spcAft>
                <a:spcPts val="0"/>
              </a:spcAft>
              <a:buFont typeface="+mj-lt"/>
              <a:buAutoNum type="alphaLcPeriod"/>
            </a:pPr>
            <a:r>
              <a:rPr lang="en-US" sz="3600" dirty="0">
                <a:effectLst/>
                <a:latin typeface="Arial" panose="020B0604020202020204" pitchFamily="34" charset="0"/>
                <a:ea typeface="Calibri" panose="020F0502020204030204" pitchFamily="34" charset="0"/>
                <a:cs typeface="Arial" panose="020B0604020202020204" pitchFamily="34" charset="0"/>
              </a:rPr>
              <a:t>Childhood—good and bad experiences</a:t>
            </a:r>
          </a:p>
          <a:p>
            <a:pPr marL="742950" marR="0" lvl="1" indent="-285750">
              <a:spcBef>
                <a:spcPts val="0"/>
              </a:spcBef>
              <a:spcAft>
                <a:spcPts val="0"/>
              </a:spcAft>
              <a:buFont typeface="+mj-lt"/>
              <a:buAutoNum type="alphaLcPeriod"/>
            </a:pPr>
            <a:r>
              <a:rPr lang="en-US" sz="3600" dirty="0">
                <a:effectLst/>
                <a:latin typeface="Arial" panose="020B0604020202020204" pitchFamily="34" charset="0"/>
                <a:ea typeface="Calibri" panose="020F0502020204030204" pitchFamily="34" charset="0"/>
                <a:cs typeface="Arial" panose="020B0604020202020204" pitchFamily="34" charset="0"/>
              </a:rPr>
              <a:t>Youth—ditto </a:t>
            </a:r>
          </a:p>
          <a:p>
            <a:pPr marL="742950" marR="0" lvl="1" indent="-285750">
              <a:spcBef>
                <a:spcPts val="0"/>
              </a:spcBef>
              <a:spcAft>
                <a:spcPts val="0"/>
              </a:spcAft>
              <a:buFont typeface="+mj-lt"/>
              <a:buAutoNum type="alphaLcPeriod"/>
            </a:pPr>
            <a:r>
              <a:rPr lang="en-US" sz="3600" dirty="0">
                <a:effectLst/>
                <a:latin typeface="Arial" panose="020B0604020202020204" pitchFamily="34" charset="0"/>
                <a:ea typeface="Calibri" panose="020F0502020204030204" pitchFamily="34" charset="0"/>
                <a:cs typeface="Arial" panose="020B0604020202020204" pitchFamily="34" charset="0"/>
              </a:rPr>
              <a:t>Education/lack of education</a:t>
            </a:r>
          </a:p>
          <a:p>
            <a:pPr marL="742950" marR="0" lvl="1" indent="-285750">
              <a:spcBef>
                <a:spcPts val="0"/>
              </a:spcBef>
              <a:spcAft>
                <a:spcPts val="0"/>
              </a:spcAft>
              <a:buFont typeface="+mj-lt"/>
              <a:buAutoNum type="alphaLcPeriod"/>
            </a:pPr>
            <a:r>
              <a:rPr lang="en-US" sz="3600" dirty="0">
                <a:effectLst/>
                <a:latin typeface="Arial" panose="020B0604020202020204" pitchFamily="34" charset="0"/>
                <a:ea typeface="Calibri" panose="020F0502020204030204" pitchFamily="34" charset="0"/>
                <a:cs typeface="Arial" panose="020B0604020202020204" pitchFamily="34" charset="0"/>
              </a:rPr>
              <a:t>Religious/non-religious experiences</a:t>
            </a:r>
          </a:p>
          <a:p>
            <a:pPr marL="742950" marR="0" lvl="1" indent="-285750">
              <a:spcBef>
                <a:spcPts val="0"/>
              </a:spcBef>
              <a:spcAft>
                <a:spcPts val="0"/>
              </a:spcAft>
              <a:buFont typeface="+mj-lt"/>
              <a:buAutoNum type="alphaLcPeriod"/>
            </a:pPr>
            <a:r>
              <a:rPr lang="en-US" sz="3600" dirty="0">
                <a:effectLst/>
                <a:latin typeface="Arial" panose="020B0604020202020204" pitchFamily="34" charset="0"/>
                <a:ea typeface="Calibri" panose="020F0502020204030204" pitchFamily="34" charset="0"/>
                <a:cs typeface="Arial" panose="020B0604020202020204" pitchFamily="34" charset="0"/>
              </a:rPr>
              <a:t>Stuff you’re proud of</a:t>
            </a:r>
          </a:p>
          <a:p>
            <a:pPr marL="742950" marR="0" lvl="1" indent="-285750">
              <a:spcBef>
                <a:spcPts val="0"/>
              </a:spcBef>
              <a:spcAft>
                <a:spcPts val="0"/>
              </a:spcAft>
              <a:buFont typeface="+mj-lt"/>
              <a:buAutoNum type="alphaLcPeriod"/>
            </a:pPr>
            <a:r>
              <a:rPr lang="en-US" sz="3600" dirty="0">
                <a:effectLst/>
                <a:latin typeface="Arial" panose="020B0604020202020204" pitchFamily="34" charset="0"/>
                <a:ea typeface="Calibri" panose="020F0502020204030204" pitchFamily="34" charset="0"/>
                <a:cs typeface="Arial" panose="020B0604020202020204" pitchFamily="34" charset="0"/>
              </a:rPr>
              <a:t>Stuff you’re not so proud of</a:t>
            </a:r>
          </a:p>
        </p:txBody>
      </p:sp>
    </p:spTree>
    <p:extLst>
      <p:ext uri="{BB962C8B-B14F-4D97-AF65-F5344CB8AC3E}">
        <p14:creationId xmlns:p14="http://schemas.microsoft.com/office/powerpoint/2010/main" val="2073366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17E3795-666E-48F8-848F-0015C065A8F9}"/>
              </a:ext>
            </a:extLst>
          </p:cNvPr>
          <p:cNvSpPr txBox="1"/>
          <p:nvPr/>
        </p:nvSpPr>
        <p:spPr>
          <a:xfrm>
            <a:off x="742123" y="689113"/>
            <a:ext cx="10946294" cy="4708981"/>
          </a:xfrm>
          <a:prstGeom prst="rect">
            <a:avLst/>
          </a:prstGeom>
          <a:noFill/>
        </p:spPr>
        <p:txBody>
          <a:bodyPr wrap="square">
            <a:spAutoFit/>
          </a:bodyPr>
          <a:lstStyle/>
          <a:p>
            <a:pPr marR="0" lvl="0">
              <a:spcBef>
                <a:spcPts val="0"/>
              </a:spcBef>
              <a:spcAft>
                <a:spcPts val="0"/>
              </a:spcAft>
            </a:pPr>
            <a:r>
              <a:rPr lang="en-US" sz="6000" b="1" u="sng" dirty="0">
                <a:effectLst/>
                <a:latin typeface="Arial" panose="020B0604020202020204" pitchFamily="34" charset="0"/>
                <a:ea typeface="Calibri" panose="020F0502020204030204" pitchFamily="34" charset="0"/>
                <a:cs typeface="Arial" panose="020B0604020202020204" pitchFamily="34" charset="0"/>
              </a:rPr>
              <a:t>2.  M.C.:  Meeting Christ</a:t>
            </a:r>
            <a:endParaRPr lang="en-US" sz="6000" b="1" u="sng" dirty="0">
              <a:latin typeface="Arial" panose="020B0604020202020204" pitchFamily="34" charset="0"/>
              <a:ea typeface="Calibri" panose="020F0502020204030204" pitchFamily="34" charset="0"/>
              <a:cs typeface="Arial" panose="020B0604020202020204" pitchFamily="34" charset="0"/>
            </a:endParaRPr>
          </a:p>
          <a:p>
            <a:pPr marL="685800" marR="0" lvl="0" indent="-685800">
              <a:spcBef>
                <a:spcPts val="0"/>
              </a:spcBef>
              <a:spcAft>
                <a:spcPts val="0"/>
              </a:spcAft>
              <a:buFont typeface="Arial" panose="020B0604020202020204" pitchFamily="34" charset="0"/>
              <a:buChar char="•"/>
            </a:pPr>
            <a:r>
              <a:rPr lang="en-US" sz="4800" dirty="0">
                <a:effectLst/>
                <a:latin typeface="Arial" panose="020B0604020202020204" pitchFamily="34" charset="0"/>
                <a:ea typeface="Calibri" panose="020F0502020204030204" pitchFamily="34" charset="0"/>
                <a:cs typeface="Arial" panose="020B0604020202020204" pitchFamily="34" charset="0"/>
              </a:rPr>
              <a:t>What’s your conversion story?  </a:t>
            </a:r>
          </a:p>
          <a:p>
            <a:pPr marL="685800" marR="0" lvl="0" indent="-685800">
              <a:spcBef>
                <a:spcPts val="0"/>
              </a:spcBef>
              <a:spcAft>
                <a:spcPts val="0"/>
              </a:spcAft>
              <a:buFont typeface="Arial" panose="020B0604020202020204" pitchFamily="34" charset="0"/>
              <a:buChar char="•"/>
            </a:pPr>
            <a:r>
              <a:rPr lang="en-US" sz="4800" dirty="0">
                <a:effectLst/>
                <a:latin typeface="Arial" panose="020B0604020202020204" pitchFamily="34" charset="0"/>
                <a:ea typeface="Calibri" panose="020F0502020204030204" pitchFamily="34" charset="0"/>
                <a:cs typeface="Arial" panose="020B0604020202020204" pitchFamily="34" charset="0"/>
              </a:rPr>
              <a:t>What happened that brought you to Jesus?  </a:t>
            </a:r>
          </a:p>
          <a:p>
            <a:pPr marL="685800" marR="0" lvl="0" indent="-685800">
              <a:spcBef>
                <a:spcPts val="0"/>
              </a:spcBef>
              <a:spcAft>
                <a:spcPts val="0"/>
              </a:spcAft>
              <a:buFont typeface="Arial" panose="020B0604020202020204" pitchFamily="34" charset="0"/>
              <a:buChar char="•"/>
            </a:pPr>
            <a:r>
              <a:rPr lang="en-US" sz="4800" dirty="0">
                <a:effectLst/>
                <a:latin typeface="Arial" panose="020B0604020202020204" pitchFamily="34" charset="0"/>
                <a:ea typeface="Calibri" panose="020F0502020204030204" pitchFamily="34" charset="0"/>
                <a:cs typeface="Arial" panose="020B0604020202020204" pitchFamily="34" charset="0"/>
              </a:rPr>
              <a:t>What circumstances did God use to turn your heart to Him? </a:t>
            </a:r>
          </a:p>
        </p:txBody>
      </p:sp>
    </p:spTree>
    <p:extLst>
      <p:ext uri="{BB962C8B-B14F-4D97-AF65-F5344CB8AC3E}">
        <p14:creationId xmlns:p14="http://schemas.microsoft.com/office/powerpoint/2010/main" val="1159346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17E3795-666E-48F8-848F-0015C065A8F9}"/>
              </a:ext>
            </a:extLst>
          </p:cNvPr>
          <p:cNvSpPr txBox="1"/>
          <p:nvPr/>
        </p:nvSpPr>
        <p:spPr>
          <a:xfrm>
            <a:off x="742123" y="689113"/>
            <a:ext cx="10946294" cy="4708981"/>
          </a:xfrm>
          <a:prstGeom prst="rect">
            <a:avLst/>
          </a:prstGeom>
          <a:noFill/>
        </p:spPr>
        <p:txBody>
          <a:bodyPr wrap="square">
            <a:spAutoFit/>
          </a:bodyPr>
          <a:lstStyle/>
          <a:p>
            <a:pPr marR="0" lvl="0">
              <a:spcBef>
                <a:spcPts val="0"/>
              </a:spcBef>
              <a:spcAft>
                <a:spcPts val="0"/>
              </a:spcAft>
            </a:pPr>
            <a:r>
              <a:rPr lang="en-US" sz="6000" b="1" u="sng" dirty="0">
                <a:latin typeface="Arial" panose="020B0604020202020204" pitchFamily="34" charset="0"/>
                <a:ea typeface="Calibri" panose="020F0502020204030204" pitchFamily="34" charset="0"/>
                <a:cs typeface="Arial" panose="020B0604020202020204" pitchFamily="34" charset="0"/>
              </a:rPr>
              <a:t>3</a:t>
            </a:r>
            <a:r>
              <a:rPr lang="en-US" sz="6000" b="1" u="sng" dirty="0">
                <a:effectLst/>
                <a:latin typeface="Arial" panose="020B0604020202020204" pitchFamily="34" charset="0"/>
                <a:ea typeface="Calibri" panose="020F0502020204030204" pitchFamily="34" charset="0"/>
                <a:cs typeface="Arial" panose="020B0604020202020204" pitchFamily="34" charset="0"/>
              </a:rPr>
              <a:t>.  W.C.:  With Christ</a:t>
            </a:r>
            <a:endParaRPr lang="en-US" sz="6000" b="1" u="sng" dirty="0">
              <a:latin typeface="Arial" panose="020B0604020202020204" pitchFamily="34" charset="0"/>
              <a:ea typeface="Calibri" panose="020F0502020204030204" pitchFamily="34" charset="0"/>
              <a:cs typeface="Arial" panose="020B0604020202020204" pitchFamily="34" charset="0"/>
            </a:endParaRPr>
          </a:p>
          <a:p>
            <a:pPr marL="685800" marR="0" lvl="0" indent="-685800">
              <a:spcBef>
                <a:spcPts val="0"/>
              </a:spcBef>
              <a:spcAft>
                <a:spcPts val="0"/>
              </a:spcAft>
              <a:buFont typeface="Arial" panose="020B0604020202020204" pitchFamily="34" charset="0"/>
              <a:buChar char="•"/>
            </a:pPr>
            <a:r>
              <a:rPr lang="en-US" sz="4800" dirty="0">
                <a:effectLst/>
                <a:latin typeface="Arial" panose="020B0604020202020204" pitchFamily="34" charset="0"/>
                <a:ea typeface="Calibri" panose="020F0502020204030204" pitchFamily="34" charset="0"/>
                <a:cs typeface="Arial" panose="020B0604020202020204" pitchFamily="34" charset="0"/>
              </a:rPr>
              <a:t>What changes has Jesus brought to your life?</a:t>
            </a:r>
          </a:p>
          <a:p>
            <a:pPr marL="685800" marR="0" lvl="0" indent="-685800">
              <a:spcBef>
                <a:spcPts val="0"/>
              </a:spcBef>
              <a:spcAft>
                <a:spcPts val="0"/>
              </a:spcAft>
              <a:buFont typeface="Arial" panose="020B0604020202020204" pitchFamily="34" charset="0"/>
              <a:buChar char="•"/>
            </a:pPr>
            <a:r>
              <a:rPr lang="en-US" sz="4800" dirty="0">
                <a:latin typeface="Arial" panose="020B0604020202020204" pitchFamily="34" charset="0"/>
                <a:ea typeface="Calibri" panose="020F0502020204030204" pitchFamily="34" charset="0"/>
                <a:cs typeface="Arial" panose="020B0604020202020204" pitchFamily="34" charset="0"/>
              </a:rPr>
              <a:t>New purpose, passion, problems, message, meaning, experiences?</a:t>
            </a:r>
          </a:p>
          <a:p>
            <a:pPr marL="685800" marR="0" lvl="0" indent="-685800">
              <a:spcBef>
                <a:spcPts val="0"/>
              </a:spcBef>
              <a:spcAft>
                <a:spcPts val="0"/>
              </a:spcAft>
              <a:buFont typeface="Arial" panose="020B0604020202020204" pitchFamily="34" charset="0"/>
              <a:buChar char="•"/>
            </a:pPr>
            <a:r>
              <a:rPr lang="en-US" sz="4800" dirty="0">
                <a:latin typeface="Arial" panose="020B0604020202020204" pitchFamily="34" charset="0"/>
                <a:ea typeface="Calibri" panose="020F0502020204030204" pitchFamily="34" charset="0"/>
                <a:cs typeface="Arial" panose="020B0604020202020204" pitchFamily="34" charset="0"/>
              </a:rPr>
              <a:t>From w</a:t>
            </a:r>
            <a:r>
              <a:rPr lang="en-US" sz="4800" dirty="0">
                <a:effectLst/>
                <a:latin typeface="Arial" panose="020B0604020202020204" pitchFamily="34" charset="0"/>
                <a:ea typeface="Calibri" panose="020F0502020204030204" pitchFamily="34" charset="0"/>
                <a:cs typeface="Arial" panose="020B0604020202020204" pitchFamily="34" charset="0"/>
              </a:rPr>
              <a:t>hat </a:t>
            </a:r>
            <a:r>
              <a:rPr lang="en-US" sz="4800" dirty="0">
                <a:latin typeface="Arial" panose="020B0604020202020204" pitchFamily="34" charset="0"/>
                <a:ea typeface="Calibri" panose="020F0502020204030204" pitchFamily="34" charset="0"/>
                <a:cs typeface="Arial" panose="020B0604020202020204" pitchFamily="34" charset="0"/>
              </a:rPr>
              <a:t>has/is Jesus saving you? </a:t>
            </a:r>
            <a:endParaRPr lang="en-US" sz="4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17445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17E3795-666E-48F8-848F-0015C065A8F9}"/>
              </a:ext>
            </a:extLst>
          </p:cNvPr>
          <p:cNvSpPr txBox="1"/>
          <p:nvPr/>
        </p:nvSpPr>
        <p:spPr>
          <a:xfrm>
            <a:off x="371062" y="291547"/>
            <a:ext cx="11820938" cy="6555641"/>
          </a:xfrm>
          <a:prstGeom prst="rect">
            <a:avLst/>
          </a:prstGeom>
          <a:noFill/>
        </p:spPr>
        <p:txBody>
          <a:bodyPr wrap="square">
            <a:spAutoFit/>
          </a:bodyPr>
          <a:lstStyle/>
          <a:p>
            <a:pPr marR="0" lvl="0">
              <a:spcBef>
                <a:spcPts val="0"/>
              </a:spcBef>
              <a:spcAft>
                <a:spcPts val="0"/>
              </a:spcAft>
            </a:pPr>
            <a:r>
              <a:rPr lang="en-US" sz="6000" b="1" u="sng" dirty="0">
                <a:latin typeface="Arial" panose="020B0604020202020204" pitchFamily="34" charset="0"/>
                <a:ea typeface="Calibri" panose="020F0502020204030204" pitchFamily="34" charset="0"/>
                <a:cs typeface="Arial" panose="020B0604020202020204" pitchFamily="34" charset="0"/>
              </a:rPr>
              <a:t>End with a QUESTION or two.</a:t>
            </a:r>
            <a:endParaRPr lang="en-US" sz="6000" dirty="0">
              <a:latin typeface="Arial" panose="020B0604020202020204" pitchFamily="34" charset="0"/>
              <a:ea typeface="Calibri" panose="020F0502020204030204" pitchFamily="34" charset="0"/>
              <a:cs typeface="Arial" panose="020B0604020202020204" pitchFamily="34" charset="0"/>
            </a:endParaRPr>
          </a:p>
          <a:p>
            <a:pPr marL="342900" indent="-342900">
              <a:buFont typeface="Symbol" panose="05050102010706020507" pitchFamily="18" charset="2"/>
              <a:buChar char=""/>
            </a:pPr>
            <a:r>
              <a:rPr lang="en-US" sz="4000" dirty="0">
                <a:effectLst/>
                <a:latin typeface="Arial" panose="020B0604020202020204" pitchFamily="34" charset="0"/>
                <a:ea typeface="Calibri" panose="020F0502020204030204" pitchFamily="34" charset="0"/>
                <a:cs typeface="Arial" panose="020B0604020202020204" pitchFamily="34" charset="0"/>
              </a:rPr>
              <a:t>What can I do to help you get closer to God?</a:t>
            </a:r>
          </a:p>
          <a:p>
            <a:pPr marL="342900" marR="0" lvl="0" indent="-342900">
              <a:spcBef>
                <a:spcPts val="0"/>
              </a:spcBef>
              <a:spcAft>
                <a:spcPts val="0"/>
              </a:spcAft>
              <a:buFont typeface="Symbol" panose="05050102010706020507" pitchFamily="18" charset="2"/>
              <a:buChar char=""/>
            </a:pPr>
            <a:r>
              <a:rPr lang="en-US" sz="4000" dirty="0">
                <a:effectLst/>
                <a:latin typeface="Arial" panose="020B0604020202020204" pitchFamily="34" charset="0"/>
                <a:ea typeface="Calibri" panose="020F0502020204030204" pitchFamily="34" charset="0"/>
                <a:cs typeface="Arial" panose="020B0604020202020204" pitchFamily="34" charset="0"/>
              </a:rPr>
              <a:t>Have you ever surrendered your life to Jesus Christ?</a:t>
            </a:r>
          </a:p>
          <a:p>
            <a:pPr marL="342900" marR="0" lvl="0" indent="-342900">
              <a:spcBef>
                <a:spcPts val="0"/>
              </a:spcBef>
              <a:spcAft>
                <a:spcPts val="0"/>
              </a:spcAft>
              <a:buFont typeface="Symbol" panose="05050102010706020507" pitchFamily="18" charset="2"/>
              <a:buChar char=""/>
            </a:pPr>
            <a:r>
              <a:rPr lang="en-US" sz="4000" dirty="0">
                <a:effectLst/>
                <a:latin typeface="Arial" panose="020B0604020202020204" pitchFamily="34" charset="0"/>
                <a:ea typeface="Calibri" panose="020F0502020204030204" pitchFamily="34" charset="0"/>
                <a:cs typeface="Arial" panose="020B0604020202020204" pitchFamily="34" charset="0"/>
              </a:rPr>
              <a:t>Is there anything keeping you from giving your life to Jesus Christ right now?</a:t>
            </a:r>
          </a:p>
          <a:p>
            <a:pPr marL="342900" marR="0" lvl="0" indent="-342900">
              <a:spcBef>
                <a:spcPts val="0"/>
              </a:spcBef>
              <a:spcAft>
                <a:spcPts val="0"/>
              </a:spcAft>
              <a:buFont typeface="Symbol" panose="05050102010706020507" pitchFamily="18" charset="2"/>
              <a:buChar char=""/>
            </a:pPr>
            <a:r>
              <a:rPr lang="en-US" sz="4000" dirty="0">
                <a:effectLst/>
                <a:latin typeface="Arial" panose="020B0604020202020204" pitchFamily="34" charset="0"/>
                <a:ea typeface="Calibri" panose="020F0502020204030204" pitchFamily="34" charset="0"/>
                <a:cs typeface="Arial" panose="020B0604020202020204" pitchFamily="34" charset="0"/>
              </a:rPr>
              <a:t>If you were to stand before God today and He were to ask you, “Why should I let you into heaven,” what would you say?</a:t>
            </a:r>
          </a:p>
          <a:p>
            <a:pPr marL="342900" marR="0" lvl="0" indent="-342900">
              <a:spcBef>
                <a:spcPts val="0"/>
              </a:spcBef>
              <a:spcAft>
                <a:spcPts val="0"/>
              </a:spcAft>
              <a:buFont typeface="Symbol" panose="05050102010706020507" pitchFamily="18" charset="2"/>
              <a:buChar char=""/>
            </a:pPr>
            <a:r>
              <a:rPr lang="en-US" sz="4000" dirty="0">
                <a:effectLst/>
                <a:latin typeface="Arial" panose="020B0604020202020204" pitchFamily="34" charset="0"/>
                <a:ea typeface="Calibri" panose="020F0502020204030204" pitchFamily="34" charset="0"/>
                <a:cs typeface="Arial" panose="020B0604020202020204" pitchFamily="34" charset="0"/>
              </a:rPr>
              <a:t>How is it with your soul?</a:t>
            </a:r>
          </a:p>
        </p:txBody>
      </p:sp>
    </p:spTree>
    <p:extLst>
      <p:ext uri="{BB962C8B-B14F-4D97-AF65-F5344CB8AC3E}">
        <p14:creationId xmlns:p14="http://schemas.microsoft.com/office/powerpoint/2010/main" val="954648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id="{CFC7B25C-4A18-4579-8FAD-0D69EA3601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270" y="-860066"/>
            <a:ext cx="12311269" cy="77180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C1B20A0-26EB-4A4C-92E5-666C1D522BD0}"/>
              </a:ext>
            </a:extLst>
          </p:cNvPr>
          <p:cNvSpPr>
            <a:spLocks noGrp="1"/>
          </p:cNvSpPr>
          <p:nvPr>
            <p:ph type="ctrTitle"/>
          </p:nvPr>
        </p:nvSpPr>
        <p:spPr>
          <a:xfrm>
            <a:off x="5526157" y="463826"/>
            <a:ext cx="6440556" cy="2305878"/>
          </a:xfrm>
        </p:spPr>
        <p:txBody>
          <a:bodyPr/>
          <a:lstStyle/>
          <a:p>
            <a:pPr algn="ctr"/>
            <a:r>
              <a:rPr lang="en-US" sz="54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Your personal Titanic</a:t>
            </a:r>
          </a:p>
        </p:txBody>
      </p:sp>
    </p:spTree>
    <p:extLst>
      <p:ext uri="{BB962C8B-B14F-4D97-AF65-F5344CB8AC3E}">
        <p14:creationId xmlns:p14="http://schemas.microsoft.com/office/powerpoint/2010/main" val="242050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1CAA81-B6B2-45FA-8F70-5E4EB7CF033A}"/>
              </a:ext>
            </a:extLst>
          </p:cNvPr>
          <p:cNvSpPr txBox="1"/>
          <p:nvPr/>
        </p:nvSpPr>
        <p:spPr>
          <a:xfrm>
            <a:off x="371061" y="0"/>
            <a:ext cx="11449878" cy="6740307"/>
          </a:xfrm>
          <a:prstGeom prst="rect">
            <a:avLst/>
          </a:prstGeom>
          <a:noFill/>
        </p:spPr>
        <p:txBody>
          <a:bodyPr wrap="square">
            <a:spAutoFit/>
          </a:bodyPr>
          <a:lstStyle/>
          <a:p>
            <a:pPr marL="0" marR="0">
              <a:spcBef>
                <a:spcPts val="0"/>
              </a:spcBef>
              <a:spcAft>
                <a:spcPts val="0"/>
              </a:spcAft>
            </a:pPr>
            <a:r>
              <a:rPr lang="en-US" sz="5400" b="1" u="sng" dirty="0">
                <a:effectLst/>
                <a:latin typeface="Arial" panose="020B0604020202020204" pitchFamily="34" charset="0"/>
                <a:ea typeface="Calibri" panose="020F0502020204030204" pitchFamily="34" charset="0"/>
                <a:cs typeface="Arial" panose="020B0604020202020204" pitchFamily="34" charset="0"/>
              </a:rPr>
              <a:t>I Corinthians 5:14-15</a:t>
            </a:r>
            <a:endParaRPr lang="en-US" sz="5400" u="sng"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5400" i="1" dirty="0">
                <a:effectLst/>
                <a:latin typeface="Arial" panose="020B0604020202020204" pitchFamily="34" charset="0"/>
                <a:ea typeface="Calibri" panose="020F0502020204030204" pitchFamily="34" charset="0"/>
                <a:cs typeface="Arial" panose="020B0604020202020204" pitchFamily="34" charset="0"/>
              </a:rPr>
              <a:t>For Christ’s love compels us, because we are convinced that one died for all, and therefore all died.  And he died for all, that those who live should no longer live for themselves but for Him who died for them and was raised again.</a:t>
            </a:r>
            <a:r>
              <a:rPr lang="en-US" sz="5400" dirty="0">
                <a:effectLst/>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21887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B20A0-26EB-4A4C-92E5-666C1D522BD0}"/>
              </a:ext>
            </a:extLst>
          </p:cNvPr>
          <p:cNvSpPr>
            <a:spLocks noGrp="1"/>
          </p:cNvSpPr>
          <p:nvPr>
            <p:ph type="ctrTitle"/>
          </p:nvPr>
        </p:nvSpPr>
        <p:spPr>
          <a:xfrm>
            <a:off x="781878" y="463826"/>
            <a:ext cx="11184835" cy="5817704"/>
          </a:xfrm>
        </p:spPr>
        <p:txBody>
          <a:bodyPr/>
          <a:lstStyle/>
          <a:p>
            <a:endParaRPr lang="en-US" sz="54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050" name="Picture 2">
            <a:extLst>
              <a:ext uri="{FF2B5EF4-FFF2-40B4-BE49-F238E27FC236}">
                <a16:creationId xmlns:a16="http://schemas.microsoft.com/office/drawing/2014/main" id="{C2BF0880-B1BD-4793-94E0-CEF5E256C6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365" y="815008"/>
            <a:ext cx="12894365" cy="6327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54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B20A0-26EB-4A4C-92E5-666C1D522BD0}"/>
              </a:ext>
            </a:extLst>
          </p:cNvPr>
          <p:cNvSpPr>
            <a:spLocks noGrp="1"/>
          </p:cNvSpPr>
          <p:nvPr>
            <p:ph type="ctrTitle"/>
          </p:nvPr>
        </p:nvSpPr>
        <p:spPr>
          <a:xfrm>
            <a:off x="781878" y="463826"/>
            <a:ext cx="11184835" cy="4585252"/>
          </a:xfrm>
        </p:spPr>
        <p:txBody>
          <a:bodyPr/>
          <a:lstStyle/>
          <a:p>
            <a:r>
              <a:rPr lang="en-US" sz="4800" b="1" i="0" u="sng"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Week 2—Pastor John</a:t>
            </a:r>
            <a:br>
              <a:rPr lang="en-US" sz="4800" b="1" u="sng"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the Gospel changes our PAST </a:t>
            </a:r>
            <a:r>
              <a:rPr lang="en-US" sz="4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by forgiveness, redemption, justification, peace with God, etc.  </a:t>
            </a:r>
            <a:br>
              <a:rPr lang="en-US" sz="4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a:t>
            </a:r>
            <a:r>
              <a:rPr lang="en-US" sz="4800"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have been </a:t>
            </a:r>
            <a:r>
              <a:rPr lang="en-US" sz="4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saved from all our sin and darkness.</a:t>
            </a:r>
            <a:endParaRPr lang="en-US" sz="4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285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B20A0-26EB-4A4C-92E5-666C1D522BD0}"/>
              </a:ext>
            </a:extLst>
          </p:cNvPr>
          <p:cNvSpPr>
            <a:spLocks noGrp="1"/>
          </p:cNvSpPr>
          <p:nvPr>
            <p:ph type="ctrTitle"/>
          </p:nvPr>
        </p:nvSpPr>
        <p:spPr>
          <a:xfrm>
            <a:off x="781878" y="463826"/>
            <a:ext cx="11184835" cy="4691270"/>
          </a:xfrm>
        </p:spPr>
        <p:txBody>
          <a:bodyPr/>
          <a:lstStyle/>
          <a:p>
            <a:r>
              <a:rPr lang="en-US" sz="4800" b="1" i="0" u="sng"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Week 3—Pastor Bob</a:t>
            </a:r>
            <a:br>
              <a:rPr lang="en-US" sz="4800" b="1" u="sng"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the Gospel changes our PRESENT </a:t>
            </a:r>
            <a:r>
              <a:rPr lang="en-US" sz="4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by giving us a new life in Christ to live every day.  </a:t>
            </a:r>
            <a:br>
              <a:rPr lang="en-US" sz="4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are </a:t>
            </a:r>
            <a:r>
              <a:rPr lang="en-US" sz="4800"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being saved</a:t>
            </a:r>
            <a:r>
              <a:rPr lang="en-US" sz="4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every day from darkness and evil.</a:t>
            </a:r>
            <a:endParaRPr lang="en-US" sz="4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518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B20A0-26EB-4A4C-92E5-666C1D522BD0}"/>
              </a:ext>
            </a:extLst>
          </p:cNvPr>
          <p:cNvSpPr>
            <a:spLocks noGrp="1"/>
          </p:cNvSpPr>
          <p:nvPr>
            <p:ph type="ctrTitle"/>
          </p:nvPr>
        </p:nvSpPr>
        <p:spPr>
          <a:xfrm>
            <a:off x="781878" y="463825"/>
            <a:ext cx="11184835" cy="5062331"/>
          </a:xfrm>
        </p:spPr>
        <p:txBody>
          <a:bodyPr/>
          <a:lstStyle/>
          <a:p>
            <a:r>
              <a:rPr lang="en-US" sz="4800" b="1" i="0" u="sng"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Week 4—Pastor Jesse</a:t>
            </a:r>
            <a:br>
              <a:rPr lang="en-US" sz="4800" b="1" u="sng"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the Gospel changes our FUTURE </a:t>
            </a:r>
            <a:r>
              <a:rPr lang="en-US" sz="4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by giving us a new hope in Christ—life forever in the presence of God.</a:t>
            </a:r>
            <a:br>
              <a:rPr lang="en-US" sz="4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are </a:t>
            </a:r>
            <a:r>
              <a:rPr lang="en-US" sz="4800"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being saved</a:t>
            </a:r>
            <a:r>
              <a:rPr lang="en-US" sz="4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every day from darkness and evil.</a:t>
            </a:r>
            <a:endParaRPr lang="en-US" sz="4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7972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B20A0-26EB-4A4C-92E5-666C1D522BD0}"/>
              </a:ext>
            </a:extLst>
          </p:cNvPr>
          <p:cNvSpPr>
            <a:spLocks noGrp="1"/>
          </p:cNvSpPr>
          <p:nvPr>
            <p:ph type="ctrTitle"/>
          </p:nvPr>
        </p:nvSpPr>
        <p:spPr>
          <a:xfrm>
            <a:off x="781878" y="463825"/>
            <a:ext cx="11184835" cy="4598505"/>
          </a:xfrm>
        </p:spPr>
        <p:txBody>
          <a:bodyPr/>
          <a:lstStyle/>
          <a:p>
            <a:r>
              <a:rPr lang="en-US" sz="4800" b="1" i="0" u="sng"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Week 5—Matt Lewis</a:t>
            </a:r>
            <a:br>
              <a:rPr lang="en-US" sz="4800" b="1" u="sng"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Through the Gospel, Jesus has invited us to live a bigger and better story with Him in His Kingdom…to join Him in His Story in this world.</a:t>
            </a:r>
            <a:br>
              <a:rPr lang="en-US" sz="4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1219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B20A0-26EB-4A4C-92E5-666C1D522BD0}"/>
              </a:ext>
            </a:extLst>
          </p:cNvPr>
          <p:cNvSpPr>
            <a:spLocks noGrp="1"/>
          </p:cNvSpPr>
          <p:nvPr>
            <p:ph type="ctrTitle"/>
          </p:nvPr>
        </p:nvSpPr>
        <p:spPr>
          <a:xfrm>
            <a:off x="781878" y="463824"/>
            <a:ext cx="11184835" cy="5950227"/>
          </a:xfrm>
        </p:spPr>
        <p:txBody>
          <a:bodyPr/>
          <a:lstStyle/>
          <a:p>
            <a:r>
              <a:rPr lang="en-US" sz="4800" b="1" i="0" u="sng"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Week 6—Jerry Larson</a:t>
            </a:r>
            <a:br>
              <a:rPr lang="en-US" sz="4800" b="1" u="sng"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Gospel is THE BEST gift we have ever received and are called to share with every person needing Christ in this life.  </a:t>
            </a:r>
            <a:br>
              <a:rPr lang="en-US" sz="4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NOTE:  If you didn’t get a copy of </a:t>
            </a:r>
            <a:r>
              <a:rPr lang="en-US" sz="4800"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Life That Matters</a:t>
            </a:r>
            <a:r>
              <a:rPr lang="en-US" sz="4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by Ron </a:t>
            </a:r>
            <a:r>
              <a:rPr lang="en-US" sz="4800"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Hutchcraft</a:t>
            </a:r>
            <a:r>
              <a:rPr lang="en-US" sz="4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let us know and we’ll order one for you.</a:t>
            </a:r>
            <a:endParaRPr lang="en-US" sz="4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726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B20A0-26EB-4A4C-92E5-666C1D522BD0}"/>
              </a:ext>
            </a:extLst>
          </p:cNvPr>
          <p:cNvSpPr>
            <a:spLocks noGrp="1"/>
          </p:cNvSpPr>
          <p:nvPr>
            <p:ph type="ctrTitle"/>
          </p:nvPr>
        </p:nvSpPr>
        <p:spPr>
          <a:xfrm>
            <a:off x="781878" y="463826"/>
            <a:ext cx="11184835" cy="5817704"/>
          </a:xfrm>
        </p:spPr>
        <p:txBody>
          <a:bodyPr/>
          <a:lstStyle/>
          <a:p>
            <a:r>
              <a:rPr lang="en-US" sz="5400" b="1" u="sng" dirty="0">
                <a:latin typeface="Arial" panose="020B0604020202020204" pitchFamily="34" charset="0"/>
                <a:cs typeface="Arial" panose="020B0604020202020204" pitchFamily="34" charset="0"/>
              </a:rPr>
              <a:t>2 Peter 3:9</a:t>
            </a:r>
            <a:r>
              <a:rPr lang="en-US" sz="5400" u="sng" dirty="0">
                <a:latin typeface="Arial" panose="020B0604020202020204" pitchFamily="34" charset="0"/>
                <a:cs typeface="Arial" panose="020B0604020202020204" pitchFamily="34" charset="0"/>
              </a:rPr>
              <a:t> </a:t>
            </a:r>
            <a:br>
              <a:rPr lang="en-US" sz="5400" dirty="0">
                <a:latin typeface="Arial" panose="020B0604020202020204" pitchFamily="34" charset="0"/>
                <a:cs typeface="Arial" panose="020B0604020202020204" pitchFamily="34" charset="0"/>
              </a:rPr>
            </a:br>
            <a:r>
              <a:rPr lang="en-US" sz="5400" i="1" dirty="0">
                <a:latin typeface="Arial" panose="020B0604020202020204" pitchFamily="34" charset="0"/>
                <a:cs typeface="Arial" panose="020B0604020202020204" pitchFamily="34" charset="0"/>
              </a:rPr>
              <a:t>The Lord is not slow in keeping his promise, as some understand slowness. Instead he is patient with you, not wanting anyone to perish, but everyone to come to repentance.</a:t>
            </a:r>
            <a:endParaRPr lang="en-US" sz="54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532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B20A0-26EB-4A4C-92E5-666C1D522BD0}"/>
              </a:ext>
            </a:extLst>
          </p:cNvPr>
          <p:cNvSpPr>
            <a:spLocks noGrp="1"/>
          </p:cNvSpPr>
          <p:nvPr>
            <p:ph type="ctrTitle"/>
          </p:nvPr>
        </p:nvSpPr>
        <p:spPr>
          <a:xfrm>
            <a:off x="781878" y="463826"/>
            <a:ext cx="11184835" cy="5817704"/>
          </a:xfrm>
        </p:spPr>
        <p:txBody>
          <a:bodyPr/>
          <a:lstStyle/>
          <a:p>
            <a:endParaRPr lang="en-US" sz="54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26" name="Picture 2" descr="See the source image">
            <a:extLst>
              <a:ext uri="{FF2B5EF4-FFF2-40B4-BE49-F238E27FC236}">
                <a16:creationId xmlns:a16="http://schemas.microsoft.com/office/drawing/2014/main" id="{1072C6E8-AA1A-4130-8E9D-723250692D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909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41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B20A0-26EB-4A4C-92E5-666C1D522BD0}"/>
              </a:ext>
            </a:extLst>
          </p:cNvPr>
          <p:cNvSpPr>
            <a:spLocks noGrp="1"/>
          </p:cNvSpPr>
          <p:nvPr>
            <p:ph type="ctrTitle"/>
          </p:nvPr>
        </p:nvSpPr>
        <p:spPr>
          <a:xfrm>
            <a:off x="781878" y="463826"/>
            <a:ext cx="11184835" cy="5817704"/>
          </a:xfrm>
        </p:spPr>
        <p:txBody>
          <a:bodyPr/>
          <a:lstStyle/>
          <a:p>
            <a:endParaRPr lang="en-US" sz="54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052" name="Picture 4">
            <a:extLst>
              <a:ext uri="{FF2B5EF4-FFF2-40B4-BE49-F238E27FC236}">
                <a16:creationId xmlns:a16="http://schemas.microsoft.com/office/drawing/2014/main" id="{033961BC-37E9-431E-BBFB-29A6545F9D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85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69</TotalTime>
  <Words>601</Words>
  <Application>Microsoft Office PowerPoint</Application>
  <PresentationFormat>Widescreen</PresentationFormat>
  <Paragraphs>42</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Century Gothic</vt:lpstr>
      <vt:lpstr>Symbol</vt:lpstr>
      <vt:lpstr>Wingdings 3</vt:lpstr>
      <vt:lpstr>Ion</vt:lpstr>
      <vt:lpstr>Week 1—Pastor Andrew Paul’s Definition of the Gospel—Romans 1:16--For I am not ashamed of the gospel, for it is the power of God for salvation to everyone who believes, to the Jew first and also to the Greek. </vt:lpstr>
      <vt:lpstr>Week 2—Pastor John How the Gospel changes our PAST by forgiveness, redemption, justification, peace with God, etc.   We have been saved from all our sin and darkness.</vt:lpstr>
      <vt:lpstr>Week 3—Pastor Bob How the Gospel changes our PRESENT by giving us a new life in Christ to live every day.   We are being saved every day from darkness and evil.</vt:lpstr>
      <vt:lpstr>Week 4—Pastor Jesse How the Gospel changes our FUTURE by giving us a new hope in Christ—life forever in the presence of God. We are being saved every day from darkness and evil.</vt:lpstr>
      <vt:lpstr>Week 5—Matt Lewis Through the Gospel, Jesus has invited us to live a bigger and better story with Him in His Kingdom…to join Him in His Story in this world.  </vt:lpstr>
      <vt:lpstr>Week 6—Jerry Larson The Gospel is THE BEST gift we have ever received and are called to share with every person needing Christ in this life.   NOTE:  If you didn’t get a copy of A Life That Matters by Ron Hutchcraft, let us know and we’ll order one for you.</vt:lpstr>
      <vt:lpstr>2 Peter 3:9  The Lord is not slow in keeping his promise, as some understand slowness. Instead he is patient with you, not wanting anyone to perish, but everyone to come to repentance.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 personal Titanic</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PSALM 91 1) Whoever dwells in the shelter of the Most High will rest in the shadow of the Almighty. 2) I will say of the Lord, “He is my refuge and my fortress, my God, in whom I trust.”</dc:title>
  <dc:creator>John Repsold</dc:creator>
  <cp:lastModifiedBy>John Repsold</cp:lastModifiedBy>
  <cp:revision>13</cp:revision>
  <dcterms:created xsi:type="dcterms:W3CDTF">2020-07-16T00:59:56Z</dcterms:created>
  <dcterms:modified xsi:type="dcterms:W3CDTF">2020-08-02T14:22:08Z</dcterms:modified>
</cp:coreProperties>
</file>