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7" r:id="rId3"/>
    <p:sldId id="329" r:id="rId4"/>
    <p:sldId id="282" r:id="rId5"/>
    <p:sldId id="311" r:id="rId6"/>
    <p:sldId id="312" r:id="rId7"/>
    <p:sldId id="330" r:id="rId8"/>
    <p:sldId id="314" r:id="rId9"/>
    <p:sldId id="338" r:id="rId10"/>
    <p:sldId id="339" r:id="rId11"/>
    <p:sldId id="337" r:id="rId12"/>
    <p:sldId id="315" r:id="rId13"/>
    <p:sldId id="331" r:id="rId14"/>
    <p:sldId id="304" r:id="rId15"/>
    <p:sldId id="332" r:id="rId16"/>
    <p:sldId id="322" r:id="rId17"/>
    <p:sldId id="333" r:id="rId18"/>
    <p:sldId id="328" r:id="rId19"/>
    <p:sldId id="340" r:id="rId20"/>
    <p:sldId id="341" r:id="rId21"/>
    <p:sldId id="334" r:id="rId22"/>
    <p:sldId id="335" r:id="rId23"/>
    <p:sldId id="33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4" d="100"/>
          <a:sy n="44" d="100"/>
        </p:scale>
        <p:origin x="174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92172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82791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89697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04090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6D264-1EE1-489F-8E0E-50D04BA0634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56185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6D264-1EE1-489F-8E0E-50D04BA0634A}"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283272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6D264-1EE1-489F-8E0E-50D04BA0634A}"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19644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6D264-1EE1-489F-8E0E-50D04BA0634A}"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61356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6D264-1EE1-489F-8E0E-50D04BA0634A}"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66780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6D264-1EE1-489F-8E0E-50D04BA0634A}"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7862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6D264-1EE1-489F-8E0E-50D04BA0634A}"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26517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6D264-1EE1-489F-8E0E-50D04BA0634A}" type="datetimeFigureOut">
              <a:rPr lang="en-US" smtClean="0"/>
              <a:t>1/21/2017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63063-4165-4AC8-8F63-D5A44D12C19E}" type="slidenum">
              <a:rPr lang="en-US" smtClean="0"/>
              <a:t>‹#›</a:t>
            </a:fld>
            <a:endParaRPr lang="en-US"/>
          </a:p>
        </p:txBody>
      </p:sp>
    </p:spTree>
    <p:extLst>
      <p:ext uri="{BB962C8B-B14F-4D97-AF65-F5344CB8AC3E}">
        <p14:creationId xmlns:p14="http://schemas.microsoft.com/office/powerpoint/2010/main" val="3379691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375" y="1726767"/>
            <a:ext cx="11655188" cy="4832092"/>
          </a:xfrm>
          <a:prstGeom prst="rect">
            <a:avLst/>
          </a:prstGeom>
        </p:spPr>
        <p:txBody>
          <a:bodyPr wrap="square">
            <a:spAutoFit/>
          </a:bodyPr>
          <a:lstStyle/>
          <a:p>
            <a:pPr marL="342900" marR="0" lvl="0" indent="-342900">
              <a:spcBef>
                <a:spcPts val="0"/>
              </a:spcBef>
              <a:spcAft>
                <a:spcPts val="0"/>
              </a:spcAft>
              <a:buFont typeface="+mj-lt"/>
              <a:buAutoNum type="arabicPeriod"/>
            </a:pPr>
            <a:r>
              <a:rPr lang="en-US" sz="4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Come </a:t>
            </a:r>
            <a:r>
              <a:rPr lang="en-US" sz="4400" b="1" dirty="0">
                <a:solidFill>
                  <a:schemeClr val="bg1"/>
                </a:solidFill>
                <a:latin typeface="Arial" panose="020B0604020202020204" pitchFamily="34" charset="0"/>
                <a:ea typeface="Calibri" panose="020F0502020204030204" pitchFamily="34" charset="0"/>
                <a:cs typeface="Arial" panose="020B0604020202020204" pitchFamily="34" charset="0"/>
              </a:rPr>
              <a:t>up with your best definition of “patience</a:t>
            </a:r>
            <a:r>
              <a:rPr lang="en-US" sz="4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4400" b="1" dirty="0">
                <a:solidFill>
                  <a:srgbClr val="FFFF00"/>
                </a:solidFill>
                <a:latin typeface="Arial" panose="020B0604020202020204" pitchFamily="34" charset="0"/>
                <a:ea typeface="Calibri" panose="020F0502020204030204" pitchFamily="34" charset="0"/>
                <a:cs typeface="Arial" panose="020B0604020202020204" pitchFamily="34" charset="0"/>
              </a:rPr>
              <a:t>What is so attractive about patience</a:t>
            </a:r>
            <a:r>
              <a:rPr lang="en-US" sz="4400" dirty="0">
                <a:solidFill>
                  <a:srgbClr val="FFFF00"/>
                </a:solidFill>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mj-lt"/>
              <a:buAutoNum type="arabicPeriod"/>
            </a:pPr>
            <a:r>
              <a:rPr lang="en-US" sz="4400" b="1" dirty="0">
                <a:solidFill>
                  <a:srgbClr val="00B0F0"/>
                </a:solidFill>
                <a:latin typeface="Arial" panose="020B0604020202020204" pitchFamily="34" charset="0"/>
                <a:ea typeface="Calibri" panose="020F0502020204030204" pitchFamily="34" charset="0"/>
                <a:cs typeface="Arial" panose="020B0604020202020204" pitchFamily="34" charset="0"/>
              </a:rPr>
              <a:t>How does godly/Christ-like patience differ from merely human patience? </a:t>
            </a:r>
            <a:endParaRPr lang="en-US" sz="4400" b="1" dirty="0" smtClean="0">
              <a:solidFill>
                <a:srgbClr val="00B0F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4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How </a:t>
            </a: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is perseverance different from patience?  </a:t>
            </a:r>
            <a:endParaRPr lang="en-US" sz="4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239486" y="152400"/>
            <a:ext cx="11734800" cy="1569660"/>
          </a:xfrm>
          <a:prstGeom prst="rect">
            <a:avLst/>
          </a:prstGeom>
          <a:noFill/>
        </p:spPr>
        <p:txBody>
          <a:bodyPr wrap="square" rtlCol="0">
            <a:spAutoFit/>
          </a:bodyPr>
          <a:lstStyle/>
          <a:p>
            <a:pPr algn="ctr"/>
            <a:r>
              <a:rPr lang="en-US" sz="4800" b="1" u="sng" dirty="0" smtClean="0">
                <a:solidFill>
                  <a:srgbClr val="00FF00"/>
                </a:solidFill>
              </a:rPr>
              <a:t>James 5:7</a:t>
            </a:r>
            <a:r>
              <a:rPr lang="en-US" sz="4800" b="1" dirty="0" smtClean="0">
                <a:solidFill>
                  <a:srgbClr val="00FF00"/>
                </a:solidFill>
              </a:rPr>
              <a:t>—</a:t>
            </a:r>
            <a:r>
              <a:rPr lang="en-US" sz="4800" b="1" i="1" dirty="0" smtClean="0">
                <a:solidFill>
                  <a:srgbClr val="00FF00"/>
                </a:solidFill>
              </a:rPr>
              <a:t>Be patient, then, brothers and sisters, until the Lord’s coming.</a:t>
            </a:r>
            <a:endParaRPr lang="en-US" sz="4800" b="1" dirty="0">
              <a:solidFill>
                <a:srgbClr val="00FF00"/>
              </a:solidFill>
            </a:endParaRPr>
          </a:p>
        </p:txBody>
      </p:sp>
    </p:spTree>
    <p:extLst>
      <p:ext uri="{BB962C8B-B14F-4D97-AF65-F5344CB8AC3E}">
        <p14:creationId xmlns:p14="http://schemas.microsoft.com/office/powerpoint/2010/main" val="3865510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86" y="522514"/>
            <a:ext cx="9906000" cy="923330"/>
          </a:xfrm>
          <a:prstGeom prst="rect">
            <a:avLst/>
          </a:prstGeom>
          <a:noFill/>
        </p:spPr>
        <p:txBody>
          <a:bodyPr wrap="square" rtlCol="0">
            <a:spAutoFit/>
          </a:bodyPr>
          <a:lstStyle/>
          <a:p>
            <a:pPr algn="ctr"/>
            <a:r>
              <a:rPr lang="en-US" sz="5400" dirty="0" smtClean="0">
                <a:solidFill>
                  <a:schemeClr val="bg1"/>
                </a:solidFill>
                <a:latin typeface="Arial" panose="020B0604020202020204" pitchFamily="34" charset="0"/>
                <a:cs typeface="Arial" panose="020B0604020202020204" pitchFamily="34" charset="0"/>
              </a:rPr>
              <a:t>Patience is required until…</a:t>
            </a:r>
            <a:endParaRPr lang="en-US" sz="5400" dirty="0">
              <a:solidFill>
                <a:schemeClr val="bg1"/>
              </a:solidFill>
              <a:latin typeface="Arial" panose="020B0604020202020204" pitchFamily="34" charset="0"/>
              <a:cs typeface="Arial" panose="020B0604020202020204" pitchFamily="34" charset="0"/>
            </a:endParaRPr>
          </a:p>
        </p:txBody>
      </p:sp>
      <p:pic>
        <p:nvPicPr>
          <p:cNvPr id="11266" name="Picture 2" descr="Image result for Reign of jesus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5844"/>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30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136"/>
            <a:ext cx="6823460" cy="45088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inter snow in the Palouse cou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961" y="0"/>
            <a:ext cx="6319052" cy="41518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013" y="2349136"/>
            <a:ext cx="68580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63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80"/>
                                        </p:tgtEl>
                                        <p:attrNameLst>
                                          <p:attrName>style.visibility</p:attrName>
                                        </p:attrNameLst>
                                      </p:cBhvr>
                                      <p:to>
                                        <p:strVal val="visible"/>
                                      </p:to>
                                    </p:set>
                                    <p:animEffect transition="in" filter="fade">
                                      <p:cBhvr>
                                        <p:cTn id="16"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drought in Califor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397" y="269059"/>
            <a:ext cx="9753600" cy="629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812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989" y="2231570"/>
            <a:ext cx="7274011" cy="50627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Palouse country col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186656" cy="446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971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par>
                                <p:cTn id="7" presetID="10" presetClass="entr" presetSubtype="0" fill="hold" nodeType="withEffect">
                                  <p:stCondLst>
                                    <p:cond delay="2750"/>
                                  </p:stCondLst>
                                  <p:childTnLst>
                                    <p:set>
                                      <p:cBhvr>
                                        <p:cTn id="8" dur="1" fill="hold">
                                          <p:stCondLst>
                                            <p:cond delay="0"/>
                                          </p:stCondLst>
                                        </p:cTn>
                                        <p:tgtEl>
                                          <p:spTgt spid="5124"/>
                                        </p:tgtEl>
                                        <p:attrNameLst>
                                          <p:attrName>style.visibility</p:attrName>
                                        </p:attrNameLst>
                                      </p:cBhvr>
                                      <p:to>
                                        <p:strVal val="visible"/>
                                      </p:to>
                                    </p:set>
                                    <p:animEffect transition="in" filter="fade">
                                      <p:cBhvr>
                                        <p:cTn id="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93915"/>
            <a:ext cx="11674929" cy="5513761"/>
          </a:xfrm>
        </p:spPr>
        <p:txBody>
          <a:bodyPr>
            <a:noAutofit/>
          </a:bodyPr>
          <a:lstStyle/>
          <a:p>
            <a:pPr algn="l"/>
            <a:r>
              <a:rPr lang="en-US" sz="5400" b="1" u="sng" dirty="0" smtClean="0">
                <a:solidFill>
                  <a:schemeClr val="bg1"/>
                </a:solidFill>
                <a:latin typeface="Arial" panose="020B0604020202020204" pitchFamily="34" charset="0"/>
                <a:cs typeface="Arial" panose="020B0604020202020204" pitchFamily="34" charset="0"/>
              </a:rPr>
              <a:t>James 5</a:t>
            </a:r>
            <a:br>
              <a:rPr lang="en-US" sz="5400" b="1" u="sng" dirty="0" smtClean="0">
                <a:solidFill>
                  <a:schemeClr val="bg1"/>
                </a:solidFill>
                <a:latin typeface="Arial" panose="020B0604020202020204" pitchFamily="34" charset="0"/>
                <a:cs typeface="Arial" panose="020B0604020202020204" pitchFamily="34" charset="0"/>
              </a:rPr>
            </a:br>
            <a:r>
              <a:rPr lang="en-US" sz="5400" b="1" i="1" baseline="30000" dirty="0">
                <a:solidFill>
                  <a:schemeClr val="bg1"/>
                </a:solidFill>
                <a:latin typeface="Arial" panose="020B0604020202020204" pitchFamily="34" charset="0"/>
                <a:cs typeface="Arial" panose="020B0604020202020204" pitchFamily="34" charset="0"/>
              </a:rPr>
              <a:t>8 </a:t>
            </a:r>
            <a:r>
              <a:rPr lang="en-US" sz="5400" i="1" dirty="0">
                <a:solidFill>
                  <a:schemeClr val="bg1"/>
                </a:solidFill>
                <a:latin typeface="Arial" panose="020B0604020202020204" pitchFamily="34" charset="0"/>
                <a:cs typeface="Arial" panose="020B0604020202020204" pitchFamily="34" charset="0"/>
              </a:rPr>
              <a:t>You too, be patient and stand firm, because the Lord’s coming is near. </a:t>
            </a:r>
            <a:r>
              <a:rPr lang="en-US" sz="5400" b="1" i="1" baseline="30000" dirty="0">
                <a:solidFill>
                  <a:schemeClr val="bg1"/>
                </a:solidFill>
                <a:latin typeface="Arial" panose="020B0604020202020204" pitchFamily="34" charset="0"/>
                <a:cs typeface="Arial" panose="020B0604020202020204" pitchFamily="34" charset="0"/>
              </a:rPr>
              <a:t>9 </a:t>
            </a:r>
            <a:r>
              <a:rPr lang="en-US" sz="5400" i="1" dirty="0">
                <a:solidFill>
                  <a:schemeClr val="bg1"/>
                </a:solidFill>
                <a:latin typeface="Arial" panose="020B0604020202020204" pitchFamily="34" charset="0"/>
                <a:cs typeface="Arial" panose="020B0604020202020204" pitchFamily="34" charset="0"/>
              </a:rPr>
              <a:t>Don’t grumble against one another, brothers and sisters, or you will be judged. The Judge is standing at the door</a:t>
            </a:r>
            <a:r>
              <a:rPr lang="en-US" sz="5400" i="1" dirty="0" smtClean="0">
                <a:solidFill>
                  <a:schemeClr val="bg1"/>
                </a:solidFill>
                <a:latin typeface="Arial" panose="020B0604020202020204" pitchFamily="34" charset="0"/>
                <a:cs typeface="Arial" panose="020B0604020202020204" pitchFamily="34" charset="0"/>
              </a:rPr>
              <a:t>!</a:t>
            </a: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06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333" y="1"/>
            <a:ext cx="11674929" cy="6647936"/>
          </a:xfrm>
        </p:spPr>
        <p:txBody>
          <a:bodyPr>
            <a:noAutofit/>
          </a:bodyPr>
          <a:lstStyle/>
          <a:p>
            <a:pPr algn="l"/>
            <a:r>
              <a:rPr lang="en-US" sz="4800" b="1" u="sng" dirty="0" smtClean="0">
                <a:solidFill>
                  <a:schemeClr val="bg1"/>
                </a:solidFill>
                <a:latin typeface="Arial" panose="020B0604020202020204" pitchFamily="34" charset="0"/>
                <a:cs typeface="Arial" panose="020B0604020202020204" pitchFamily="34" charset="0"/>
              </a:rPr>
              <a:t>James 5</a:t>
            </a:r>
            <a:br>
              <a:rPr lang="en-US" sz="4800" b="1" u="sng" dirty="0" smtClean="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10 </a:t>
            </a:r>
            <a:r>
              <a:rPr lang="en-US" sz="4800" i="1" dirty="0">
                <a:solidFill>
                  <a:schemeClr val="bg1"/>
                </a:solidFill>
                <a:latin typeface="Arial" panose="020B0604020202020204" pitchFamily="34" charset="0"/>
                <a:cs typeface="Arial" panose="020B0604020202020204" pitchFamily="34" charset="0"/>
              </a:rPr>
              <a:t>Brothers and sisters, as an example of patience in the face of suffering, take the prophets who spoke in the name of the Lord. </a:t>
            </a:r>
            <a:r>
              <a:rPr lang="en-US" sz="4800" b="1" i="1" baseline="30000" dirty="0">
                <a:solidFill>
                  <a:schemeClr val="bg1"/>
                </a:solidFill>
                <a:latin typeface="Arial" panose="020B0604020202020204" pitchFamily="34" charset="0"/>
                <a:cs typeface="Arial" panose="020B0604020202020204" pitchFamily="34" charset="0"/>
              </a:rPr>
              <a:t>11 </a:t>
            </a:r>
            <a:r>
              <a:rPr lang="en-US" sz="4800" i="1" dirty="0">
                <a:solidFill>
                  <a:schemeClr val="bg1"/>
                </a:solidFill>
                <a:latin typeface="Arial" panose="020B0604020202020204" pitchFamily="34" charset="0"/>
                <a:cs typeface="Arial" panose="020B0604020202020204" pitchFamily="34" charset="0"/>
              </a:rPr>
              <a:t>As you know, we count as blessed those who have persevered. You have heard of Job’s perseverance and have seen what the Lord finally brought about. The Lord is full of compassion and mercy</a:t>
            </a:r>
            <a:r>
              <a:rPr lang="en-US" sz="4800" i="1" dirty="0" smtClean="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85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3" name="Rectangle 2"/>
          <p:cNvSpPr/>
          <p:nvPr/>
        </p:nvSpPr>
        <p:spPr>
          <a:xfrm>
            <a:off x="295420" y="195936"/>
            <a:ext cx="7996197" cy="1754326"/>
          </a:xfrm>
          <a:prstGeom prst="rect">
            <a:avLst/>
          </a:prstGeom>
        </p:spPr>
        <p:txBody>
          <a:bodyPr wrap="square">
            <a:spAutoFit/>
          </a:bodyPr>
          <a:lstStyle/>
          <a:p>
            <a:r>
              <a:rPr lang="en-US" sz="5400" b="1" dirty="0">
                <a:solidFill>
                  <a:schemeClr val="bg1"/>
                </a:solidFill>
              </a:rPr>
              <a:t>Embracing godly patience often involves suffering.</a:t>
            </a:r>
            <a:endParaRPr lang="en-US" sz="5400" dirty="0">
              <a:solidFill>
                <a:schemeClr val="bg1"/>
              </a:solidFill>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225" y="1965342"/>
            <a:ext cx="7343775"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6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00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3" name="Rectangle 2"/>
          <p:cNvSpPr/>
          <p:nvPr/>
        </p:nvSpPr>
        <p:spPr>
          <a:xfrm>
            <a:off x="295420" y="195936"/>
            <a:ext cx="11896580" cy="1754326"/>
          </a:xfrm>
          <a:prstGeom prst="rect">
            <a:avLst/>
          </a:prstGeom>
        </p:spPr>
        <p:txBody>
          <a:bodyPr wrap="square">
            <a:spAutoFit/>
          </a:bodyPr>
          <a:lstStyle/>
          <a:p>
            <a:pPr algn="ctr"/>
            <a:r>
              <a:rPr lang="en-US" sz="5400" b="1" dirty="0">
                <a:solidFill>
                  <a:schemeClr val="bg1"/>
                </a:solidFill>
              </a:rPr>
              <a:t>Growing in godly patience requires </a:t>
            </a:r>
            <a:r>
              <a:rPr lang="en-US" sz="5400" b="1" dirty="0" smtClean="0">
                <a:solidFill>
                  <a:schemeClr val="bg1"/>
                </a:solidFill>
              </a:rPr>
              <a:t>PERSEVERANCE.</a:t>
            </a:r>
            <a:endParaRPr lang="en-US" sz="5400" dirty="0">
              <a:solidFill>
                <a:schemeClr val="bg1"/>
              </a:solidFill>
            </a:endParaRPr>
          </a:p>
        </p:txBody>
      </p:sp>
      <p:sp>
        <p:nvSpPr>
          <p:cNvPr id="2" name="Rectangle 1"/>
          <p:cNvSpPr/>
          <p:nvPr/>
        </p:nvSpPr>
        <p:spPr>
          <a:xfrm>
            <a:off x="473612" y="3185938"/>
            <a:ext cx="11718388" cy="2800767"/>
          </a:xfrm>
          <a:prstGeom prst="rect">
            <a:avLst/>
          </a:prstGeom>
        </p:spPr>
        <p:txBody>
          <a:bodyPr wrap="square">
            <a:spAutoFit/>
          </a:bodyPr>
          <a:lstStyle/>
          <a:p>
            <a:r>
              <a:rPr lang="en-US" sz="4400" b="1" i="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11 </a:t>
            </a:r>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As you know, we count as blessed those who have </a:t>
            </a:r>
            <a:r>
              <a:rPr lang="en-US" sz="4400" i="1" u="sng" dirty="0">
                <a:solidFill>
                  <a:schemeClr val="bg1"/>
                </a:solidFill>
                <a:latin typeface="Arial" panose="020B0604020202020204" pitchFamily="34" charset="0"/>
                <a:ea typeface="Calibri" panose="020F0502020204030204" pitchFamily="34" charset="0"/>
                <a:cs typeface="Arial" panose="020B0604020202020204" pitchFamily="34" charset="0"/>
              </a:rPr>
              <a:t>persevered</a:t>
            </a:r>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 You have heard of Job’s </a:t>
            </a:r>
            <a:r>
              <a:rPr lang="en-US" sz="4400" i="1" u="sng" dirty="0">
                <a:solidFill>
                  <a:schemeClr val="bg1"/>
                </a:solidFill>
                <a:latin typeface="Arial" panose="020B0604020202020204" pitchFamily="34" charset="0"/>
                <a:ea typeface="Calibri" panose="020F0502020204030204" pitchFamily="34" charset="0"/>
                <a:cs typeface="Arial" panose="020B0604020202020204" pitchFamily="34" charset="0"/>
              </a:rPr>
              <a:t>perseverance</a:t>
            </a:r>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 and have seen what the Lord finally brought about. </a:t>
            </a:r>
            <a:endParaRPr lang="en-US" sz="4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613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25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Jerry Sitt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56" y="1846018"/>
            <a:ext cx="6912490" cy="460832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A Grace Disgui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904" y="269487"/>
            <a:ext cx="4204760" cy="598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985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atient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81" y="405452"/>
            <a:ext cx="5782263" cy="4466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mpatient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316" y="3272050"/>
            <a:ext cx="64008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1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7" y="304800"/>
            <a:ext cx="11277600" cy="5509200"/>
          </a:xfrm>
          <a:prstGeom prst="rect">
            <a:avLst/>
          </a:prstGeom>
        </p:spPr>
        <p:txBody>
          <a:bodyPr wrap="square">
            <a:spAutoFit/>
          </a:bodyPr>
          <a:lstStyle/>
          <a:p>
            <a:r>
              <a:rPr lang="en-US" sz="4400" b="1" u="sng" dirty="0" smtClean="0">
                <a:solidFill>
                  <a:schemeClr val="bg1"/>
                </a:solidFill>
                <a:ea typeface="Calibri" panose="020F0502020204030204" pitchFamily="34" charset="0"/>
                <a:cs typeface="Times New Roman" panose="02020603050405020304" pitchFamily="18" charset="0"/>
              </a:rPr>
              <a:t>JAMES 5:10</a:t>
            </a:r>
          </a:p>
          <a:p>
            <a:r>
              <a:rPr lang="en-US" sz="4400" i="1" dirty="0" smtClean="0">
                <a:solidFill>
                  <a:schemeClr val="bg1"/>
                </a:solidFill>
                <a:ea typeface="Calibri" panose="020F0502020204030204" pitchFamily="34" charset="0"/>
                <a:cs typeface="Times New Roman" panose="02020603050405020304" pitchFamily="18" charset="0"/>
              </a:rPr>
              <a:t>Brothers </a:t>
            </a:r>
            <a:r>
              <a:rPr lang="en-US" sz="4400" i="1" dirty="0">
                <a:solidFill>
                  <a:schemeClr val="bg1"/>
                </a:solidFill>
                <a:ea typeface="Calibri" panose="020F0502020204030204" pitchFamily="34" charset="0"/>
                <a:cs typeface="Times New Roman" panose="02020603050405020304" pitchFamily="18" charset="0"/>
              </a:rPr>
              <a:t>and sisters, as an example of patience in the face of suffering, take the prophets who spoke in the name of the Lord. </a:t>
            </a:r>
            <a:endParaRPr lang="en-US" sz="4400" i="1" dirty="0" smtClean="0">
              <a:solidFill>
                <a:schemeClr val="bg1"/>
              </a:solidFill>
              <a:ea typeface="Calibri" panose="020F0502020204030204" pitchFamily="34" charset="0"/>
              <a:cs typeface="Times New Roman" panose="02020603050405020304" pitchFamily="18" charset="0"/>
            </a:endParaRPr>
          </a:p>
          <a:p>
            <a:endParaRPr lang="en-US" sz="4400" i="1" dirty="0">
              <a:solidFill>
                <a:schemeClr val="bg1"/>
              </a:solidFill>
              <a:ea typeface="Calibri" panose="020F0502020204030204" pitchFamily="34" charset="0"/>
              <a:cs typeface="Times New Roman" panose="02020603050405020304" pitchFamily="18" charset="0"/>
            </a:endParaRPr>
          </a:p>
          <a:p>
            <a:endParaRPr lang="en-US" sz="4400" dirty="0">
              <a:solidFill>
                <a:schemeClr val="bg1"/>
              </a:solidFill>
              <a:ea typeface="Calibri" panose="020F0502020204030204" pitchFamily="34" charset="0"/>
              <a:cs typeface="Times New Roman" panose="02020603050405020304" pitchFamily="18" charset="0"/>
            </a:endParaRPr>
          </a:p>
          <a:p>
            <a:r>
              <a:rPr lang="en-US" sz="4400" b="1" dirty="0">
                <a:solidFill>
                  <a:schemeClr val="bg1"/>
                </a:solidFill>
                <a:ea typeface="Calibri" panose="020F0502020204030204" pitchFamily="34" charset="0"/>
                <a:cs typeface="Times New Roman" panose="02020603050405020304" pitchFamily="18" charset="0"/>
              </a:rPr>
              <a:t>#3.  Maintaining godly patience involves godly examples.</a:t>
            </a:r>
            <a:endParaRPr lang="en-US" sz="4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672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John Bunyan in pri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1994"/>
            <a:ext cx="12192000" cy="86643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74971" y="847750"/>
            <a:ext cx="4245136" cy="1938992"/>
          </a:xfrm>
          <a:prstGeom prst="rect">
            <a:avLst/>
          </a:prstGeom>
        </p:spPr>
        <p:txBody>
          <a:bodyPr wrap="none">
            <a:spAutoFit/>
          </a:bodyPr>
          <a:lstStyle/>
          <a:p>
            <a:r>
              <a:rPr lang="en-US" sz="6000" b="1" dirty="0">
                <a:latin typeface="Calibri" panose="020F0502020204030204" pitchFamily="34" charset="0"/>
                <a:ea typeface="Calibri" panose="020F0502020204030204" pitchFamily="34" charset="0"/>
                <a:cs typeface="Times New Roman" panose="02020603050405020304" pitchFamily="18" charset="0"/>
              </a:rPr>
              <a:t>John </a:t>
            </a:r>
            <a:r>
              <a:rPr lang="en-US" sz="6000" b="1" dirty="0" smtClean="0">
                <a:latin typeface="Calibri" panose="020F0502020204030204" pitchFamily="34" charset="0"/>
                <a:ea typeface="Calibri" panose="020F0502020204030204" pitchFamily="34" charset="0"/>
                <a:cs typeface="Times New Roman" panose="02020603050405020304" pitchFamily="18" charset="0"/>
              </a:rPr>
              <a:t>Bunyan</a:t>
            </a:r>
          </a:p>
          <a:p>
            <a:r>
              <a:rPr lang="en-US" sz="6000" b="1" dirty="0" smtClean="0">
                <a:latin typeface="Calibri" panose="020F0502020204030204" pitchFamily="34" charset="0"/>
                <a:cs typeface="Times New Roman" panose="02020603050405020304" pitchFamily="18" charset="0"/>
              </a:rPr>
              <a:t>1628-1688</a:t>
            </a:r>
            <a:endParaRPr lang="en-US" sz="6000" dirty="0"/>
          </a:p>
        </p:txBody>
      </p:sp>
    </p:spTree>
    <p:extLst>
      <p:ext uri="{BB962C8B-B14F-4D97-AF65-F5344CB8AC3E}">
        <p14:creationId xmlns:p14="http://schemas.microsoft.com/office/powerpoint/2010/main" val="3609278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Adoniram Jud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47" y="718457"/>
            <a:ext cx="11473542" cy="539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17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262" y="740619"/>
            <a:ext cx="9237282" cy="4524315"/>
          </a:xfrm>
          <a:prstGeom prst="rect">
            <a:avLst/>
          </a:prstGeom>
        </p:spPr>
        <p:txBody>
          <a:bodyPr wrap="square">
            <a:spAutoFit/>
          </a:bodyPr>
          <a:lstStyle/>
          <a:p>
            <a:pPr algn="ctr"/>
            <a:r>
              <a:rPr lang="en-US" sz="9600" dirty="0">
                <a:solidFill>
                  <a:schemeClr val="bg1"/>
                </a:solidFill>
                <a:latin typeface="Freestyle Script" panose="030804020302050B0404" pitchFamily="66" charset="0"/>
                <a:ea typeface="Calibri" panose="020F0502020204030204" pitchFamily="34" charset="0"/>
                <a:cs typeface="Times New Roman" panose="02020603050405020304" pitchFamily="18" charset="0"/>
              </a:rPr>
              <a:t>What in your life </a:t>
            </a:r>
            <a:endParaRPr lang="en-US" sz="9600" dirty="0" smtClean="0">
              <a:solidFill>
                <a:schemeClr val="bg1"/>
              </a:solidFill>
              <a:latin typeface="Freestyle Script" panose="030804020302050B0404" pitchFamily="66" charset="0"/>
              <a:ea typeface="Calibri" panose="020F0502020204030204" pitchFamily="34" charset="0"/>
              <a:cs typeface="Times New Roman" panose="02020603050405020304" pitchFamily="18" charset="0"/>
            </a:endParaRPr>
          </a:p>
          <a:p>
            <a:pPr algn="ctr"/>
            <a:r>
              <a:rPr lang="en-US" sz="9600" dirty="0" smtClean="0">
                <a:solidFill>
                  <a:schemeClr val="bg1"/>
                </a:solidFill>
                <a:latin typeface="Freestyle Script" panose="030804020302050B0404" pitchFamily="66" charset="0"/>
                <a:ea typeface="Calibri" panose="020F0502020204030204" pitchFamily="34" charset="0"/>
                <a:cs typeface="Times New Roman" panose="02020603050405020304" pitchFamily="18" charset="0"/>
              </a:rPr>
              <a:t>is </a:t>
            </a:r>
            <a:r>
              <a:rPr lang="en-US" sz="9600" dirty="0">
                <a:solidFill>
                  <a:schemeClr val="bg1"/>
                </a:solidFill>
                <a:latin typeface="Freestyle Script" panose="030804020302050B0404" pitchFamily="66" charset="0"/>
                <a:ea typeface="Calibri" panose="020F0502020204030204" pitchFamily="34" charset="0"/>
                <a:cs typeface="Times New Roman" panose="02020603050405020304" pitchFamily="18" charset="0"/>
              </a:rPr>
              <a:t>calling for perseverance </a:t>
            </a:r>
            <a:endParaRPr lang="en-US" sz="9600" dirty="0" smtClean="0">
              <a:solidFill>
                <a:schemeClr val="bg1"/>
              </a:solidFill>
              <a:latin typeface="Freestyle Script" panose="030804020302050B0404" pitchFamily="66" charset="0"/>
              <a:ea typeface="Calibri" panose="020F0502020204030204" pitchFamily="34" charset="0"/>
              <a:cs typeface="Times New Roman" panose="02020603050405020304" pitchFamily="18" charset="0"/>
            </a:endParaRPr>
          </a:p>
          <a:p>
            <a:pPr algn="ctr"/>
            <a:r>
              <a:rPr lang="en-US" sz="9600" dirty="0" smtClean="0">
                <a:solidFill>
                  <a:schemeClr val="bg1"/>
                </a:solidFill>
                <a:latin typeface="Freestyle Script" panose="030804020302050B0404" pitchFamily="66" charset="0"/>
                <a:ea typeface="Calibri" panose="020F0502020204030204" pitchFamily="34" charset="0"/>
                <a:cs typeface="Times New Roman" panose="02020603050405020304" pitchFamily="18" charset="0"/>
              </a:rPr>
              <a:t>in </a:t>
            </a:r>
            <a:r>
              <a:rPr lang="en-US" sz="9600" dirty="0">
                <a:solidFill>
                  <a:schemeClr val="bg1"/>
                </a:solidFill>
                <a:latin typeface="Freestyle Script" panose="030804020302050B0404" pitchFamily="66" charset="0"/>
                <a:ea typeface="Calibri" panose="020F0502020204030204" pitchFamily="34" charset="0"/>
                <a:cs typeface="Times New Roman" panose="02020603050405020304" pitchFamily="18" charset="0"/>
              </a:rPr>
              <a:t>your faith? </a:t>
            </a:r>
            <a:endParaRPr lang="en-US" sz="9600"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663198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eing patient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2" y="0"/>
            <a:ext cx="8667149" cy="40208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being patient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210" y="2370090"/>
            <a:ext cx="6535790" cy="448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72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067" y="18837"/>
            <a:ext cx="11903933" cy="6863417"/>
          </a:xfrm>
          <a:prstGeom prst="rect">
            <a:avLst/>
          </a:prstGeom>
        </p:spPr>
        <p:txBody>
          <a:bodyPr wrap="square">
            <a:spAutoFit/>
          </a:bodyPr>
          <a:lstStyle/>
          <a:p>
            <a:r>
              <a:rPr lang="en-US" sz="4400" b="1" u="sng" dirty="0" smtClean="0">
                <a:solidFill>
                  <a:schemeClr val="bg1"/>
                </a:solidFill>
                <a:latin typeface="Arial" panose="020B0604020202020204" pitchFamily="34" charset="0"/>
                <a:cs typeface="Arial" panose="020B0604020202020204" pitchFamily="34" charset="0"/>
              </a:rPr>
              <a:t>Romans 9:22</a:t>
            </a:r>
          </a:p>
          <a:p>
            <a:r>
              <a:rPr lang="en-US" sz="4400" i="1" dirty="0" smtClean="0">
                <a:solidFill>
                  <a:schemeClr val="bg1"/>
                </a:solidFill>
                <a:latin typeface="Arial" panose="020B0604020202020204" pitchFamily="34" charset="0"/>
                <a:cs typeface="Arial" panose="020B0604020202020204" pitchFamily="34" charset="0"/>
              </a:rPr>
              <a:t>What </a:t>
            </a:r>
            <a:r>
              <a:rPr lang="en-US" sz="4400" i="1" dirty="0">
                <a:solidFill>
                  <a:schemeClr val="bg1"/>
                </a:solidFill>
                <a:latin typeface="Arial" panose="020B0604020202020204" pitchFamily="34" charset="0"/>
                <a:cs typeface="Arial" panose="020B0604020202020204" pitchFamily="34" charset="0"/>
              </a:rPr>
              <a:t>if God, although choosing to show his wrath and make his power known, </a:t>
            </a:r>
            <a:r>
              <a:rPr lang="en-US" sz="4400" i="1" dirty="0">
                <a:solidFill>
                  <a:srgbClr val="FF0000"/>
                </a:solidFill>
                <a:latin typeface="Arial" panose="020B0604020202020204" pitchFamily="34" charset="0"/>
                <a:cs typeface="Arial" panose="020B0604020202020204" pitchFamily="34" charset="0"/>
              </a:rPr>
              <a:t>bore with great patience</a:t>
            </a:r>
            <a:r>
              <a:rPr lang="en-US" sz="4400" i="1" dirty="0">
                <a:solidFill>
                  <a:schemeClr val="bg1"/>
                </a:solidFill>
                <a:latin typeface="Arial" panose="020B0604020202020204" pitchFamily="34" charset="0"/>
                <a:cs typeface="Arial" panose="020B0604020202020204" pitchFamily="34" charset="0"/>
              </a:rPr>
              <a:t> the objects of his wrath—prepared for destruction</a:t>
            </a:r>
            <a:r>
              <a:rPr lang="en-US" sz="4400" i="1" dirty="0" smtClean="0">
                <a:solidFill>
                  <a:schemeClr val="bg1"/>
                </a:solidFill>
                <a:latin typeface="Arial" panose="020B0604020202020204" pitchFamily="34" charset="0"/>
                <a:cs typeface="Arial" panose="020B0604020202020204" pitchFamily="34" charset="0"/>
              </a:rPr>
              <a:t>?</a:t>
            </a:r>
          </a:p>
          <a:p>
            <a:r>
              <a:rPr lang="en-US" sz="4400" b="1" u="sng" dirty="0" smtClean="0">
                <a:solidFill>
                  <a:schemeClr val="bg1"/>
                </a:solidFill>
                <a:latin typeface="Arial" panose="020B0604020202020204" pitchFamily="34" charset="0"/>
                <a:cs typeface="Arial" panose="020B0604020202020204" pitchFamily="34" charset="0"/>
              </a:rPr>
              <a:t>Romans 2:4</a:t>
            </a:r>
          </a:p>
          <a:p>
            <a:r>
              <a:rPr lang="en-US" sz="4400" i="1" dirty="0" smtClean="0">
                <a:solidFill>
                  <a:schemeClr val="bg1"/>
                </a:solidFill>
                <a:latin typeface="Arial" panose="020B0604020202020204" pitchFamily="34" charset="0"/>
                <a:cs typeface="Arial" panose="020B0604020202020204" pitchFamily="34" charset="0"/>
              </a:rPr>
              <a:t>Or </a:t>
            </a:r>
            <a:r>
              <a:rPr lang="en-US" sz="4400" i="1" dirty="0">
                <a:solidFill>
                  <a:schemeClr val="bg1"/>
                </a:solidFill>
                <a:latin typeface="Arial" panose="020B0604020202020204" pitchFamily="34" charset="0"/>
                <a:cs typeface="Arial" panose="020B0604020202020204" pitchFamily="34" charset="0"/>
              </a:rPr>
              <a:t>do you show contempt for the riches of his kindness, forbearance and </a:t>
            </a:r>
            <a:r>
              <a:rPr lang="en-US" sz="4400" i="1" dirty="0">
                <a:solidFill>
                  <a:srgbClr val="FF0000"/>
                </a:solidFill>
                <a:latin typeface="Arial" panose="020B0604020202020204" pitchFamily="34" charset="0"/>
                <a:cs typeface="Arial" panose="020B0604020202020204" pitchFamily="34" charset="0"/>
              </a:rPr>
              <a:t>patience</a:t>
            </a:r>
            <a:r>
              <a:rPr lang="en-US" sz="4400" i="1" dirty="0">
                <a:solidFill>
                  <a:schemeClr val="bg1"/>
                </a:solidFill>
                <a:latin typeface="Arial" panose="020B0604020202020204" pitchFamily="34" charset="0"/>
                <a:cs typeface="Arial" panose="020B0604020202020204" pitchFamily="34" charset="0"/>
              </a:rPr>
              <a:t>, not realizing that God’s kindness is intended to lead you to repentance?</a:t>
            </a:r>
            <a:endParaRPr lang="en-US" sz="44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105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067" y="117693"/>
            <a:ext cx="11903933" cy="5262979"/>
          </a:xfrm>
          <a:prstGeom prst="rect">
            <a:avLst/>
          </a:prstGeom>
        </p:spPr>
        <p:txBody>
          <a:bodyPr wrap="square">
            <a:spAutoFit/>
          </a:bodyPr>
          <a:lstStyle/>
          <a:p>
            <a:r>
              <a:rPr lang="en-US" sz="4800" b="1" u="sng" dirty="0" smtClean="0">
                <a:solidFill>
                  <a:schemeClr val="bg1"/>
                </a:solidFill>
                <a:latin typeface="Arial" panose="020B0604020202020204" pitchFamily="34" charset="0"/>
                <a:cs typeface="Arial" panose="020B0604020202020204" pitchFamily="34" charset="0"/>
              </a:rPr>
              <a:t>I Timothy 1:4</a:t>
            </a:r>
          </a:p>
          <a:p>
            <a:r>
              <a:rPr lang="en-US" sz="4800" i="1" dirty="0">
                <a:solidFill>
                  <a:schemeClr val="bg1"/>
                </a:solidFill>
                <a:latin typeface="Arial" panose="020B0604020202020204" pitchFamily="34" charset="0"/>
                <a:cs typeface="Arial" panose="020B0604020202020204" pitchFamily="34" charset="0"/>
              </a:rPr>
              <a:t>But for that very reason I was shown </a:t>
            </a:r>
            <a:r>
              <a:rPr lang="en-US" sz="4800" i="1" dirty="0" smtClean="0">
                <a:solidFill>
                  <a:schemeClr val="bg1"/>
                </a:solidFill>
                <a:latin typeface="Arial" panose="020B0604020202020204" pitchFamily="34" charset="0"/>
                <a:cs typeface="Arial" panose="020B0604020202020204" pitchFamily="34" charset="0"/>
              </a:rPr>
              <a:t>mercy so </a:t>
            </a:r>
            <a:r>
              <a:rPr lang="en-US" sz="4800" i="1" dirty="0">
                <a:solidFill>
                  <a:schemeClr val="bg1"/>
                </a:solidFill>
                <a:latin typeface="Arial" panose="020B0604020202020204" pitchFamily="34" charset="0"/>
                <a:cs typeface="Arial" panose="020B0604020202020204" pitchFamily="34" charset="0"/>
              </a:rPr>
              <a:t>that in me, the worst of sinners, Christ Jesus might </a:t>
            </a:r>
            <a:r>
              <a:rPr lang="en-US" sz="4800" i="1" dirty="0">
                <a:solidFill>
                  <a:srgbClr val="FF0000"/>
                </a:solidFill>
                <a:latin typeface="Arial" panose="020B0604020202020204" pitchFamily="34" charset="0"/>
                <a:cs typeface="Arial" panose="020B0604020202020204" pitchFamily="34" charset="0"/>
              </a:rPr>
              <a:t>display his immense patience </a:t>
            </a:r>
            <a:r>
              <a:rPr lang="en-US" sz="4800" i="1" dirty="0">
                <a:solidFill>
                  <a:schemeClr val="bg1"/>
                </a:solidFill>
                <a:latin typeface="Arial" panose="020B0604020202020204" pitchFamily="34" charset="0"/>
                <a:cs typeface="Arial" panose="020B0604020202020204" pitchFamily="34" charset="0"/>
              </a:rPr>
              <a:t>as an example for those who would believe in him and receive eternal life.</a:t>
            </a:r>
            <a:endParaRPr lang="en-US" sz="4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196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067" y="117693"/>
            <a:ext cx="11903933" cy="6001643"/>
          </a:xfrm>
          <a:prstGeom prst="rect">
            <a:avLst/>
          </a:prstGeom>
        </p:spPr>
        <p:txBody>
          <a:bodyPr wrap="square">
            <a:spAutoFit/>
          </a:bodyPr>
          <a:lstStyle/>
          <a:p>
            <a:r>
              <a:rPr lang="en-US" sz="4800" b="1" u="sng" dirty="0" smtClean="0">
                <a:solidFill>
                  <a:schemeClr val="bg1"/>
                </a:solidFill>
                <a:latin typeface="Arial" panose="020B0604020202020204" pitchFamily="34" charset="0"/>
                <a:cs typeface="Arial" panose="020B0604020202020204" pitchFamily="34" charset="0"/>
              </a:rPr>
              <a:t>2 Peter 3:9, 15 </a:t>
            </a:r>
          </a:p>
          <a:p>
            <a:r>
              <a:rPr lang="en-US" sz="4800" b="1" baseline="30000" dirty="0">
                <a:solidFill>
                  <a:schemeClr val="bg1"/>
                </a:solidFill>
                <a:latin typeface="Arial" panose="020B0604020202020204" pitchFamily="34" charset="0"/>
                <a:cs typeface="Arial" panose="020B0604020202020204" pitchFamily="34" charset="0"/>
              </a:rPr>
              <a:t>9</a:t>
            </a:r>
            <a:r>
              <a:rPr lang="en-US" sz="4800" b="1" baseline="30000" dirty="0" smtClean="0">
                <a:solidFill>
                  <a:schemeClr val="bg1"/>
                </a:solidFill>
                <a:latin typeface="Arial" panose="020B0604020202020204" pitchFamily="34" charset="0"/>
                <a:cs typeface="Arial" panose="020B0604020202020204" pitchFamily="34" charset="0"/>
              </a:rPr>
              <a:t> </a:t>
            </a:r>
            <a:r>
              <a:rPr lang="en-US" sz="4800" i="1" dirty="0" smtClean="0">
                <a:solidFill>
                  <a:schemeClr val="bg1"/>
                </a:solidFill>
                <a:latin typeface="Arial" panose="020B0604020202020204" pitchFamily="34" charset="0"/>
                <a:cs typeface="Arial" panose="020B0604020202020204" pitchFamily="34" charset="0"/>
              </a:rPr>
              <a:t>The </a:t>
            </a:r>
            <a:r>
              <a:rPr lang="en-US" sz="4800" i="1" dirty="0">
                <a:solidFill>
                  <a:schemeClr val="bg1"/>
                </a:solidFill>
                <a:latin typeface="Arial" panose="020B0604020202020204" pitchFamily="34" charset="0"/>
                <a:cs typeface="Arial" panose="020B0604020202020204" pitchFamily="34" charset="0"/>
              </a:rPr>
              <a:t>Lord is not slow in keeping his promise, as some understand slowness. Instead </a:t>
            </a:r>
            <a:r>
              <a:rPr lang="en-US" sz="4800" i="1" dirty="0">
                <a:solidFill>
                  <a:srgbClr val="FF0000"/>
                </a:solidFill>
                <a:latin typeface="Arial" panose="020B0604020202020204" pitchFamily="34" charset="0"/>
                <a:cs typeface="Arial" panose="020B0604020202020204" pitchFamily="34" charset="0"/>
              </a:rPr>
              <a:t>he is patient</a:t>
            </a:r>
            <a:r>
              <a:rPr lang="en-US" sz="4800" i="1" dirty="0">
                <a:solidFill>
                  <a:schemeClr val="bg1"/>
                </a:solidFill>
                <a:latin typeface="Arial" panose="020B0604020202020204" pitchFamily="34" charset="0"/>
                <a:cs typeface="Arial" panose="020B0604020202020204" pitchFamily="34" charset="0"/>
              </a:rPr>
              <a:t> with you, not wanting anyone to perish, but everyone to come to repentance</a:t>
            </a:r>
            <a:r>
              <a:rPr lang="en-US" sz="4800" i="1" dirty="0" smtClean="0">
                <a:solidFill>
                  <a:schemeClr val="bg1"/>
                </a:solidFill>
                <a:latin typeface="Arial" panose="020B0604020202020204" pitchFamily="34" charset="0"/>
                <a:cs typeface="Arial" panose="020B0604020202020204" pitchFamily="34" charset="0"/>
              </a:rPr>
              <a:t>.</a:t>
            </a:r>
          </a:p>
          <a:p>
            <a:r>
              <a:rPr lang="en-US" sz="4800" b="1" baseline="30000" dirty="0">
                <a:solidFill>
                  <a:schemeClr val="bg1"/>
                </a:solidFill>
                <a:latin typeface="Arial" panose="020B0604020202020204" pitchFamily="34" charset="0"/>
                <a:cs typeface="Arial" panose="020B0604020202020204" pitchFamily="34" charset="0"/>
              </a:rPr>
              <a:t>15 </a:t>
            </a:r>
            <a:r>
              <a:rPr lang="en-US" sz="4800" dirty="0">
                <a:solidFill>
                  <a:schemeClr val="bg1"/>
                </a:solidFill>
                <a:latin typeface="Arial" panose="020B0604020202020204" pitchFamily="34" charset="0"/>
                <a:cs typeface="Arial" panose="020B0604020202020204" pitchFamily="34" charset="0"/>
              </a:rPr>
              <a:t>Bear in mind that </a:t>
            </a:r>
            <a:r>
              <a:rPr lang="en-US" sz="4800" dirty="0">
                <a:solidFill>
                  <a:srgbClr val="FF0000"/>
                </a:solidFill>
                <a:latin typeface="Arial" panose="020B0604020202020204" pitchFamily="34" charset="0"/>
                <a:cs typeface="Arial" panose="020B0604020202020204" pitchFamily="34" charset="0"/>
              </a:rPr>
              <a:t>our Lord’s </a:t>
            </a:r>
            <a:r>
              <a:rPr lang="en-US" sz="4800" dirty="0" smtClean="0">
                <a:solidFill>
                  <a:srgbClr val="FF0000"/>
                </a:solidFill>
                <a:latin typeface="Arial" panose="020B0604020202020204" pitchFamily="34" charset="0"/>
                <a:cs typeface="Arial" panose="020B0604020202020204" pitchFamily="34" charset="0"/>
              </a:rPr>
              <a:t>patience </a:t>
            </a:r>
            <a:r>
              <a:rPr lang="en-US" sz="4800" dirty="0" smtClean="0">
                <a:solidFill>
                  <a:schemeClr val="bg1"/>
                </a:solidFill>
                <a:latin typeface="Arial" panose="020B0604020202020204" pitchFamily="34" charset="0"/>
                <a:cs typeface="Arial" panose="020B0604020202020204" pitchFamily="34" charset="0"/>
              </a:rPr>
              <a:t>means </a:t>
            </a:r>
            <a:r>
              <a:rPr lang="en-US" sz="4800" dirty="0">
                <a:solidFill>
                  <a:schemeClr val="bg1"/>
                </a:solidFill>
                <a:latin typeface="Arial" panose="020B0604020202020204" pitchFamily="34" charset="0"/>
                <a:cs typeface="Arial" panose="020B0604020202020204" pitchFamily="34" charset="0"/>
              </a:rPr>
              <a:t>salvation,</a:t>
            </a:r>
            <a:endParaRPr lang="en-US" sz="4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73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067" y="117693"/>
            <a:ext cx="11903933" cy="6863417"/>
          </a:xfrm>
          <a:prstGeom prst="rect">
            <a:avLst/>
          </a:prstGeom>
        </p:spPr>
        <p:txBody>
          <a:bodyPr wrap="square">
            <a:spAutoFit/>
          </a:bodyPr>
          <a:lstStyle/>
          <a:p>
            <a:r>
              <a:rPr lang="en-US" sz="4400" b="1" u="sng" dirty="0">
                <a:solidFill>
                  <a:schemeClr val="bg1"/>
                </a:solidFill>
                <a:latin typeface="Arial" panose="020B0604020202020204" pitchFamily="34" charset="0"/>
                <a:cs typeface="Arial" panose="020B0604020202020204" pitchFamily="34" charset="0"/>
              </a:rPr>
              <a:t>James </a:t>
            </a:r>
            <a:r>
              <a:rPr lang="en-US" sz="4400" b="1" u="sng" dirty="0" smtClean="0">
                <a:solidFill>
                  <a:schemeClr val="bg1"/>
                </a:solidFill>
                <a:latin typeface="Arial" panose="020B0604020202020204" pitchFamily="34" charset="0"/>
                <a:cs typeface="Arial" panose="020B0604020202020204" pitchFamily="34" charset="0"/>
              </a:rPr>
              <a:t>5:7-9</a:t>
            </a:r>
          </a:p>
          <a:p>
            <a:r>
              <a:rPr lang="en-US" sz="4400" b="1" i="1" baseline="30000" dirty="0" smtClean="0">
                <a:solidFill>
                  <a:schemeClr val="bg1"/>
                </a:solidFill>
                <a:latin typeface="Arial" panose="020B0604020202020204" pitchFamily="34" charset="0"/>
                <a:cs typeface="Arial" panose="020B0604020202020204" pitchFamily="34" charset="0"/>
              </a:rPr>
              <a:t>7</a:t>
            </a:r>
            <a:r>
              <a:rPr lang="en-US" sz="4400" b="1" i="1" baseline="30000" dirty="0">
                <a:solidFill>
                  <a:schemeClr val="bg1"/>
                </a:solidFill>
                <a:latin typeface="Arial" panose="020B0604020202020204" pitchFamily="34" charset="0"/>
                <a:cs typeface="Arial" panose="020B0604020202020204" pitchFamily="34" charset="0"/>
              </a:rPr>
              <a:t> </a:t>
            </a:r>
            <a:r>
              <a:rPr lang="en-US" sz="4400" i="1" dirty="0">
                <a:solidFill>
                  <a:schemeClr val="bg1"/>
                </a:solidFill>
                <a:latin typeface="Arial" panose="020B0604020202020204" pitchFamily="34" charset="0"/>
                <a:cs typeface="Arial" panose="020B0604020202020204" pitchFamily="34" charset="0"/>
              </a:rPr>
              <a:t>Be patient, then, brothers and sisters, until the Lord’s coming. See how the farmer waits for the land to yield its valuable crop, patiently waiting for the autumn and spring rains. </a:t>
            </a:r>
            <a:r>
              <a:rPr lang="en-US" sz="4400" b="1" i="1" baseline="30000" dirty="0">
                <a:solidFill>
                  <a:schemeClr val="bg1"/>
                </a:solidFill>
                <a:latin typeface="Arial" panose="020B0604020202020204" pitchFamily="34" charset="0"/>
                <a:cs typeface="Arial" panose="020B0604020202020204" pitchFamily="34" charset="0"/>
              </a:rPr>
              <a:t>8 </a:t>
            </a:r>
            <a:r>
              <a:rPr lang="en-US" sz="4400" i="1" dirty="0">
                <a:solidFill>
                  <a:schemeClr val="bg1"/>
                </a:solidFill>
                <a:latin typeface="Arial" panose="020B0604020202020204" pitchFamily="34" charset="0"/>
                <a:cs typeface="Arial" panose="020B0604020202020204" pitchFamily="34" charset="0"/>
              </a:rPr>
              <a:t>You too, be patient and stand firm, because the Lord’s coming is near. </a:t>
            </a:r>
            <a:r>
              <a:rPr lang="en-US" sz="4400" b="1" i="1" baseline="30000" dirty="0">
                <a:solidFill>
                  <a:schemeClr val="bg1"/>
                </a:solidFill>
                <a:latin typeface="Arial" panose="020B0604020202020204" pitchFamily="34" charset="0"/>
                <a:cs typeface="Arial" panose="020B0604020202020204" pitchFamily="34" charset="0"/>
              </a:rPr>
              <a:t>9 </a:t>
            </a:r>
            <a:r>
              <a:rPr lang="en-US" sz="4400" i="1" dirty="0">
                <a:solidFill>
                  <a:schemeClr val="bg1"/>
                </a:solidFill>
                <a:latin typeface="Arial" panose="020B0604020202020204" pitchFamily="34" charset="0"/>
                <a:cs typeface="Arial" panose="020B0604020202020204" pitchFamily="34" charset="0"/>
              </a:rPr>
              <a:t>Don’t grumble against one another, brothers and sisters, or you will be judged. The Judge is standing at the door!</a:t>
            </a:r>
            <a:endParaRPr lang="en-US" sz="4400" dirty="0">
              <a:solidFill>
                <a:schemeClr val="bg1"/>
              </a:solidFill>
              <a:latin typeface="Arial" panose="020B0604020202020204" pitchFamily="34" charset="0"/>
              <a:cs typeface="Arial" panose="020B0604020202020204" pitchFamily="34" charset="0"/>
            </a:endParaRPr>
          </a:p>
          <a:p>
            <a:endParaRPr lang="en-US" sz="44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250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850571"/>
            <a:ext cx="6313715" cy="2585323"/>
          </a:xfrm>
          <a:prstGeom prst="rect">
            <a:avLst/>
          </a:prstGeom>
          <a:noFill/>
        </p:spPr>
        <p:txBody>
          <a:bodyPr wrap="square" rtlCol="0">
            <a:spAutoFit/>
          </a:bodyPr>
          <a:lstStyle/>
          <a:p>
            <a:pPr algn="ctr"/>
            <a:r>
              <a:rPr lang="en-US" sz="5400" dirty="0" smtClean="0">
                <a:solidFill>
                  <a:schemeClr val="bg1"/>
                </a:solidFill>
                <a:latin typeface="Arial" panose="020B0604020202020204" pitchFamily="34" charset="0"/>
                <a:cs typeface="Arial" panose="020B0604020202020204" pitchFamily="34" charset="0"/>
              </a:rPr>
              <a:t>How does God reveal our impatience?</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319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850571"/>
            <a:ext cx="6313715" cy="3416320"/>
          </a:xfrm>
          <a:prstGeom prst="rect">
            <a:avLst/>
          </a:prstGeom>
          <a:noFill/>
        </p:spPr>
        <p:txBody>
          <a:bodyPr wrap="square" rtlCol="0">
            <a:spAutoFit/>
          </a:bodyPr>
          <a:lstStyle/>
          <a:p>
            <a:pPr algn="ctr"/>
            <a:r>
              <a:rPr lang="en-US" sz="5400" dirty="0" smtClean="0">
                <a:solidFill>
                  <a:schemeClr val="bg1"/>
                </a:solidFill>
                <a:latin typeface="Arial" panose="020B0604020202020204" pitchFamily="34" charset="0"/>
                <a:cs typeface="Arial" panose="020B0604020202020204" pitchFamily="34" charset="0"/>
              </a:rPr>
              <a:t>What might being patient with God sound like?</a:t>
            </a:r>
          </a:p>
          <a:p>
            <a:pPr algn="ctr"/>
            <a:r>
              <a:rPr lang="en-US" sz="5400" dirty="0" smtClean="0">
                <a:solidFill>
                  <a:schemeClr val="bg1"/>
                </a:solidFill>
                <a:latin typeface="Arial" panose="020B0604020202020204" pitchFamily="34" charset="0"/>
                <a:cs typeface="Arial" panose="020B0604020202020204" pitchFamily="34" charset="0"/>
              </a:rPr>
              <a:t>Look like?</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63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3438</TotalTime>
  <Words>197</Words>
  <Application>Microsoft Office PowerPoint</Application>
  <PresentationFormat>Widescreen</PresentationFormat>
  <Paragraphs>37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Calibri Light</vt:lpstr>
      <vt:lpstr>Freestyle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James 5 8 You too, be patient and stand firm, because the Lord’s coming is near. 9 Don’t grumble against one another, brothers and sisters, or you will be judged. The Judge is standing at the door!</vt:lpstr>
      <vt:lpstr>James 5 10 Brothers and sisters, as an example of patience in the face of suffering, take the prophets who spoke in the name of the Lord. 11 As you know, we count as blessed those who have persevered. You have heard of Job’s perseverance and have seen what the Lord finally brought about. The Lord is full of compassion and mercy.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105</cp:revision>
  <dcterms:created xsi:type="dcterms:W3CDTF">2016-11-26T01:20:12Z</dcterms:created>
  <dcterms:modified xsi:type="dcterms:W3CDTF">2017-01-22T16:26:48Z</dcterms:modified>
</cp:coreProperties>
</file>