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82" r:id="rId4"/>
    <p:sldId id="311" r:id="rId5"/>
    <p:sldId id="312" r:id="rId6"/>
    <p:sldId id="283" r:id="rId7"/>
    <p:sldId id="296" r:id="rId8"/>
    <p:sldId id="313" r:id="rId9"/>
    <p:sldId id="314" r:id="rId10"/>
    <p:sldId id="315" r:id="rId11"/>
    <p:sldId id="285" r:id="rId12"/>
    <p:sldId id="316" r:id="rId13"/>
    <p:sldId id="317" r:id="rId14"/>
    <p:sldId id="308" r:id="rId15"/>
    <p:sldId id="318" r:id="rId16"/>
    <p:sldId id="260" r:id="rId17"/>
    <p:sldId id="319" r:id="rId18"/>
    <p:sldId id="320" r:id="rId19"/>
    <p:sldId id="310" r:id="rId20"/>
    <p:sldId id="303" r:id="rId21"/>
    <p:sldId id="321" r:id="rId22"/>
    <p:sldId id="304" r:id="rId23"/>
    <p:sldId id="322" r:id="rId24"/>
    <p:sldId id="323" r:id="rId25"/>
    <p:sldId id="324" r:id="rId26"/>
    <p:sldId id="325" r:id="rId27"/>
    <p:sldId id="326" r:id="rId28"/>
    <p:sldId id="327" r:id="rId29"/>
    <p:sldId id="3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0" d="100"/>
          <a:sy n="30" d="100"/>
        </p:scale>
        <p:origin x="2298"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9217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8279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8969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0409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6D264-1EE1-489F-8E0E-50D04BA0634A}"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5618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6D264-1EE1-489F-8E0E-50D04BA0634A}"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28327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6D264-1EE1-489F-8E0E-50D04BA0634A}"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19644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6D264-1EE1-489F-8E0E-50D04BA0634A}"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6135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6D264-1EE1-489F-8E0E-50D04BA0634A}"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66780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786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26517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D264-1EE1-489F-8E0E-50D04BA0634A}"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3063-4165-4AC8-8F63-D5A44D12C19E}" type="slidenum">
              <a:rPr lang="en-US" smtClean="0"/>
              <a:t>‹#›</a:t>
            </a:fld>
            <a:endParaRPr lang="en-US"/>
          </a:p>
        </p:txBody>
      </p:sp>
    </p:spTree>
    <p:extLst>
      <p:ext uri="{BB962C8B-B14F-4D97-AF65-F5344CB8AC3E}">
        <p14:creationId xmlns:p14="http://schemas.microsoft.com/office/powerpoint/2010/main" val="337969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aicspokane.com/monkimage.php?mediaDirectory=mediafiles&amp;mediaId=4681719&amp;fileName=when-money-is-misery-web-144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 y="769393"/>
            <a:ext cx="137160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247864"/>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James </a:t>
            </a:r>
            <a:r>
              <a:rPr lang="en-US" sz="4800" b="1" u="sng" dirty="0" smtClean="0">
                <a:solidFill>
                  <a:schemeClr val="bg1"/>
                </a:solidFill>
                <a:latin typeface="Arial" panose="020B0604020202020204" pitchFamily="34" charset="0"/>
                <a:cs typeface="Arial" panose="020B0604020202020204" pitchFamily="34" charset="0"/>
              </a:rPr>
              <a:t>5</a:t>
            </a:r>
          </a:p>
          <a:p>
            <a:r>
              <a:rPr lang="en-US" sz="4400" b="1" i="1" baseline="30000" dirty="0" smtClean="0">
                <a:solidFill>
                  <a:schemeClr val="bg1"/>
                </a:solidFill>
              </a:rPr>
              <a:t>4</a:t>
            </a:r>
            <a:r>
              <a:rPr lang="en-US" sz="4400" b="1" i="1" baseline="30000" dirty="0">
                <a:solidFill>
                  <a:schemeClr val="bg1"/>
                </a:solidFill>
              </a:rPr>
              <a:t> </a:t>
            </a:r>
            <a:r>
              <a:rPr lang="en-US" sz="4400" i="1" dirty="0">
                <a:solidFill>
                  <a:schemeClr val="bg1"/>
                </a:solidFill>
              </a:rPr>
              <a:t>Look! The wages you failed to pay the workers who mowed your fields are crying out against you. The cries of the harvesters have reached the ears of the Lord Almighty. </a:t>
            </a:r>
            <a:r>
              <a:rPr lang="en-US" sz="4400" b="1" i="1" baseline="30000" dirty="0">
                <a:solidFill>
                  <a:schemeClr val="bg1"/>
                </a:solidFill>
              </a:rPr>
              <a:t>5 </a:t>
            </a:r>
            <a:r>
              <a:rPr lang="en-US" sz="4400" i="1" dirty="0">
                <a:solidFill>
                  <a:schemeClr val="bg1"/>
                </a:solidFill>
              </a:rPr>
              <a:t>You have lived on earth in luxury and self-indulgence. You have fattened yourselves in the day of slaughter. </a:t>
            </a:r>
            <a:r>
              <a:rPr lang="en-US" sz="4400" b="1" i="1" baseline="30000" dirty="0" smtClean="0">
                <a:solidFill>
                  <a:schemeClr val="bg1"/>
                </a:solidFill>
              </a:rPr>
              <a:t>6</a:t>
            </a:r>
            <a:r>
              <a:rPr lang="en-US" sz="4400" b="1" i="1" baseline="30000" dirty="0">
                <a:solidFill>
                  <a:schemeClr val="bg1"/>
                </a:solidFill>
              </a:rPr>
              <a:t> </a:t>
            </a:r>
            <a:r>
              <a:rPr lang="en-US" sz="4400" i="1" dirty="0">
                <a:solidFill>
                  <a:schemeClr val="bg1"/>
                </a:solidFill>
              </a:rPr>
              <a:t>You have condemned and murdered the innocent one, who was not opposing you</a:t>
            </a:r>
            <a:r>
              <a:rPr lang="en-US" sz="4400" i="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5978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9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9998" y="56138"/>
            <a:ext cx="6613809" cy="4247317"/>
          </a:xfrm>
          <a:prstGeom prst="rect">
            <a:avLst/>
          </a:prstGeom>
        </p:spPr>
        <p:txBody>
          <a:bodyPr wrap="square">
            <a:spAutoFit/>
          </a:bodyPr>
          <a:lstStyle/>
          <a:p>
            <a:pPr marR="0" lvl="0" algn="ctr">
              <a:spcBef>
                <a:spcPts val="0"/>
              </a:spcBef>
              <a:spcAft>
                <a:spcPts val="0"/>
              </a:spcAft>
            </a:pPr>
            <a:r>
              <a:rPr lang="en-US" sz="5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 Wealth </a:t>
            </a:r>
            <a:r>
              <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rPr>
              <a:t>wrongly handled leads to sorrow unnecessarily stockpiled.  </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5658902" y="4263510"/>
            <a:ext cx="6096000" cy="2554545"/>
          </a:xfrm>
          <a:prstGeom prst="rect">
            <a:avLst/>
          </a:prstGeom>
        </p:spPr>
        <p:txBody>
          <a:bodyPr>
            <a:spAutoFit/>
          </a:bodyPr>
          <a:lstStyle/>
          <a:p>
            <a:r>
              <a:rPr lang="en-US" sz="4000" dirty="0" smtClean="0">
                <a:solidFill>
                  <a:schemeClr val="bg1"/>
                </a:solidFill>
              </a:rPr>
              <a:t>Vs. 1—</a:t>
            </a:r>
            <a:r>
              <a:rPr lang="en-US" sz="4000" i="1" dirty="0" smtClean="0">
                <a:solidFill>
                  <a:schemeClr val="bg1"/>
                </a:solidFill>
              </a:rPr>
              <a:t>Now </a:t>
            </a:r>
            <a:r>
              <a:rPr lang="en-US" sz="4000" i="1" dirty="0">
                <a:solidFill>
                  <a:schemeClr val="bg1"/>
                </a:solidFill>
              </a:rPr>
              <a:t>listen, you rich people, weep and wail because of the misery that is coming on you.</a:t>
            </a:r>
            <a:endParaRPr lang="en-US" sz="4000" dirty="0"/>
          </a:p>
        </p:txBody>
      </p:sp>
    </p:spTree>
    <p:extLst>
      <p:ext uri="{BB962C8B-B14F-4D97-AF65-F5344CB8AC3E}">
        <p14:creationId xmlns:p14="http://schemas.microsoft.com/office/powerpoint/2010/main" val="2937062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7170" name="Picture 2" descr="Image result for sa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4" y="2156346"/>
            <a:ext cx="12214604" cy="4701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5421" y="226405"/>
            <a:ext cx="11718387" cy="2308324"/>
          </a:xfrm>
          <a:prstGeom prst="rect">
            <a:avLst/>
          </a:prstGeom>
        </p:spPr>
        <p:txBody>
          <a:bodyPr wrap="square">
            <a:spAutoFit/>
          </a:bodyPr>
          <a:lstStyle/>
          <a:p>
            <a:r>
              <a:rPr lang="en-US" sz="4800" b="1" i="1" baseline="30000" dirty="0">
                <a:solidFill>
                  <a:schemeClr val="bg1"/>
                </a:solidFill>
                <a:latin typeface="Arial" panose="020B0604020202020204" pitchFamily="34" charset="0"/>
                <a:ea typeface="Calibri" panose="020F0502020204030204" pitchFamily="34" charset="0"/>
                <a:cs typeface="Arial" panose="020B0604020202020204" pitchFamily="34" charset="0"/>
              </a:rPr>
              <a:t>2 </a:t>
            </a:r>
            <a:r>
              <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rPr>
              <a:t>Your wealth has rotted, and moths have eaten your clothes. </a:t>
            </a:r>
            <a:r>
              <a:rPr lang="en-US" sz="4800" b="1" i="1" baseline="30000" dirty="0">
                <a:solidFill>
                  <a:schemeClr val="bg1"/>
                </a:solidFill>
                <a:latin typeface="Arial" panose="020B0604020202020204" pitchFamily="34" charset="0"/>
                <a:ea typeface="Calibri" panose="020F0502020204030204" pitchFamily="34" charset="0"/>
                <a:cs typeface="Arial" panose="020B0604020202020204" pitchFamily="34" charset="0"/>
              </a:rPr>
              <a:t>3 </a:t>
            </a:r>
            <a:r>
              <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rPr>
              <a:t>Your gold and silver are corroded.</a:t>
            </a:r>
            <a:endParaRPr lang="en-US" sz="4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9938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rumbling ma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8804"/>
            <a:ext cx="12074771" cy="77534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p:cNvSpPr/>
          <p:nvPr/>
        </p:nvSpPr>
        <p:spPr>
          <a:xfrm>
            <a:off x="572435" y="272958"/>
            <a:ext cx="11441373" cy="1938992"/>
          </a:xfrm>
          <a:prstGeom prst="rect">
            <a:avLst/>
          </a:prstGeom>
        </p:spPr>
        <p:txBody>
          <a:bodyPr wrap="square">
            <a:spAutoFit/>
          </a:bodyPr>
          <a:lstStyle/>
          <a:p>
            <a:pPr algn="ctr"/>
            <a:r>
              <a:rPr lang="en-US" sz="6000" b="1" dirty="0">
                <a:solidFill>
                  <a:schemeClr val="bg1"/>
                </a:solidFill>
              </a:rPr>
              <a:t>#2. Earthly wealth is </a:t>
            </a:r>
            <a:r>
              <a:rPr lang="en-US" sz="6000" b="1" i="1" u="sng" dirty="0">
                <a:solidFill>
                  <a:schemeClr val="bg1"/>
                </a:solidFill>
              </a:rPr>
              <a:t>always</a:t>
            </a:r>
            <a:r>
              <a:rPr lang="en-US" sz="6000" b="1" dirty="0">
                <a:solidFill>
                  <a:schemeClr val="bg1"/>
                </a:solidFill>
              </a:rPr>
              <a:t> temporary and fading</a:t>
            </a:r>
            <a:r>
              <a:rPr lang="en-US" sz="6000" b="1"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4206338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9218" name="Picture 2" descr="Image result for  sand in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98" y="431587"/>
            <a:ext cx="9113032" cy="614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88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10244" name="Picture 4" descr="Image result for capped honeyc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854" y="1587131"/>
            <a:ext cx="6854954" cy="514121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worm infested h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21" y="211016"/>
            <a:ext cx="6798555" cy="487229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moths in honey c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9906" y="2652474"/>
            <a:ext cx="4416425" cy="301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62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fade">
                                      <p:cBhvr>
                                        <p:cTn id="16"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longe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7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expired gift 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91561">
            <a:off x="2579165" y="1224652"/>
            <a:ext cx="6612811" cy="495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71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668969" cy="424542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cassette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68" y="2507796"/>
            <a:ext cx="6522045" cy="435020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CD pl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54835"/>
            <a:ext cx="6771374" cy="273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3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0" presetClass="entr" presetSubtype="0" fill="hold" nodeType="withEffect">
                                  <p:stCondLst>
                                    <p:cond delay="1500"/>
                                  </p:stCondLst>
                                  <p:childTnLst>
                                    <p:set>
                                      <p:cBhvr>
                                        <p:cTn id="8" dur="1" fill="hold">
                                          <p:stCondLst>
                                            <p:cond delay="0"/>
                                          </p:stCondLst>
                                        </p:cTn>
                                        <p:tgtEl>
                                          <p:spTgt spid="13316"/>
                                        </p:tgtEl>
                                        <p:attrNameLst>
                                          <p:attrName>style.visibility</p:attrName>
                                        </p:attrNameLst>
                                      </p:cBhvr>
                                      <p:to>
                                        <p:strVal val="visible"/>
                                      </p:to>
                                    </p:set>
                                    <p:animEffect transition="in" filter="fade">
                                      <p:cBhvr>
                                        <p:cTn id="9" dur="500"/>
                                        <p:tgtEl>
                                          <p:spTgt spid="13316"/>
                                        </p:tgtEl>
                                      </p:cBhvr>
                                    </p:animEffect>
                                  </p:childTnLst>
                                </p:cTn>
                              </p:par>
                              <p:par>
                                <p:cTn id="10" presetID="10" presetClass="entr" presetSubtype="0" fill="hold" nodeType="withEffect">
                                  <p:stCondLst>
                                    <p:cond delay="300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68182"/>
            <a:ext cx="11674929" cy="836075"/>
          </a:xfrm>
        </p:spPr>
        <p:txBody>
          <a:bodyPr>
            <a:noAutofit/>
          </a:bodyPr>
          <a:lstStyle/>
          <a:p>
            <a:endParaRPr lang="en-US" sz="4800" b="1" dirty="0">
              <a:solidFill>
                <a:schemeClr val="bg1"/>
              </a:solidFill>
              <a:latin typeface="Arial" panose="020B0604020202020204" pitchFamily="34" charset="0"/>
              <a:cs typeface="Arial" panose="020B0604020202020204" pitchFamily="34" charset="0"/>
            </a:endParaRPr>
          </a:p>
        </p:txBody>
      </p:sp>
      <p:pic>
        <p:nvPicPr>
          <p:cNvPr id="14338" name="Picture 2" descr="Image result for 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07556"/>
            <a:ext cx="4579711" cy="305044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5 cent postage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7" y="986219"/>
            <a:ext cx="3337606" cy="3851084"/>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Image result for gas sign 31 c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527" y="3807556"/>
            <a:ext cx="5375482" cy="3279044"/>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Image result for hershey chocolate b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0" y="-11078"/>
            <a:ext cx="4550798" cy="2830669"/>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Image result for 1965 sed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1209" y="-29491"/>
            <a:ext cx="42195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Image result for cup of coffee 30 c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235" y="1787018"/>
            <a:ext cx="4643290" cy="261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37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fade">
                                      <p:cBhvr>
                                        <p:cTn id="13" dur="500"/>
                                        <p:tgtEl>
                                          <p:spTgt spid="143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46"/>
                                        </p:tgtEl>
                                        <p:attrNameLst>
                                          <p:attrName>style.visibility</p:attrName>
                                        </p:attrNameLst>
                                      </p:cBhvr>
                                      <p:to>
                                        <p:strVal val="visible"/>
                                      </p:to>
                                    </p:set>
                                    <p:animEffect transition="in" filter="fade">
                                      <p:cBhvr>
                                        <p:cTn id="18" dur="500"/>
                                        <p:tgtEl>
                                          <p:spTgt spid="143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54"/>
                                        </p:tgtEl>
                                        <p:attrNameLst>
                                          <p:attrName>style.visibility</p:attrName>
                                        </p:attrNameLst>
                                      </p:cBhvr>
                                      <p:to>
                                        <p:strVal val="visible"/>
                                      </p:to>
                                    </p:set>
                                    <p:animEffect transition="in" filter="fade">
                                      <p:cBhvr>
                                        <p:cTn id="23" dur="500"/>
                                        <p:tgtEl>
                                          <p:spTgt spid="143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350"/>
                                        </p:tgtEl>
                                        <p:attrNameLst>
                                          <p:attrName>style.visibility</p:attrName>
                                        </p:attrNameLst>
                                      </p:cBhvr>
                                      <p:to>
                                        <p:strVal val="visible"/>
                                      </p:to>
                                    </p:set>
                                    <p:animEffect transition="in" filter="fade">
                                      <p:cBhvr>
                                        <p:cTn id="28" dur="500"/>
                                        <p:tgtEl>
                                          <p:spTgt spid="143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352"/>
                                        </p:tgtEl>
                                        <p:attrNameLst>
                                          <p:attrName>style.visibility</p:attrName>
                                        </p:attrNameLst>
                                      </p:cBhvr>
                                      <p:to>
                                        <p:strVal val="visible"/>
                                      </p:to>
                                    </p:set>
                                    <p:animEffect transition="in" filter="fade">
                                      <p:cBhvr>
                                        <p:cTn id="33"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shington l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211" y="326572"/>
            <a:ext cx="6631894" cy="4027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70238" y="4353692"/>
            <a:ext cx="5947841" cy="1938992"/>
          </a:xfrm>
          <a:prstGeom prst="rect">
            <a:avLst/>
          </a:prstGeom>
          <a:noFill/>
        </p:spPr>
        <p:txBody>
          <a:bodyPr wrap="square" rtlCol="0">
            <a:spAutoFit/>
          </a:bodyPr>
          <a:lstStyle/>
          <a:p>
            <a:r>
              <a:rPr lang="en-US" sz="6000" dirty="0" smtClean="0">
                <a:solidFill>
                  <a:schemeClr val="bg1"/>
                </a:solidFill>
                <a:latin typeface="Eras Bold ITC" panose="020B0907030504020204" pitchFamily="34" charset="0"/>
              </a:rPr>
              <a:t>DEPTMENT of </a:t>
            </a:r>
            <a:r>
              <a:rPr lang="en-US" sz="6000" dirty="0" smtClean="0">
                <a:solidFill>
                  <a:srgbClr val="00FF00"/>
                </a:solidFill>
                <a:latin typeface="Eras Bold ITC" panose="020B0907030504020204" pitchFamily="34" charset="0"/>
              </a:rPr>
              <a:t>IMAGINATION</a:t>
            </a:r>
            <a:endParaRPr lang="en-US" sz="6000" dirty="0">
              <a:solidFill>
                <a:srgbClr val="00FF00"/>
              </a:solidFill>
              <a:latin typeface="Eras Bold ITC" panose="020B0907030504020204" pitchFamily="34" charset="0"/>
            </a:endParaRPr>
          </a:p>
        </p:txBody>
      </p:sp>
    </p:spTree>
    <p:extLst>
      <p:ext uri="{BB962C8B-B14F-4D97-AF65-F5344CB8AC3E}">
        <p14:creationId xmlns:p14="http://schemas.microsoft.com/office/powerpoint/2010/main" val="3448116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5362" name="Picture 2" descr="Image result for shattered hour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6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54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hoarded w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79" y="195935"/>
            <a:ext cx="6103630" cy="41148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p:cNvSpPr/>
          <p:nvPr/>
        </p:nvSpPr>
        <p:spPr>
          <a:xfrm>
            <a:off x="2195617" y="657292"/>
            <a:ext cx="6096000" cy="1754326"/>
          </a:xfrm>
          <a:prstGeom prst="rect">
            <a:avLst/>
          </a:prstGeom>
        </p:spPr>
        <p:txBody>
          <a:bodyPr>
            <a:spAutoFit/>
          </a:bodyPr>
          <a:lstStyle/>
          <a:p>
            <a:r>
              <a:rPr lang="en-US" sz="5400" b="1" dirty="0">
                <a:solidFill>
                  <a:schemeClr val="bg1"/>
                </a:solidFill>
              </a:rPr>
              <a:t>#3. Hoarded wealth brings </a:t>
            </a:r>
            <a:r>
              <a:rPr lang="en-US" sz="5400" b="1" dirty="0" smtClean="0">
                <a:solidFill>
                  <a:schemeClr val="bg1"/>
                </a:solidFill>
              </a:rPr>
              <a:t>judgment…</a:t>
            </a:r>
            <a:endParaRPr lang="en-US" sz="5400" dirty="0">
              <a:solidFill>
                <a:schemeClr val="bg1"/>
              </a:solidFill>
            </a:endParaRPr>
          </a:p>
        </p:txBody>
      </p:sp>
      <p:pic>
        <p:nvPicPr>
          <p:cNvPr id="16388" name="Picture 4" descr="Image result for sharing w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298371"/>
            <a:ext cx="5359937" cy="35596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10179" y="4821722"/>
            <a:ext cx="6096000" cy="1754326"/>
          </a:xfrm>
          <a:prstGeom prst="rect">
            <a:avLst/>
          </a:prstGeom>
        </p:spPr>
        <p:txBody>
          <a:bodyPr>
            <a:spAutoFit/>
          </a:bodyPr>
          <a:lstStyle/>
          <a:p>
            <a:r>
              <a:rPr lang="en-US" sz="5400" b="1" dirty="0" smtClean="0">
                <a:solidFill>
                  <a:schemeClr val="bg1"/>
                </a:solidFill>
              </a:rPr>
              <a:t>Shared wealth brings blessings. </a:t>
            </a:r>
            <a:endParaRPr lang="en-US" sz="5400" dirty="0">
              <a:solidFill>
                <a:schemeClr val="bg1"/>
              </a:solidFill>
            </a:endParaRPr>
          </a:p>
        </p:txBody>
      </p:sp>
    </p:spTree>
    <p:extLst>
      <p:ext uri="{BB962C8B-B14F-4D97-AF65-F5344CB8AC3E}">
        <p14:creationId xmlns:p14="http://schemas.microsoft.com/office/powerpoint/2010/main" val="1162078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20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par>
                                <p:cTn id="13" presetID="10" presetClass="entr" presetSubtype="0" fill="hold" nodeType="withEffect">
                                  <p:stCondLst>
                                    <p:cond delay="300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93915"/>
            <a:ext cx="11674929" cy="6286499"/>
          </a:xfrm>
        </p:spPr>
        <p:txBody>
          <a:bodyPr>
            <a:noAutofit/>
          </a:bodyPr>
          <a:lstStyle/>
          <a:p>
            <a:pPr algn="l"/>
            <a:r>
              <a:rPr lang="en-US" sz="5400" b="1" u="sng" dirty="0" smtClean="0">
                <a:solidFill>
                  <a:schemeClr val="bg1"/>
                </a:solidFill>
                <a:latin typeface="Arial" panose="020B0604020202020204" pitchFamily="34" charset="0"/>
                <a:cs typeface="Arial" panose="020B0604020202020204" pitchFamily="34" charset="0"/>
              </a:rPr>
              <a:t>James 5</a:t>
            </a:r>
            <a:br>
              <a:rPr lang="en-US" sz="5400" b="1" u="sng"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You </a:t>
            </a:r>
            <a:r>
              <a:rPr lang="en-US" sz="5400" i="1" dirty="0">
                <a:solidFill>
                  <a:schemeClr val="bg1"/>
                </a:solidFill>
                <a:latin typeface="Arial" panose="020B0604020202020204" pitchFamily="34" charset="0"/>
                <a:cs typeface="Arial" panose="020B0604020202020204" pitchFamily="34" charset="0"/>
              </a:rPr>
              <a:t>have hoarded wealth in the last days.</a:t>
            </a:r>
            <a:r>
              <a:rPr lang="en-US" sz="5400" b="1" i="1" baseline="30000" dirty="0">
                <a:solidFill>
                  <a:schemeClr val="bg1"/>
                </a:solidFill>
                <a:latin typeface="Arial" panose="020B0604020202020204" pitchFamily="34" charset="0"/>
                <a:cs typeface="Arial" panose="020B0604020202020204" pitchFamily="34" charset="0"/>
              </a:rPr>
              <a:t>4 </a:t>
            </a:r>
            <a:r>
              <a:rPr lang="en-US" sz="5400" i="1" dirty="0">
                <a:solidFill>
                  <a:schemeClr val="bg1"/>
                </a:solidFill>
                <a:latin typeface="Arial" panose="020B0604020202020204" pitchFamily="34" charset="0"/>
                <a:cs typeface="Arial" panose="020B0604020202020204" pitchFamily="34" charset="0"/>
              </a:rPr>
              <a:t>Look! The wages you failed to pay the workers who mowed your fields are crying out against you. The cries of the harvesters have reached the ears of the Lord Almighty.</a:t>
            </a:r>
            <a:r>
              <a:rPr lang="en-US" sz="5400" dirty="0">
                <a:solidFill>
                  <a:schemeClr val="bg1"/>
                </a:solidFill>
                <a:latin typeface="Arial" panose="020B0604020202020204" pitchFamily="34" charset="0"/>
                <a:cs typeface="Arial" panose="020B0604020202020204" pitchFamily="34" charset="0"/>
              </a:rPr>
              <a:t/>
            </a:r>
            <a:br>
              <a:rPr lang="en-US" sz="5400" dirty="0">
                <a:solidFill>
                  <a:schemeClr val="bg1"/>
                </a:solidFill>
                <a:latin typeface="Arial" panose="020B0604020202020204" pitchFamily="34" charset="0"/>
                <a:cs typeface="Arial" panose="020B0604020202020204" pitchFamily="34" charset="0"/>
              </a:rPr>
            </a:b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068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hoarded w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79" y="195935"/>
            <a:ext cx="6103630" cy="41148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p:cNvSpPr/>
          <p:nvPr/>
        </p:nvSpPr>
        <p:spPr>
          <a:xfrm>
            <a:off x="2195617" y="657292"/>
            <a:ext cx="6096000" cy="1754326"/>
          </a:xfrm>
          <a:prstGeom prst="rect">
            <a:avLst/>
          </a:prstGeom>
        </p:spPr>
        <p:txBody>
          <a:bodyPr>
            <a:spAutoFit/>
          </a:bodyPr>
          <a:lstStyle/>
          <a:p>
            <a:r>
              <a:rPr lang="en-US" sz="5400" b="1" dirty="0">
                <a:solidFill>
                  <a:schemeClr val="bg1"/>
                </a:solidFill>
              </a:rPr>
              <a:t>#3. Hoarded wealth brings </a:t>
            </a:r>
            <a:r>
              <a:rPr lang="en-US" sz="5400" b="1" dirty="0" smtClean="0">
                <a:solidFill>
                  <a:schemeClr val="bg1"/>
                </a:solidFill>
              </a:rPr>
              <a:t>judgment…</a:t>
            </a:r>
            <a:endParaRPr lang="en-US" sz="5400" dirty="0">
              <a:solidFill>
                <a:schemeClr val="bg1"/>
              </a:solidFill>
            </a:endParaRPr>
          </a:p>
        </p:txBody>
      </p:sp>
      <p:pic>
        <p:nvPicPr>
          <p:cNvPr id="16388" name="Picture 4" descr="Image result for sharing w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298371"/>
            <a:ext cx="5359937" cy="35596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10179" y="4821722"/>
            <a:ext cx="6096000" cy="1754326"/>
          </a:xfrm>
          <a:prstGeom prst="rect">
            <a:avLst/>
          </a:prstGeom>
        </p:spPr>
        <p:txBody>
          <a:bodyPr>
            <a:spAutoFit/>
          </a:bodyPr>
          <a:lstStyle/>
          <a:p>
            <a:r>
              <a:rPr lang="en-US" sz="5400" b="1" dirty="0" smtClean="0">
                <a:solidFill>
                  <a:schemeClr val="bg1"/>
                </a:solidFill>
              </a:rPr>
              <a:t>Shared wealth brings blessings. </a:t>
            </a:r>
            <a:endParaRPr lang="en-US" sz="5400" dirty="0">
              <a:solidFill>
                <a:schemeClr val="bg1"/>
              </a:solidFill>
            </a:endParaRPr>
          </a:p>
        </p:txBody>
      </p:sp>
    </p:spTree>
    <p:extLst>
      <p:ext uri="{BB962C8B-B14F-4D97-AF65-F5344CB8AC3E}">
        <p14:creationId xmlns:p14="http://schemas.microsoft.com/office/powerpoint/2010/main" val="1620563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par>
                                <p:cTn id="13" presetID="10"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shattered hour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26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008913" y="359228"/>
            <a:ext cx="5486401" cy="5617027"/>
          </a:xfrm>
        </p:spPr>
        <p:txBody>
          <a:bodyPr>
            <a:normAutofit/>
          </a:bodyPr>
          <a:lstStyle/>
          <a:p>
            <a:r>
              <a:rPr lang="en-US" dirty="0" smtClean="0">
                <a:solidFill>
                  <a:schemeClr val="bg1"/>
                </a:solidFill>
              </a:rPr>
              <a:t>What determines when hanging onto something has become hoarding?  </a:t>
            </a:r>
            <a:endParaRPr lang="en-US" dirty="0">
              <a:solidFill>
                <a:schemeClr val="bg1"/>
              </a:solidFill>
            </a:endParaRPr>
          </a:p>
        </p:txBody>
      </p:sp>
    </p:spTree>
    <p:extLst>
      <p:ext uri="{BB962C8B-B14F-4D97-AF65-F5344CB8AC3E}">
        <p14:creationId xmlns:p14="http://schemas.microsoft.com/office/powerpoint/2010/main" val="3295382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93915"/>
            <a:ext cx="11674929" cy="6286499"/>
          </a:xfrm>
        </p:spPr>
        <p:txBody>
          <a:bodyPr>
            <a:noAutofit/>
          </a:bodyPr>
          <a:lstStyle/>
          <a:p>
            <a:pPr algn="l"/>
            <a:r>
              <a:rPr lang="en-US" sz="5400" b="1" u="sng" dirty="0" smtClean="0">
                <a:solidFill>
                  <a:schemeClr val="bg1"/>
                </a:solidFill>
                <a:latin typeface="Arial" panose="020B0604020202020204" pitchFamily="34" charset="0"/>
                <a:cs typeface="Arial" panose="020B0604020202020204" pitchFamily="34" charset="0"/>
              </a:rPr>
              <a:t>James 5</a:t>
            </a:r>
            <a:br>
              <a:rPr lang="en-US" sz="5400" b="1" u="sng" dirty="0" smtClean="0">
                <a:solidFill>
                  <a:schemeClr val="bg1"/>
                </a:solidFill>
                <a:latin typeface="Arial" panose="020B0604020202020204" pitchFamily="34" charset="0"/>
                <a:cs typeface="Arial" panose="020B0604020202020204" pitchFamily="34" charset="0"/>
              </a:rPr>
            </a:br>
            <a:r>
              <a:rPr lang="en-US" sz="5400" b="1" u="sng" dirty="0" smtClean="0">
                <a:solidFill>
                  <a:schemeClr val="bg1"/>
                </a:solidFill>
                <a:latin typeface="Arial" panose="020B0604020202020204" pitchFamily="34" charset="0"/>
                <a:cs typeface="Arial" panose="020B0604020202020204" pitchFamily="34" charset="0"/>
              </a:rPr>
              <a:t/>
            </a:r>
            <a:br>
              <a:rPr lang="en-US" sz="5400" b="1" u="sng" dirty="0" smtClean="0">
                <a:solidFill>
                  <a:schemeClr val="bg1"/>
                </a:solidFill>
                <a:latin typeface="Arial" panose="020B0604020202020204" pitchFamily="34" charset="0"/>
                <a:cs typeface="Arial" panose="020B0604020202020204" pitchFamily="34" charset="0"/>
              </a:rPr>
            </a:br>
            <a:r>
              <a:rPr lang="en-US" sz="5400" b="1" i="1" baseline="30000" dirty="0" smtClean="0">
                <a:solidFill>
                  <a:schemeClr val="bg1"/>
                </a:solidFill>
                <a:latin typeface="Arial" panose="020B0604020202020204" pitchFamily="34" charset="0"/>
                <a:cs typeface="Arial" panose="020B0604020202020204" pitchFamily="34" charset="0"/>
              </a:rPr>
              <a:t>4</a:t>
            </a:r>
            <a:r>
              <a:rPr lang="en-US" sz="5400" b="1" i="1" baseline="30000" dirty="0">
                <a:solidFill>
                  <a:schemeClr val="bg1"/>
                </a:solidFill>
                <a:latin typeface="Arial" panose="020B0604020202020204" pitchFamily="34" charset="0"/>
                <a:cs typeface="Arial" panose="020B0604020202020204" pitchFamily="34" charset="0"/>
              </a:rPr>
              <a:t> </a:t>
            </a:r>
            <a:r>
              <a:rPr lang="en-US" sz="5400" i="1" dirty="0">
                <a:solidFill>
                  <a:schemeClr val="bg1"/>
                </a:solidFill>
                <a:latin typeface="Arial" panose="020B0604020202020204" pitchFamily="34" charset="0"/>
                <a:cs typeface="Arial" panose="020B0604020202020204" pitchFamily="34" charset="0"/>
              </a:rPr>
              <a:t>Look! The wages you failed to pay the workers who mowed your fields are crying out against you. The cries of the harvesters have reached the ears of the Lord Almighty.</a:t>
            </a:r>
            <a:r>
              <a:rPr lang="en-US" sz="5400" dirty="0">
                <a:solidFill>
                  <a:schemeClr val="bg1"/>
                </a:solidFill>
                <a:latin typeface="Arial" panose="020B0604020202020204" pitchFamily="34" charset="0"/>
                <a:cs typeface="Arial" panose="020B0604020202020204" pitchFamily="34" charset="0"/>
              </a:rPr>
              <a:t/>
            </a:r>
            <a:br>
              <a:rPr lang="en-US" sz="5400" dirty="0">
                <a:solidFill>
                  <a:schemeClr val="bg1"/>
                </a:solidFill>
                <a:latin typeface="Arial" panose="020B0604020202020204" pitchFamily="34" charset="0"/>
                <a:cs typeface="Arial" panose="020B0604020202020204" pitchFamily="34" charset="0"/>
              </a:rPr>
            </a:b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861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93915"/>
            <a:ext cx="11674929" cy="6286499"/>
          </a:xfrm>
        </p:spPr>
        <p:txBody>
          <a:bodyPr>
            <a:noAutofit/>
          </a:bodyPr>
          <a:lstStyle/>
          <a:p>
            <a:pPr algn="l"/>
            <a:r>
              <a:rPr lang="en-US" sz="5400" b="1" u="sng" dirty="0" smtClean="0">
                <a:solidFill>
                  <a:schemeClr val="bg1"/>
                </a:solidFill>
                <a:latin typeface="Arial" panose="020B0604020202020204" pitchFamily="34" charset="0"/>
                <a:cs typeface="Arial" panose="020B0604020202020204" pitchFamily="34" charset="0"/>
              </a:rPr>
              <a:t>James 5:5</a:t>
            </a:r>
            <a:br>
              <a:rPr lang="en-US" sz="5400" b="1" u="sng" dirty="0" smtClean="0">
                <a:solidFill>
                  <a:schemeClr val="bg1"/>
                </a:solidFill>
                <a:latin typeface="Arial" panose="020B0604020202020204" pitchFamily="34" charset="0"/>
                <a:cs typeface="Arial" panose="020B0604020202020204" pitchFamily="34" charset="0"/>
              </a:rPr>
            </a:br>
            <a:r>
              <a:rPr lang="en-US" sz="5400" b="1" u="sng" dirty="0" smtClean="0">
                <a:solidFill>
                  <a:schemeClr val="bg1"/>
                </a:solidFill>
                <a:latin typeface="Arial" panose="020B0604020202020204" pitchFamily="34" charset="0"/>
                <a:cs typeface="Arial" panose="020B0604020202020204" pitchFamily="34" charset="0"/>
              </a:rPr>
              <a:t/>
            </a:r>
            <a:br>
              <a:rPr lang="en-US" sz="5400" b="1" u="sng" dirty="0" smtClean="0">
                <a:solidFill>
                  <a:schemeClr val="bg1"/>
                </a:solidFill>
                <a:latin typeface="Arial" panose="020B0604020202020204" pitchFamily="34" charset="0"/>
                <a:cs typeface="Arial" panose="020B0604020202020204" pitchFamily="34" charset="0"/>
              </a:rPr>
            </a:br>
            <a:r>
              <a:rPr lang="en-US" sz="5400" i="1" dirty="0">
                <a:solidFill>
                  <a:schemeClr val="bg1"/>
                </a:solidFill>
                <a:latin typeface="Arial" panose="020B0604020202020204" pitchFamily="34" charset="0"/>
                <a:cs typeface="Arial" panose="020B0604020202020204" pitchFamily="34" charset="0"/>
              </a:rPr>
              <a:t>You have lived on earth in luxury and self-indulgence. You have fattened yourselves in the day of slaughter.</a:t>
            </a:r>
            <a:r>
              <a:rPr lang="en-US" sz="5400" dirty="0">
                <a:solidFill>
                  <a:schemeClr val="bg1"/>
                </a:solidFill>
              </a:rPr>
              <a:t/>
            </a:r>
            <a:br>
              <a:rPr lang="en-US" sz="5400" dirty="0">
                <a:solidFill>
                  <a:schemeClr val="bg1"/>
                </a:solidFill>
              </a:rPr>
            </a:br>
            <a:r>
              <a:rPr lang="en-US" sz="5400" dirty="0">
                <a:solidFill>
                  <a:schemeClr val="bg1"/>
                </a:solidFill>
                <a:latin typeface="Arial" panose="020B0604020202020204" pitchFamily="34" charset="0"/>
                <a:cs typeface="Arial" panose="020B0604020202020204" pitchFamily="34" charset="0"/>
              </a:rPr>
              <a:t/>
            </a:r>
            <a:br>
              <a:rPr lang="en-US" sz="5400" dirty="0">
                <a:solidFill>
                  <a:schemeClr val="bg1"/>
                </a:solidFill>
                <a:latin typeface="Arial" panose="020B0604020202020204" pitchFamily="34" charset="0"/>
                <a:cs typeface="Arial" panose="020B0604020202020204" pitchFamily="34" charset="0"/>
              </a:rPr>
            </a:b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718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071" y="0"/>
            <a:ext cx="11674929" cy="6564085"/>
          </a:xfrm>
        </p:spPr>
        <p:txBody>
          <a:bodyPr>
            <a:noAutofit/>
          </a:bodyPr>
          <a:lstStyle/>
          <a:p>
            <a:pPr lvl="0" algn="l"/>
            <a:r>
              <a:rPr lang="en-US" sz="4800" dirty="0" smtClean="0">
                <a:solidFill>
                  <a:schemeClr val="bg1"/>
                </a:solidFill>
                <a:latin typeface="Arial" panose="020B0604020202020204" pitchFamily="34" charset="0"/>
                <a:cs typeface="Arial" panose="020B0604020202020204" pitchFamily="34" charset="0"/>
              </a:rPr>
              <a:t>1.) God </a:t>
            </a:r>
            <a:r>
              <a:rPr lang="en-US" sz="4800" dirty="0">
                <a:solidFill>
                  <a:schemeClr val="bg1"/>
                </a:solidFill>
                <a:latin typeface="Arial" panose="020B0604020202020204" pitchFamily="34" charset="0"/>
                <a:cs typeface="Arial" panose="020B0604020202020204" pitchFamily="34" charset="0"/>
              </a:rPr>
              <a:t>does not see wealth as usually beneficial for developing the heart and life of Christ in his children. </a:t>
            </a:r>
            <a:r>
              <a:rPr lang="en-US" sz="4800" dirty="0" smtClean="0">
                <a:solidFill>
                  <a:schemeClr val="bg1"/>
                </a:solidFill>
                <a:latin typeface="Arial" panose="020B0604020202020204" pitchFamily="34" charset="0"/>
                <a:cs typeface="Arial" panose="020B0604020202020204" pitchFamily="34" charset="0"/>
              </a:rPr>
              <a:t> </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2.) God </a:t>
            </a:r>
            <a:r>
              <a:rPr lang="en-US" sz="4800" dirty="0">
                <a:solidFill>
                  <a:schemeClr val="bg1"/>
                </a:solidFill>
                <a:latin typeface="Arial" panose="020B0604020202020204" pitchFamily="34" charset="0"/>
                <a:cs typeface="Arial" panose="020B0604020202020204" pitchFamily="34" charset="0"/>
              </a:rPr>
              <a:t>does not want His children spending their God-given days and years chasing wealth as the world </a:t>
            </a:r>
            <a:r>
              <a:rPr lang="en-US" sz="4800" dirty="0" smtClean="0">
                <a:solidFill>
                  <a:schemeClr val="bg1"/>
                </a:solidFill>
                <a:latin typeface="Arial" panose="020B0604020202020204" pitchFamily="34" charset="0"/>
                <a:cs typeface="Arial" panose="020B0604020202020204" pitchFamily="34" charset="0"/>
              </a:rPr>
              <a:t>does.</a:t>
            </a:r>
            <a:br>
              <a:rPr lang="en-US" sz="4800"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3.) Coveting wealth </a:t>
            </a:r>
            <a:r>
              <a:rPr lang="en-US" sz="4800" dirty="0">
                <a:solidFill>
                  <a:schemeClr val="bg1"/>
                </a:solidFill>
                <a:latin typeface="Arial" panose="020B0604020202020204" pitchFamily="34" charset="0"/>
                <a:cs typeface="Arial" panose="020B0604020202020204" pitchFamily="34" charset="0"/>
              </a:rPr>
              <a:t>or envying those with wealth is NOT God’s desire for His children.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903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070" y="315686"/>
            <a:ext cx="11674929" cy="2057400"/>
          </a:xfrm>
        </p:spPr>
        <p:txBody>
          <a:bodyPr>
            <a:noAutofit/>
          </a:bodyPr>
          <a:lstStyle/>
          <a:p>
            <a:pPr marL="685800" lvl="0" indent="-685800" algn="l">
              <a:buFont typeface="Arial" panose="020B0604020202020204" pitchFamily="34" charset="0"/>
              <a:buChar char="•"/>
            </a:pPr>
            <a:r>
              <a:rPr lang="en-US" sz="4800" b="1" dirty="0">
                <a:solidFill>
                  <a:schemeClr val="bg1"/>
                </a:solidFill>
                <a:latin typeface="Arial" panose="020B0604020202020204" pitchFamily="34" charset="0"/>
                <a:cs typeface="Arial" panose="020B0604020202020204" pitchFamily="34" charset="0"/>
              </a:rPr>
              <a:t>What regular practices will help us guard against SELF-INDULGENCE?</a:t>
            </a:r>
            <a:endParaRPr lang="en-US" sz="4800" dirty="0">
              <a:solidFill>
                <a:schemeClr val="bg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517069" y="3189514"/>
            <a:ext cx="11674929" cy="205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l">
              <a:buFont typeface="Arial" panose="020B0604020202020204" pitchFamily="34" charset="0"/>
              <a:buChar char="•"/>
            </a:pPr>
            <a:r>
              <a:rPr lang="en-US" sz="4800" b="1" dirty="0">
                <a:solidFill>
                  <a:schemeClr val="bg1"/>
                </a:solidFill>
                <a:latin typeface="Arial" panose="020B0604020202020204" pitchFamily="34" charset="0"/>
                <a:cs typeface="Arial" panose="020B0604020202020204" pitchFamily="34" charset="0"/>
              </a:rPr>
              <a:t>What regular practices will help us guard against living in LUXURY</a:t>
            </a:r>
            <a:r>
              <a:rPr lang="en-US" sz="4800" b="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5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aicspokane.com/monkimage.php?mediaDirectory=mediafiles&amp;mediaId=4681719&amp;fileName=when-money-is-misery-web-144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 y="769393"/>
            <a:ext cx="137160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001643"/>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James </a:t>
            </a:r>
            <a:r>
              <a:rPr lang="en-US" sz="4800" b="1" u="sng" dirty="0" smtClean="0">
                <a:solidFill>
                  <a:schemeClr val="bg1"/>
                </a:solidFill>
                <a:latin typeface="Arial" panose="020B0604020202020204" pitchFamily="34" charset="0"/>
                <a:cs typeface="Arial" panose="020B0604020202020204" pitchFamily="34" charset="0"/>
              </a:rPr>
              <a:t>5</a:t>
            </a:r>
          </a:p>
          <a:p>
            <a:r>
              <a:rPr lang="en-US" sz="4800" i="1" dirty="0" smtClean="0">
                <a:solidFill>
                  <a:schemeClr val="bg1"/>
                </a:solidFill>
              </a:rPr>
              <a:t>Now </a:t>
            </a:r>
            <a:r>
              <a:rPr lang="en-US" sz="4800" i="1" dirty="0">
                <a:solidFill>
                  <a:schemeClr val="bg1"/>
                </a:solidFill>
              </a:rPr>
              <a:t>listen, you rich people, weep and wail because of the misery that is coming on you. </a:t>
            </a:r>
            <a:r>
              <a:rPr lang="en-US" sz="4800" b="1" i="1" baseline="30000" dirty="0">
                <a:solidFill>
                  <a:schemeClr val="bg1"/>
                </a:solidFill>
              </a:rPr>
              <a:t>2 </a:t>
            </a:r>
            <a:r>
              <a:rPr lang="en-US" sz="4800" i="1" dirty="0">
                <a:solidFill>
                  <a:schemeClr val="bg1"/>
                </a:solidFill>
              </a:rPr>
              <a:t>Your wealth has rotted, and moths have eaten your clothes. </a:t>
            </a:r>
            <a:r>
              <a:rPr lang="en-US" sz="4800" b="1" i="1" baseline="30000" dirty="0">
                <a:solidFill>
                  <a:schemeClr val="bg1"/>
                </a:solidFill>
              </a:rPr>
              <a:t>3 </a:t>
            </a:r>
            <a:r>
              <a:rPr lang="en-US" sz="4800" i="1" dirty="0">
                <a:solidFill>
                  <a:schemeClr val="bg1"/>
                </a:solidFill>
              </a:rPr>
              <a:t>Your gold and silver are corroded. Their corrosion will testify against you and eat your flesh like fire. You have hoarded wealth in the last days</a:t>
            </a:r>
            <a:r>
              <a:rPr lang="en-US" sz="4800" i="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4261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001643"/>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James </a:t>
            </a:r>
            <a:r>
              <a:rPr lang="en-US" sz="4800" b="1" u="sng" dirty="0" smtClean="0">
                <a:solidFill>
                  <a:schemeClr val="bg1"/>
                </a:solidFill>
                <a:latin typeface="Arial" panose="020B0604020202020204" pitchFamily="34" charset="0"/>
                <a:cs typeface="Arial" panose="020B0604020202020204" pitchFamily="34" charset="0"/>
              </a:rPr>
              <a:t>5</a:t>
            </a:r>
          </a:p>
          <a:p>
            <a:r>
              <a:rPr lang="en-US" sz="4800" b="1" i="1" baseline="30000" dirty="0" smtClean="0">
                <a:solidFill>
                  <a:schemeClr val="bg1"/>
                </a:solidFill>
              </a:rPr>
              <a:t>4</a:t>
            </a:r>
            <a:r>
              <a:rPr lang="en-US" sz="4800" b="1" i="1" baseline="30000" dirty="0">
                <a:solidFill>
                  <a:schemeClr val="bg1"/>
                </a:solidFill>
              </a:rPr>
              <a:t> </a:t>
            </a:r>
            <a:r>
              <a:rPr lang="en-US" sz="4800" i="1" dirty="0">
                <a:solidFill>
                  <a:schemeClr val="bg1"/>
                </a:solidFill>
              </a:rPr>
              <a:t>Look! The wages you failed to pay the workers who mowed your fields are crying out against you. The cries of the harvesters have reached the ears of the Lord Almighty. </a:t>
            </a:r>
            <a:r>
              <a:rPr lang="en-US" sz="4800" b="1" i="1" baseline="30000" dirty="0">
                <a:solidFill>
                  <a:schemeClr val="bg1"/>
                </a:solidFill>
              </a:rPr>
              <a:t>5 </a:t>
            </a:r>
            <a:r>
              <a:rPr lang="en-US" sz="4800" i="1" dirty="0">
                <a:solidFill>
                  <a:schemeClr val="bg1"/>
                </a:solidFill>
              </a:rPr>
              <a:t>You have lived on earth in luxury and self-indulgence. You have fattened yourselves in the day of slaughter. </a:t>
            </a:r>
            <a:r>
              <a:rPr lang="en-US" sz="4800" b="1" i="1" baseline="30000" dirty="0" smtClean="0">
                <a:solidFill>
                  <a:schemeClr val="bg1"/>
                </a:solidFill>
              </a:rPr>
              <a:t>6</a:t>
            </a:r>
            <a:endParaRPr lang="en-US" sz="4800" dirty="0">
              <a:solidFill>
                <a:schemeClr val="bg1"/>
              </a:solidFill>
            </a:endParaRPr>
          </a:p>
        </p:txBody>
      </p:sp>
    </p:spTree>
    <p:extLst>
      <p:ext uri="{BB962C8B-B14F-4D97-AF65-F5344CB8AC3E}">
        <p14:creationId xmlns:p14="http://schemas.microsoft.com/office/powerpoint/2010/main" val="337819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2308324"/>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James </a:t>
            </a:r>
            <a:r>
              <a:rPr lang="en-US" sz="4800" b="1" u="sng" dirty="0" smtClean="0">
                <a:solidFill>
                  <a:schemeClr val="bg1"/>
                </a:solidFill>
                <a:latin typeface="Arial" panose="020B0604020202020204" pitchFamily="34" charset="0"/>
                <a:cs typeface="Arial" panose="020B0604020202020204" pitchFamily="34" charset="0"/>
              </a:rPr>
              <a:t>5</a:t>
            </a:r>
          </a:p>
          <a:p>
            <a:r>
              <a:rPr lang="en-US" sz="4800" i="1" dirty="0">
                <a:solidFill>
                  <a:schemeClr val="bg1"/>
                </a:solidFill>
              </a:rPr>
              <a:t> </a:t>
            </a:r>
            <a:r>
              <a:rPr lang="en-US" sz="4800" b="1" i="1" baseline="30000" dirty="0">
                <a:solidFill>
                  <a:schemeClr val="bg1"/>
                </a:solidFill>
              </a:rPr>
              <a:t>6 </a:t>
            </a:r>
            <a:r>
              <a:rPr lang="en-US" sz="4800" i="1" dirty="0">
                <a:solidFill>
                  <a:schemeClr val="bg1"/>
                </a:solidFill>
              </a:rPr>
              <a:t>You have condemned and murdered the innocent one, who was not opposing you</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876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3074" name="Picture 2" descr="Image result for 7 of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031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03128" y="872734"/>
            <a:ext cx="3610680" cy="2862322"/>
          </a:xfrm>
          <a:prstGeom prst="rect">
            <a:avLst/>
          </a:prstGeom>
          <a:noFill/>
        </p:spPr>
        <p:txBody>
          <a:bodyPr wrap="square" rtlCol="0">
            <a:spAutoFit/>
          </a:bodyPr>
          <a:lstStyle/>
          <a:p>
            <a:pPr algn="ctr"/>
            <a:r>
              <a:rPr lang="en-US" sz="6000" dirty="0" smtClean="0">
                <a:solidFill>
                  <a:schemeClr val="bg1"/>
                </a:solidFill>
              </a:rPr>
              <a:t>$5,000 per year</a:t>
            </a:r>
          </a:p>
          <a:p>
            <a:pPr algn="ctr"/>
            <a:r>
              <a:rPr lang="en-US" sz="6000" dirty="0" smtClean="0">
                <a:solidFill>
                  <a:schemeClr val="bg1"/>
                </a:solidFill>
              </a:rPr>
              <a:t>(Top 30%)</a:t>
            </a:r>
            <a:endParaRPr lang="en-US" sz="6000" dirty="0">
              <a:solidFill>
                <a:schemeClr val="bg1"/>
              </a:solidFill>
            </a:endParaRPr>
          </a:p>
        </p:txBody>
      </p:sp>
    </p:spTree>
    <p:extLst>
      <p:ext uri="{BB962C8B-B14F-4D97-AF65-F5344CB8AC3E}">
        <p14:creationId xmlns:p14="http://schemas.microsoft.com/office/powerpoint/2010/main" val="292234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8 of 10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32" y="-343540"/>
            <a:ext cx="7626189" cy="7092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388" y="2101755"/>
            <a:ext cx="3690343" cy="2862322"/>
          </a:xfrm>
          <a:prstGeom prst="rect">
            <a:avLst/>
          </a:prstGeom>
          <a:noFill/>
        </p:spPr>
        <p:txBody>
          <a:bodyPr wrap="square" rtlCol="0">
            <a:spAutoFit/>
          </a:bodyPr>
          <a:lstStyle/>
          <a:p>
            <a:r>
              <a:rPr lang="en-US" sz="6000" dirty="0" smtClean="0">
                <a:solidFill>
                  <a:schemeClr val="bg1"/>
                </a:solidFill>
              </a:rPr>
              <a:t>$11,000 per year</a:t>
            </a:r>
          </a:p>
          <a:p>
            <a:r>
              <a:rPr lang="en-US" sz="6000" dirty="0" smtClean="0">
                <a:solidFill>
                  <a:schemeClr val="bg1"/>
                </a:solidFill>
              </a:rPr>
              <a:t>(top 20%)</a:t>
            </a:r>
            <a:endParaRPr lang="en-US" sz="6000" dirty="0">
              <a:solidFill>
                <a:schemeClr val="bg1"/>
              </a:solidFill>
            </a:endParaRPr>
          </a:p>
        </p:txBody>
      </p:sp>
    </p:spTree>
    <p:extLst>
      <p:ext uri="{BB962C8B-B14F-4D97-AF65-F5344CB8AC3E}">
        <p14:creationId xmlns:p14="http://schemas.microsoft.com/office/powerpoint/2010/main" val="4158605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388" y="2101755"/>
            <a:ext cx="3434341" cy="2862322"/>
          </a:xfrm>
          <a:prstGeom prst="rect">
            <a:avLst/>
          </a:prstGeom>
          <a:noFill/>
        </p:spPr>
        <p:txBody>
          <a:bodyPr wrap="square" rtlCol="0">
            <a:spAutoFit/>
          </a:bodyPr>
          <a:lstStyle/>
          <a:p>
            <a:r>
              <a:rPr lang="en-US" sz="6000" dirty="0" smtClean="0">
                <a:solidFill>
                  <a:schemeClr val="bg1"/>
                </a:solidFill>
              </a:rPr>
              <a:t>$20,000 per year</a:t>
            </a:r>
          </a:p>
          <a:p>
            <a:r>
              <a:rPr lang="en-US" sz="6000" dirty="0" smtClean="0">
                <a:solidFill>
                  <a:schemeClr val="bg1"/>
                </a:solidFill>
              </a:rPr>
              <a:t>(Top 10%)</a:t>
            </a:r>
            <a:endParaRPr lang="en-US" sz="6000" dirty="0">
              <a:solidFill>
                <a:schemeClr val="bg1"/>
              </a:solidFill>
            </a:endParaRPr>
          </a:p>
        </p:txBody>
      </p:sp>
      <p:pic>
        <p:nvPicPr>
          <p:cNvPr id="5122" name="Picture 2" descr="Image result for 9 of 10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730" y="570031"/>
            <a:ext cx="15761921" cy="56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0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1+#ppt_w/2"/>
                                          </p:val>
                                        </p:tav>
                                        <p:tav tm="100000">
                                          <p:val>
                                            <p:strVal val="#ppt_x"/>
                                          </p:val>
                                        </p:tav>
                                      </p:tavLst>
                                    </p:anim>
                                    <p:anim calcmode="lin" valueType="num">
                                      <p:cBhvr additive="base">
                                        <p:cTn id="13"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67" y="117693"/>
            <a:ext cx="11903933" cy="6001643"/>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James </a:t>
            </a:r>
            <a:r>
              <a:rPr lang="en-US" sz="4800" b="1" u="sng" dirty="0" smtClean="0">
                <a:solidFill>
                  <a:schemeClr val="bg1"/>
                </a:solidFill>
                <a:latin typeface="Arial" panose="020B0604020202020204" pitchFamily="34" charset="0"/>
                <a:cs typeface="Arial" panose="020B0604020202020204" pitchFamily="34" charset="0"/>
              </a:rPr>
              <a:t>5</a:t>
            </a:r>
          </a:p>
          <a:p>
            <a:r>
              <a:rPr lang="en-US" sz="4800" i="1" dirty="0" smtClean="0">
                <a:solidFill>
                  <a:schemeClr val="bg1"/>
                </a:solidFill>
              </a:rPr>
              <a:t>Now </a:t>
            </a:r>
            <a:r>
              <a:rPr lang="en-US" sz="4800" i="1" dirty="0">
                <a:solidFill>
                  <a:schemeClr val="bg1"/>
                </a:solidFill>
              </a:rPr>
              <a:t>listen, you rich people, weep and wail because of the misery that is coming on you. </a:t>
            </a:r>
            <a:r>
              <a:rPr lang="en-US" sz="4800" b="1" i="1" baseline="30000" dirty="0">
                <a:solidFill>
                  <a:schemeClr val="bg1"/>
                </a:solidFill>
              </a:rPr>
              <a:t>2 </a:t>
            </a:r>
            <a:r>
              <a:rPr lang="en-US" sz="4800" i="1" dirty="0">
                <a:solidFill>
                  <a:schemeClr val="bg1"/>
                </a:solidFill>
              </a:rPr>
              <a:t>Your wealth has rotted, and moths have eaten your clothes. </a:t>
            </a:r>
            <a:r>
              <a:rPr lang="en-US" sz="4800" b="1" i="1" baseline="30000" dirty="0">
                <a:solidFill>
                  <a:schemeClr val="bg1"/>
                </a:solidFill>
              </a:rPr>
              <a:t>3 </a:t>
            </a:r>
            <a:r>
              <a:rPr lang="en-US" sz="4800" i="1" dirty="0">
                <a:solidFill>
                  <a:schemeClr val="bg1"/>
                </a:solidFill>
              </a:rPr>
              <a:t>Your gold and silver are corroded. Their corrosion will testify against you and eat your flesh like fire. You have hoarded wealth in the last days</a:t>
            </a:r>
            <a:r>
              <a:rPr lang="en-US" sz="4800" i="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10833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2829</TotalTime>
  <Words>160</Words>
  <Application>Microsoft Office PowerPoint</Application>
  <PresentationFormat>Widescreen</PresentationFormat>
  <Paragraphs>40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Calibri Light</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5 You have hoarded wealth in the last days.4 Look! The wages you failed to pay the workers who mowed your fields are crying out against you. The cries of the harvesters have reached the ears of the Lord Almighty. </vt:lpstr>
      <vt:lpstr>PowerPoint Presentation</vt:lpstr>
      <vt:lpstr>What determines when hanging onto something has become hoarding?  </vt:lpstr>
      <vt:lpstr>James 5  4 Look! The wages you failed to pay the workers who mowed your fields are crying out against you. The cries of the harvesters have reached the ears of the Lord Almighty. </vt:lpstr>
      <vt:lpstr>James 5:5  You have lived on earth in luxury and self-indulgence. You have fattened yourselves in the day of slaughter.  </vt:lpstr>
      <vt:lpstr>1.) God does not see wealth as usually beneficial for developing the heart and life of Christ in his children.   2.) God does not want His children spending their God-given days and years chasing wealth as the world does. 3.) Coveting wealth or envying those with wealth is NOT God’s desire for His children.  </vt:lpstr>
      <vt:lpstr>What regular practices will help us guard against SELF-INDULGENCE?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87</cp:revision>
  <dcterms:created xsi:type="dcterms:W3CDTF">2016-11-26T01:20:12Z</dcterms:created>
  <dcterms:modified xsi:type="dcterms:W3CDTF">2017-01-15T16:27:50Z</dcterms:modified>
</cp:coreProperties>
</file>