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2" r:id="rId2"/>
    <p:sldId id="348" r:id="rId3"/>
    <p:sldId id="349" r:id="rId4"/>
    <p:sldId id="360" r:id="rId5"/>
    <p:sldId id="359" r:id="rId6"/>
    <p:sldId id="377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375" r:id="rId22"/>
    <p:sldId id="358" r:id="rId23"/>
    <p:sldId id="3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88292" autoAdjust="0"/>
  </p:normalViewPr>
  <p:slideViewPr>
    <p:cSldViewPr snapToGrid="0">
      <p:cViewPr>
        <p:scale>
          <a:sx n="53" d="100"/>
          <a:sy n="53" d="100"/>
        </p:scale>
        <p:origin x="142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9B2A5-C51E-4DD3-9589-21A7E516CD8A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0B62-C5B9-43FE-BB1F-83D55E1F6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67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9B2A5-C51E-4DD3-9589-21A7E516CD8A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0B62-C5B9-43FE-BB1F-83D55E1F6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53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9B2A5-C51E-4DD3-9589-21A7E516CD8A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0B62-C5B9-43FE-BB1F-83D55E1F6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04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9B2A5-C51E-4DD3-9589-21A7E516CD8A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0B62-C5B9-43FE-BB1F-83D55E1F6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4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9B2A5-C51E-4DD3-9589-21A7E516CD8A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0B62-C5B9-43FE-BB1F-83D55E1F6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26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9B2A5-C51E-4DD3-9589-21A7E516CD8A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0B62-C5B9-43FE-BB1F-83D55E1F6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14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9B2A5-C51E-4DD3-9589-21A7E516CD8A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0B62-C5B9-43FE-BB1F-83D55E1F6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90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9B2A5-C51E-4DD3-9589-21A7E516CD8A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0B62-C5B9-43FE-BB1F-83D55E1F6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08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9B2A5-C51E-4DD3-9589-21A7E516CD8A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0B62-C5B9-43FE-BB1F-83D55E1F6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63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9B2A5-C51E-4DD3-9589-21A7E516CD8A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0B62-C5B9-43FE-BB1F-83D55E1F6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86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9B2A5-C51E-4DD3-9589-21A7E516CD8A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0B62-C5B9-43FE-BB1F-83D55E1F6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13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9B2A5-C51E-4DD3-9589-21A7E516CD8A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30B62-C5B9-43FE-BB1F-83D55E1F6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9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secuted.com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8" y="0"/>
            <a:ext cx="10296144" cy="6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6568" y="0"/>
            <a:ext cx="11975432" cy="1082842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+mn-lt"/>
              </a:rPr>
              <a:t>HOW we are to </a:t>
            </a:r>
            <a:r>
              <a:rPr lang="en-US" b="1" u="sng" dirty="0" smtClean="0">
                <a:solidFill>
                  <a:schemeClr val="bg1"/>
                </a:solidFill>
                <a:latin typeface="+mn-lt"/>
              </a:rPr>
              <a:t>pray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  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3557" y="879583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1.) PERSISTENTLY</a:t>
            </a:r>
          </a:p>
        </p:txBody>
      </p:sp>
      <p:sp>
        <p:nvSpPr>
          <p:cNvPr id="4" name="Rectangle 3"/>
          <p:cNvSpPr/>
          <p:nvPr/>
        </p:nvSpPr>
        <p:spPr>
          <a:xfrm>
            <a:off x="1267327" y="1779687"/>
            <a:ext cx="1092467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Colossians 1:9</a:t>
            </a:r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“</a:t>
            </a:r>
            <a:r>
              <a:rPr lang="en-US" sz="5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5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reason also, since the day we heard of it, we </a:t>
            </a:r>
            <a:r>
              <a:rPr lang="en-US" sz="54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not ceased to pray</a:t>
            </a:r>
            <a:r>
              <a:rPr lang="en-US" sz="5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you and to ask that you may be filled with the knowledge of His will in all spiritual wisdom and understanding.”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26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6568" y="0"/>
            <a:ext cx="11975432" cy="1082842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+mn-lt"/>
              </a:rPr>
              <a:t>HOW we are to </a:t>
            </a:r>
            <a:r>
              <a:rPr lang="en-US" b="1" u="sng" dirty="0" smtClean="0">
                <a:solidFill>
                  <a:schemeClr val="bg1"/>
                </a:solidFill>
                <a:latin typeface="+mn-lt"/>
              </a:rPr>
              <a:t>pray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  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3557" y="879583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1.) PERSISTENTLY</a:t>
            </a:r>
          </a:p>
        </p:txBody>
      </p:sp>
      <p:sp>
        <p:nvSpPr>
          <p:cNvPr id="4" name="Rectangle 3"/>
          <p:cNvSpPr/>
          <p:nvPr/>
        </p:nvSpPr>
        <p:spPr>
          <a:xfrm>
            <a:off x="1267327" y="1779687"/>
            <a:ext cx="1092467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Colossians 4:12</a:t>
            </a:r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Epaphras</a:t>
            </a:r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“</a:t>
            </a:r>
            <a:r>
              <a:rPr lang="en-US" sz="5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always </a:t>
            </a:r>
            <a:r>
              <a:rPr lang="en-US" sz="54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laboring earnestly </a:t>
            </a:r>
            <a:r>
              <a:rPr lang="en-US" sz="5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you in his prayers.”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729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463589" y="5149765"/>
            <a:ext cx="3858126" cy="938214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Luke 11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214" y="0"/>
            <a:ext cx="7181786" cy="503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parable of the persistent wid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3021"/>
            <a:ext cx="6593305" cy="494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-324853" y="657976"/>
            <a:ext cx="3858126" cy="9382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bg1"/>
                </a:solidFill>
              </a:rPr>
              <a:t>Luke 18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3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950368" y="0"/>
            <a:ext cx="3858126" cy="938214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+mn-lt"/>
              </a:rPr>
              <a:t>George Muller</a:t>
            </a:r>
            <a:endParaRPr lang="en-US" sz="4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12" y="1155032"/>
            <a:ext cx="6389604" cy="532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87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6568" y="288758"/>
            <a:ext cx="11975432" cy="1082842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+mn-lt"/>
              </a:rPr>
              <a:t>HOW we are to </a:t>
            </a:r>
            <a:r>
              <a:rPr lang="en-US" b="1" u="sng" dirty="0" smtClean="0">
                <a:solidFill>
                  <a:schemeClr val="bg1"/>
                </a:solidFill>
                <a:latin typeface="+mn-lt"/>
              </a:rPr>
              <a:t>pray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  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9124" y="1371600"/>
            <a:ext cx="117027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2</a:t>
            </a:r>
            <a:r>
              <a:rPr lang="en-US" sz="6000" dirty="0" smtClean="0">
                <a:solidFill>
                  <a:schemeClr val="bg1"/>
                </a:solidFill>
              </a:rPr>
              <a:t>.) WATCHFULLY…</a:t>
            </a:r>
            <a:r>
              <a:rPr lang="en-US" sz="6000" i="1" dirty="0">
                <a:solidFill>
                  <a:schemeClr val="bg1"/>
                </a:solidFill>
              </a:rPr>
              <a:t> </a:t>
            </a:r>
            <a:r>
              <a:rPr lang="en-US" sz="6000" i="1" dirty="0" smtClean="0">
                <a:solidFill>
                  <a:schemeClr val="bg1"/>
                </a:solidFill>
              </a:rPr>
              <a:t>“being watchful”</a:t>
            </a:r>
            <a:endParaRPr lang="en-US" sz="6000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9124" y="2767263"/>
            <a:ext cx="112174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Peter 5:8</a:t>
            </a:r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--</a:t>
            </a:r>
            <a:r>
              <a:rPr lang="en-US" sz="5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5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 of sober spirit, </a:t>
            </a:r>
            <a:r>
              <a:rPr lang="en-US" sz="5400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 on the alert</a:t>
            </a:r>
            <a:r>
              <a:rPr lang="en-US" sz="5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Your adversary, the devil, prowls around like a roaring lion, seeking someone to devour.”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30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6568" y="288758"/>
            <a:ext cx="11975432" cy="1082842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+mn-lt"/>
              </a:rPr>
              <a:t>HOW we are to </a:t>
            </a:r>
            <a:r>
              <a:rPr lang="en-US" b="1" u="sng" dirty="0" smtClean="0">
                <a:solidFill>
                  <a:schemeClr val="bg1"/>
                </a:solidFill>
                <a:latin typeface="+mn-lt"/>
              </a:rPr>
              <a:t>pray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  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9124" y="1371600"/>
            <a:ext cx="117027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2</a:t>
            </a:r>
            <a:r>
              <a:rPr lang="en-US" sz="6000" dirty="0" smtClean="0">
                <a:solidFill>
                  <a:schemeClr val="bg1"/>
                </a:solidFill>
              </a:rPr>
              <a:t>.) WATCHFULLY…</a:t>
            </a:r>
            <a:r>
              <a:rPr lang="en-US" sz="6000" i="1" dirty="0">
                <a:solidFill>
                  <a:schemeClr val="bg1"/>
                </a:solidFill>
              </a:rPr>
              <a:t> </a:t>
            </a:r>
            <a:r>
              <a:rPr lang="en-US" sz="6000" i="1" dirty="0" smtClean="0">
                <a:solidFill>
                  <a:schemeClr val="bg1"/>
                </a:solidFill>
              </a:rPr>
              <a:t>“being watchful”</a:t>
            </a:r>
            <a:endParaRPr lang="en-US" sz="6000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9124" y="2767263"/>
            <a:ext cx="112174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Matthew 26:41--</a:t>
            </a:r>
            <a:r>
              <a:rPr lang="en-US" sz="5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 </a:t>
            </a:r>
            <a:r>
              <a:rPr lang="en-US" sz="54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watching</a:t>
            </a:r>
            <a:r>
              <a:rPr lang="en-US" sz="5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praying that you may not enter into temptation; the spirit is willing, but the flesh is weak</a:t>
            </a:r>
            <a:r>
              <a:rPr lang="en-US" sz="5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15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6568" y="288758"/>
            <a:ext cx="11975432" cy="1082842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+mn-lt"/>
              </a:rPr>
              <a:t>HOW we are to </a:t>
            </a:r>
            <a:r>
              <a:rPr lang="en-US" b="1" u="sng" dirty="0" smtClean="0">
                <a:solidFill>
                  <a:schemeClr val="bg1"/>
                </a:solidFill>
                <a:latin typeface="+mn-lt"/>
              </a:rPr>
              <a:t>pray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  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9124" y="1371600"/>
            <a:ext cx="117027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3.) THANKFULLY…</a:t>
            </a:r>
            <a:r>
              <a:rPr lang="en-US" sz="6000" i="1" dirty="0" smtClean="0">
                <a:solidFill>
                  <a:schemeClr val="bg1"/>
                </a:solidFill>
              </a:rPr>
              <a:t> “being…thankful”</a:t>
            </a:r>
            <a:endParaRPr lang="en-US" sz="6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2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6568" y="0"/>
            <a:ext cx="11975432" cy="1082842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+mn-lt"/>
              </a:rPr>
              <a:t>WHO we </a:t>
            </a:r>
            <a:r>
              <a:rPr lang="en-US" b="1" u="sng" dirty="0">
                <a:solidFill>
                  <a:schemeClr val="bg1"/>
                </a:solidFill>
                <a:latin typeface="+mn-lt"/>
              </a:rPr>
              <a:t>are to </a:t>
            </a:r>
            <a:r>
              <a:rPr lang="en-US" b="1" u="sng" dirty="0" smtClean="0">
                <a:solidFill>
                  <a:schemeClr val="bg1"/>
                </a:solidFill>
                <a:latin typeface="+mn-lt"/>
              </a:rPr>
              <a:t>pray for?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  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6568" y="1082842"/>
            <a:ext cx="11725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1.) The Persecuted Church believers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425276" y="1811648"/>
            <a:ext cx="115580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en-US" sz="5400" i="1" u="sng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Colossians 4:3,4</a:t>
            </a:r>
            <a:r>
              <a:rPr lang="en-US" sz="5400" i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—And </a:t>
            </a:r>
            <a:r>
              <a:rPr lang="en-US" sz="5400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pray for us, too, that God may open a door for our message, so that we may proclaim the mystery of Christ, for which I am in chains. </a:t>
            </a:r>
            <a:r>
              <a:rPr lang="en-US" sz="5400" i="1" baseline="30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4 </a:t>
            </a:r>
            <a:r>
              <a:rPr lang="en-US" sz="5400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Pray that I may proclaim it clearly, as I should.</a:t>
            </a:r>
            <a:endParaRPr lang="en-US" sz="54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43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609" y="0"/>
            <a:ext cx="52910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 descr="Image result for Indian National Inland Mis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6667"/>
            <a:ext cx="12192000" cy="474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8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 result for Indian National Inland Mi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74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7536" y="5017707"/>
            <a:ext cx="11996928" cy="134651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INIM, </a:t>
            </a:r>
            <a:r>
              <a:rPr lang="en-US" dirty="0">
                <a:solidFill>
                  <a:schemeClr val="bg1"/>
                </a:solidFill>
              </a:rPr>
              <a:t>PO Box </a:t>
            </a:r>
            <a:r>
              <a:rPr lang="en-US" dirty="0" smtClean="0">
                <a:solidFill>
                  <a:schemeClr val="bg1"/>
                </a:solidFill>
              </a:rPr>
              <a:t>2603, Forest, </a:t>
            </a:r>
            <a:r>
              <a:rPr lang="en-US" dirty="0">
                <a:solidFill>
                  <a:schemeClr val="bg1"/>
                </a:solidFill>
              </a:rPr>
              <a:t>VA 24551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36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92505"/>
            <a:ext cx="12482859" cy="705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4483" y="-1386305"/>
            <a:ext cx="11373853" cy="2387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Richard &amp; Sabina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Wurmbrand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567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11875008" cy="171907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WHAT to Pray for When Praying for Persecuted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Christians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1648" y="1627630"/>
            <a:ext cx="119603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buAutoNum type="arabicPeriod"/>
            </a:pPr>
            <a:r>
              <a:rPr lang="en-US" sz="5400" dirty="0" smtClean="0">
                <a:solidFill>
                  <a:schemeClr val="bg1"/>
                </a:solidFill>
              </a:rPr>
              <a:t>Pray </a:t>
            </a:r>
            <a:r>
              <a:rPr lang="en-US" sz="5400" dirty="0">
                <a:solidFill>
                  <a:schemeClr val="bg1"/>
                </a:solidFill>
              </a:rPr>
              <a:t>for those in the midst of </a:t>
            </a:r>
            <a:r>
              <a:rPr lang="en-US" sz="5400" dirty="0" smtClean="0">
                <a:solidFill>
                  <a:schemeClr val="bg1"/>
                </a:solidFill>
              </a:rPr>
              <a:t>persecution,</a:t>
            </a:r>
            <a:r>
              <a:rPr lang="en-US" sz="5400" dirty="0">
                <a:solidFill>
                  <a:schemeClr val="bg1"/>
                </a:solidFill>
              </a:rPr>
              <a:t> (</a:t>
            </a:r>
            <a:r>
              <a:rPr lang="en-US" sz="5400" u="sng" dirty="0">
                <a:solidFill>
                  <a:schemeClr val="bg1"/>
                </a:solidFill>
              </a:rPr>
              <a:t>Hebrews </a:t>
            </a:r>
            <a:r>
              <a:rPr lang="en-US" sz="5400" u="sng" dirty="0" smtClean="0">
                <a:solidFill>
                  <a:schemeClr val="bg1"/>
                </a:solidFill>
              </a:rPr>
              <a:t>13:3</a:t>
            </a:r>
            <a:r>
              <a:rPr lang="en-US" sz="5400" dirty="0" smtClean="0">
                <a:solidFill>
                  <a:schemeClr val="bg1"/>
                </a:solidFill>
              </a:rPr>
              <a:t>).</a:t>
            </a:r>
          </a:p>
          <a:p>
            <a:pPr marL="914400" indent="-914400">
              <a:buAutoNum type="arabicPeriod"/>
            </a:pPr>
            <a:r>
              <a:rPr lang="en-US" sz="5400" dirty="0" smtClean="0">
                <a:solidFill>
                  <a:schemeClr val="bg1"/>
                </a:solidFill>
              </a:rPr>
              <a:t>Pray </a:t>
            </a:r>
            <a:r>
              <a:rPr lang="en-US" sz="5400" dirty="0">
                <a:solidFill>
                  <a:schemeClr val="bg1"/>
                </a:solidFill>
              </a:rPr>
              <a:t>for those who are doing the persecuting (</a:t>
            </a:r>
            <a:r>
              <a:rPr lang="en-US" sz="5400" u="sng" dirty="0">
                <a:solidFill>
                  <a:schemeClr val="bg1"/>
                </a:solidFill>
              </a:rPr>
              <a:t>Matthew </a:t>
            </a:r>
            <a:r>
              <a:rPr lang="en-US" sz="5400" u="sng" dirty="0" smtClean="0">
                <a:solidFill>
                  <a:schemeClr val="bg1"/>
                </a:solidFill>
              </a:rPr>
              <a:t>5:44</a:t>
            </a:r>
            <a:r>
              <a:rPr lang="en-US" sz="5400" dirty="0" smtClean="0">
                <a:solidFill>
                  <a:schemeClr val="bg1"/>
                </a:solidFill>
              </a:rPr>
              <a:t>).</a:t>
            </a:r>
          </a:p>
          <a:p>
            <a:pPr marL="914400" indent="-914400">
              <a:buAutoNum type="arabicPeriod"/>
            </a:pPr>
            <a:r>
              <a:rPr lang="en-US" sz="5400" dirty="0">
                <a:solidFill>
                  <a:schemeClr val="bg1"/>
                </a:solidFill>
              </a:rPr>
              <a:t>Pray for the families and loved ones of those being persecuted (</a:t>
            </a:r>
            <a:r>
              <a:rPr lang="en-US" sz="5400" u="sng" dirty="0" smtClean="0">
                <a:solidFill>
                  <a:schemeClr val="bg1"/>
                </a:solidFill>
              </a:rPr>
              <a:t>Heb. 4:16</a:t>
            </a:r>
            <a:r>
              <a:rPr lang="en-US" sz="5400" dirty="0" smtClean="0">
                <a:solidFill>
                  <a:schemeClr val="bg1"/>
                </a:solidFill>
              </a:rPr>
              <a:t>).  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40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11875008" cy="171907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WHAT to Pray for When Praying for Persecuted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Christians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1648" y="1719071"/>
            <a:ext cx="119603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4. </a:t>
            </a:r>
            <a:r>
              <a:rPr lang="en-US" sz="5400" dirty="0">
                <a:solidFill>
                  <a:schemeClr val="bg1"/>
                </a:solidFill>
              </a:rPr>
              <a:t>Pray that we/churches would rise up with help and </a:t>
            </a:r>
            <a:r>
              <a:rPr lang="en-US" sz="5400" dirty="0" smtClean="0">
                <a:solidFill>
                  <a:schemeClr val="bg1"/>
                </a:solidFill>
              </a:rPr>
              <a:t>support,</a:t>
            </a:r>
            <a:r>
              <a:rPr lang="en-US" sz="5400" dirty="0">
                <a:solidFill>
                  <a:schemeClr val="bg1"/>
                </a:solidFill>
              </a:rPr>
              <a:t> (</a:t>
            </a:r>
            <a:r>
              <a:rPr lang="en-US" sz="5400" u="sng" dirty="0">
                <a:solidFill>
                  <a:schemeClr val="bg1"/>
                </a:solidFill>
              </a:rPr>
              <a:t>Acts </a:t>
            </a:r>
            <a:r>
              <a:rPr lang="en-US" sz="5400" u="sng" dirty="0" smtClean="0">
                <a:solidFill>
                  <a:schemeClr val="bg1"/>
                </a:solidFill>
              </a:rPr>
              <a:t>4:23-35).</a:t>
            </a:r>
            <a:endParaRPr lang="en-US" sz="5400" dirty="0" smtClean="0">
              <a:solidFill>
                <a:schemeClr val="bg1"/>
              </a:solidFill>
            </a:endParaRPr>
          </a:p>
          <a:p>
            <a:r>
              <a:rPr lang="en-US" sz="5400" dirty="0">
                <a:solidFill>
                  <a:schemeClr val="bg1"/>
                </a:solidFill>
              </a:rPr>
              <a:t>5. Pray that world leaders would do all they can to fight this persecution (</a:t>
            </a:r>
            <a:r>
              <a:rPr lang="en-US" sz="5400" u="sng" dirty="0">
                <a:solidFill>
                  <a:schemeClr val="bg1"/>
                </a:solidFill>
              </a:rPr>
              <a:t>Psalm </a:t>
            </a:r>
            <a:r>
              <a:rPr lang="en-US" sz="5400" u="sng" dirty="0" smtClean="0">
                <a:solidFill>
                  <a:schemeClr val="bg1"/>
                </a:solidFill>
              </a:rPr>
              <a:t>2:10-11</a:t>
            </a:r>
            <a:r>
              <a:rPr lang="en-US" sz="5400" dirty="0" smtClean="0">
                <a:solidFill>
                  <a:schemeClr val="bg1"/>
                </a:solidFill>
              </a:rPr>
              <a:t>).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33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2" descr="‘Worst Year Yet’: The Top 50 Countries Where It’s Hardest to Be a Christ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3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persecution.com/graphics/lp_specific/lp_201709_idop_band@2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83" y="293243"/>
            <a:ext cx="4242182" cy="424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0528" y="0"/>
            <a:ext cx="4809744" cy="4406774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See “</a:t>
            </a:r>
            <a:r>
              <a:rPr lang="en-US" sz="5400" i="1" dirty="0" smtClean="0">
                <a:solidFill>
                  <a:schemeClr val="bg1"/>
                </a:solidFill>
              </a:rPr>
              <a:t>How To Pray for the Persecuted Church” </a:t>
            </a:r>
            <a:r>
              <a:rPr lang="en-US" sz="5400" dirty="0" smtClean="0">
                <a:solidFill>
                  <a:schemeClr val="bg1"/>
                </a:solidFill>
              </a:rPr>
              <a:t>handout.  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0167" y="4955414"/>
            <a:ext cx="11871833" cy="155511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chemeClr val="bg1"/>
                </a:solidFill>
              </a:rPr>
              <a:t>Go to </a:t>
            </a:r>
            <a:r>
              <a:rPr lang="en-US" sz="5400" dirty="0" smtClean="0">
                <a:solidFill>
                  <a:schemeClr val="bg1"/>
                </a:solidFill>
                <a:hlinkClick r:id="rId3"/>
              </a:rPr>
              <a:t>www.persecuted.com</a:t>
            </a:r>
            <a:r>
              <a:rPr lang="en-US" sz="5400" dirty="0" smtClean="0">
                <a:solidFill>
                  <a:schemeClr val="bg1"/>
                </a:solidFill>
              </a:rPr>
              <a:t> to support families of persecuted Christians.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56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6568" y="288758"/>
            <a:ext cx="11975432" cy="6352674"/>
          </a:xfrm>
        </p:spPr>
        <p:txBody>
          <a:bodyPr>
            <a:noAutofit/>
          </a:bodyPr>
          <a:lstStyle/>
          <a:p>
            <a:pPr algn="l"/>
            <a:r>
              <a:rPr lang="en-US" b="1" u="sng" dirty="0" smtClean="0">
                <a:solidFill>
                  <a:schemeClr val="bg1"/>
                </a:solidFill>
                <a:latin typeface="+mn-lt"/>
              </a:rPr>
              <a:t>Colossians 4:2-4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i="1" dirty="0" smtClean="0">
                <a:solidFill>
                  <a:schemeClr val="bg1"/>
                </a:solidFill>
                <a:latin typeface="+mn-lt"/>
              </a:rPr>
              <a:t>Devote </a:t>
            </a:r>
            <a:r>
              <a:rPr lang="en-US" i="1" dirty="0">
                <a:solidFill>
                  <a:schemeClr val="bg1"/>
                </a:solidFill>
                <a:latin typeface="+mn-lt"/>
              </a:rPr>
              <a:t>yourselves to prayer, being watchful and thankful. </a:t>
            </a:r>
            <a:r>
              <a:rPr lang="en-US" b="1" i="1" baseline="30000" dirty="0">
                <a:solidFill>
                  <a:schemeClr val="bg1"/>
                </a:solidFill>
                <a:latin typeface="+mn-lt"/>
              </a:rPr>
              <a:t>3 </a:t>
            </a:r>
            <a:r>
              <a:rPr lang="en-US" i="1" dirty="0">
                <a:solidFill>
                  <a:schemeClr val="bg1"/>
                </a:solidFill>
                <a:latin typeface="+mn-lt"/>
              </a:rPr>
              <a:t>And pray for us, too, that God may open a door for our message, so that we may proclaim the mystery of Christ, for which I am in chains. </a:t>
            </a:r>
            <a:r>
              <a:rPr lang="en-US" b="1" i="1" baseline="30000" dirty="0" smtClean="0">
                <a:solidFill>
                  <a:schemeClr val="bg1"/>
                </a:solidFill>
                <a:latin typeface="+mn-lt"/>
              </a:rPr>
              <a:t>4 </a:t>
            </a:r>
            <a:r>
              <a:rPr lang="en-US" i="1" dirty="0" smtClean="0">
                <a:solidFill>
                  <a:schemeClr val="bg1"/>
                </a:solidFill>
                <a:latin typeface="+mn-lt"/>
              </a:rPr>
              <a:t>Pray that I may proclaim it clearly, as I should. 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361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6568" y="0"/>
            <a:ext cx="11975432" cy="1082842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+mn-lt"/>
              </a:rPr>
              <a:t>HOW </a:t>
            </a:r>
            <a:r>
              <a:rPr lang="en-US" b="1" u="sng" dirty="0" smtClean="0">
                <a:solidFill>
                  <a:schemeClr val="bg1"/>
                </a:solidFill>
                <a:latin typeface="+mn-lt"/>
              </a:rPr>
              <a:t>are we </a:t>
            </a:r>
            <a:r>
              <a:rPr lang="en-US" b="1" u="sng" dirty="0">
                <a:solidFill>
                  <a:schemeClr val="bg1"/>
                </a:solidFill>
                <a:latin typeface="+mn-lt"/>
              </a:rPr>
              <a:t>to </a:t>
            </a:r>
            <a:r>
              <a:rPr lang="en-US" b="1" u="sng" dirty="0" smtClean="0">
                <a:solidFill>
                  <a:schemeClr val="bg1"/>
                </a:solidFill>
                <a:latin typeface="+mn-lt"/>
              </a:rPr>
              <a:t>pray?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  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9178" y="1009425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1.) PERSISTENTLY</a:t>
            </a:r>
          </a:p>
        </p:txBody>
      </p:sp>
      <p:sp>
        <p:nvSpPr>
          <p:cNvPr id="4" name="Rectangle 3"/>
          <p:cNvSpPr/>
          <p:nvPr/>
        </p:nvSpPr>
        <p:spPr>
          <a:xfrm>
            <a:off x="1267327" y="1779687"/>
            <a:ext cx="1092467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Colossians 4:3, 4</a:t>
            </a:r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--</a:t>
            </a:r>
            <a:r>
              <a:rPr lang="en-US" sz="5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pray for us, too, that God may open a door for our message, so that we may proclaim the mystery of Christ, for which I am in chains. </a:t>
            </a:r>
            <a:r>
              <a:rPr lang="en-US" sz="5400" i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4 </a:t>
            </a:r>
            <a:r>
              <a:rPr lang="en-US" sz="5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 that I may proclaim it clearly, as I should.” </a:t>
            </a: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62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6568" y="288758"/>
            <a:ext cx="11975432" cy="1082842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+mn-lt"/>
              </a:rPr>
              <a:t>HOW we are to </a:t>
            </a:r>
            <a:r>
              <a:rPr lang="en-US" b="1" u="sng" dirty="0" smtClean="0">
                <a:solidFill>
                  <a:schemeClr val="bg1"/>
                </a:solidFill>
                <a:latin typeface="+mn-lt"/>
              </a:rPr>
              <a:t>pray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  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6694" y="1691988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1.) PERSISTENTLY</a:t>
            </a:r>
          </a:p>
        </p:txBody>
      </p:sp>
      <p:sp>
        <p:nvSpPr>
          <p:cNvPr id="4" name="Rectangle 3"/>
          <p:cNvSpPr/>
          <p:nvPr/>
        </p:nvSpPr>
        <p:spPr>
          <a:xfrm>
            <a:off x="1026694" y="2707651"/>
            <a:ext cx="109246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Acts </a:t>
            </a:r>
            <a:r>
              <a:rPr lang="en-US" sz="5400" b="1" dirty="0" smtClean="0">
                <a:solidFill>
                  <a:schemeClr val="bg1"/>
                </a:solidFill>
              </a:rPr>
              <a:t>1:14</a:t>
            </a:r>
            <a:r>
              <a:rPr lang="en-US" sz="5400" dirty="0" smtClean="0">
                <a:solidFill>
                  <a:schemeClr val="bg1"/>
                </a:solidFill>
              </a:rPr>
              <a:t>--“</a:t>
            </a:r>
            <a:r>
              <a:rPr lang="en-US" sz="5400" i="1" dirty="0" smtClean="0">
                <a:solidFill>
                  <a:schemeClr val="bg1"/>
                </a:solidFill>
              </a:rPr>
              <a:t>These </a:t>
            </a:r>
            <a:r>
              <a:rPr lang="en-US" sz="5400" i="1" dirty="0">
                <a:solidFill>
                  <a:schemeClr val="bg1"/>
                </a:solidFill>
              </a:rPr>
              <a:t>all with one mind were continually devoting themselves to prayer….”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</a:p>
          <a:p>
            <a:endParaRPr 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09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6568" y="288758"/>
            <a:ext cx="11975432" cy="1082842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+mn-lt"/>
              </a:rPr>
              <a:t>HOW we are to </a:t>
            </a:r>
            <a:r>
              <a:rPr lang="en-US" b="1" u="sng" dirty="0" smtClean="0">
                <a:solidFill>
                  <a:schemeClr val="bg1"/>
                </a:solidFill>
                <a:latin typeface="+mn-lt"/>
              </a:rPr>
              <a:t>pray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  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6694" y="1691988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1.) PERSISTENTLY</a:t>
            </a:r>
          </a:p>
        </p:txBody>
      </p:sp>
      <p:sp>
        <p:nvSpPr>
          <p:cNvPr id="4" name="Rectangle 3"/>
          <p:cNvSpPr/>
          <p:nvPr/>
        </p:nvSpPr>
        <p:spPr>
          <a:xfrm>
            <a:off x="1026694" y="2707651"/>
            <a:ext cx="109246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Acts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2:42</a:t>
            </a:r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 </a:t>
            </a:r>
            <a:r>
              <a:rPr lang="en-US" sz="5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“They were </a:t>
            </a:r>
            <a:r>
              <a:rPr lang="en-US" sz="54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continually devoting themselves</a:t>
            </a:r>
            <a:r>
              <a:rPr lang="en-US" sz="5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the apostles’ teaching and to fellowship, to the breaking of bread and </a:t>
            </a:r>
            <a:r>
              <a:rPr lang="en-US" sz="54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prayer</a:t>
            </a:r>
            <a:r>
              <a:rPr lang="en-US" sz="5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478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6568" y="288758"/>
            <a:ext cx="11975432" cy="1082842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+mn-lt"/>
              </a:rPr>
              <a:t>HOW we are to </a:t>
            </a:r>
            <a:r>
              <a:rPr lang="en-US" b="1" u="sng" dirty="0" smtClean="0">
                <a:solidFill>
                  <a:schemeClr val="bg1"/>
                </a:solidFill>
                <a:latin typeface="+mn-lt"/>
              </a:rPr>
              <a:t>pray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  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6694" y="1691988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1.) PERSISTENTLY</a:t>
            </a:r>
          </a:p>
        </p:txBody>
      </p:sp>
      <p:sp>
        <p:nvSpPr>
          <p:cNvPr id="4" name="Rectangle 3"/>
          <p:cNvSpPr/>
          <p:nvPr/>
        </p:nvSpPr>
        <p:spPr>
          <a:xfrm>
            <a:off x="1026694" y="2707651"/>
            <a:ext cx="1092467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Acts </a:t>
            </a:r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6:4</a:t>
            </a:r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“</a:t>
            </a:r>
            <a:r>
              <a:rPr lang="en-US" sz="5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5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will </a:t>
            </a:r>
            <a:r>
              <a:rPr lang="en-US" sz="54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devote ourselves to prayer</a:t>
            </a:r>
            <a:r>
              <a:rPr lang="en-US" sz="5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to the ministry of the word.” </a:t>
            </a:r>
            <a:endParaRPr 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62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6568" y="288758"/>
            <a:ext cx="11975432" cy="1082842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+mn-lt"/>
              </a:rPr>
              <a:t>HOW we are to </a:t>
            </a:r>
            <a:r>
              <a:rPr lang="en-US" b="1" u="sng" dirty="0" smtClean="0">
                <a:solidFill>
                  <a:schemeClr val="bg1"/>
                </a:solidFill>
                <a:latin typeface="+mn-lt"/>
              </a:rPr>
              <a:t>pray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  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6694" y="1691988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1.) PERSISTENTLY</a:t>
            </a:r>
          </a:p>
        </p:txBody>
      </p:sp>
      <p:sp>
        <p:nvSpPr>
          <p:cNvPr id="4" name="Rectangle 3"/>
          <p:cNvSpPr/>
          <p:nvPr/>
        </p:nvSpPr>
        <p:spPr>
          <a:xfrm>
            <a:off x="1026694" y="2707651"/>
            <a:ext cx="1092467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Romans </a:t>
            </a:r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12:12</a:t>
            </a:r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5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“…rejoicing </a:t>
            </a:r>
            <a:r>
              <a:rPr lang="en-US" sz="5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hope, persevering in tribulation, [and] </a:t>
            </a:r>
            <a:r>
              <a:rPr lang="en-US" sz="54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devoted to prayer.”</a:t>
            </a:r>
            <a:r>
              <a:rPr lang="en-US" sz="5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649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6568" y="0"/>
            <a:ext cx="11975432" cy="1082842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+mn-lt"/>
              </a:rPr>
              <a:t>HOW we are to </a:t>
            </a:r>
            <a:r>
              <a:rPr lang="en-US" b="1" u="sng" dirty="0" smtClean="0">
                <a:solidFill>
                  <a:schemeClr val="bg1"/>
                </a:solidFill>
                <a:latin typeface="+mn-lt"/>
              </a:rPr>
              <a:t>pray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  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3030" y="879583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1.) PERSISTENTLY</a:t>
            </a:r>
          </a:p>
        </p:txBody>
      </p:sp>
      <p:sp>
        <p:nvSpPr>
          <p:cNvPr id="4" name="Rectangle 3"/>
          <p:cNvSpPr/>
          <p:nvPr/>
        </p:nvSpPr>
        <p:spPr>
          <a:xfrm>
            <a:off x="1026693" y="2010583"/>
            <a:ext cx="1092467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Ephesians 6:18</a:t>
            </a:r>
            <a:r>
              <a:rPr lang="en-US" sz="5400" dirty="0">
                <a:solidFill>
                  <a:schemeClr val="bg1"/>
                </a:solidFill>
              </a:rPr>
              <a:t>, Paul </a:t>
            </a:r>
            <a:r>
              <a:rPr lang="en-US" sz="5400" dirty="0" smtClean="0">
                <a:solidFill>
                  <a:schemeClr val="bg1"/>
                </a:solidFill>
              </a:rPr>
              <a:t>commands </a:t>
            </a:r>
            <a:r>
              <a:rPr lang="en-US" sz="5400" dirty="0">
                <a:solidFill>
                  <a:schemeClr val="bg1"/>
                </a:solidFill>
              </a:rPr>
              <a:t>us to pray </a:t>
            </a:r>
            <a:r>
              <a:rPr lang="en-US" sz="5400" i="1" dirty="0">
                <a:solidFill>
                  <a:schemeClr val="bg1"/>
                </a:solidFill>
              </a:rPr>
              <a:t>“with all perseverance and petition for all the saints.”</a:t>
            </a:r>
            <a:endParaRPr lang="en-US" sz="5400" dirty="0">
              <a:solidFill>
                <a:schemeClr val="bg1"/>
              </a:solidFill>
            </a:endParaRPr>
          </a:p>
          <a:p>
            <a:r>
              <a:rPr lang="en-US" sz="5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Colossians 1:3</a:t>
            </a:r>
            <a:r>
              <a:rPr lang="en-US" sz="5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--</a:t>
            </a:r>
            <a:r>
              <a:rPr lang="en-US" sz="540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“</a:t>
            </a:r>
            <a:r>
              <a:rPr lang="en-US" sz="5400" i="1" u="sng" dirty="0">
                <a:solidFill>
                  <a:schemeClr val="bg1"/>
                </a:solidFill>
                <a:cs typeface="Times New Roman" panose="02020603050405020304" pitchFamily="18" charset="0"/>
              </a:rPr>
              <a:t>praying always</a:t>
            </a:r>
            <a:r>
              <a:rPr lang="en-US" sz="5400" i="1" dirty="0">
                <a:solidFill>
                  <a:schemeClr val="bg1"/>
                </a:solidFill>
                <a:cs typeface="Times New Roman" panose="02020603050405020304" pitchFamily="18" charset="0"/>
              </a:rPr>
              <a:t> for you.”</a:t>
            </a:r>
            <a:r>
              <a:rPr lang="en-US" sz="54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endParaRPr lang="en-US" sz="5400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27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9564</TotalTime>
  <Words>455</Words>
  <Application>Microsoft Office PowerPoint</Application>
  <PresentationFormat>Widescreen</PresentationFormat>
  <Paragraphs>51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Richard &amp; Sabina Wurmbrand</vt:lpstr>
      <vt:lpstr>Colossians 4:2-4 Devote yourselves to prayer, being watchful and thankful. 3 And pray for us, too, that God may open a door for our message, so that we may proclaim the mystery of Christ, for which I am in chains. 4 Pray that I may proclaim it clearly, as I should. </vt:lpstr>
      <vt:lpstr>HOW are we to pray?  </vt:lpstr>
      <vt:lpstr>HOW we are to pray  </vt:lpstr>
      <vt:lpstr>HOW we are to pray  </vt:lpstr>
      <vt:lpstr>HOW we are to pray  </vt:lpstr>
      <vt:lpstr>HOW we are to pray  </vt:lpstr>
      <vt:lpstr>HOW we are to pray  </vt:lpstr>
      <vt:lpstr>HOW we are to pray  </vt:lpstr>
      <vt:lpstr>HOW we are to pray  </vt:lpstr>
      <vt:lpstr>Luke 11</vt:lpstr>
      <vt:lpstr>George Muller</vt:lpstr>
      <vt:lpstr>HOW we are to pray  </vt:lpstr>
      <vt:lpstr>HOW we are to pray  </vt:lpstr>
      <vt:lpstr>HOW we are to pray  </vt:lpstr>
      <vt:lpstr>WHO we are to pray for?  </vt:lpstr>
      <vt:lpstr>PowerPoint Presentation</vt:lpstr>
      <vt:lpstr>INIM, PO Box 2603, Forest, VA 24551</vt:lpstr>
      <vt:lpstr>WHAT to Pray for When Praying for Persecuted Christians</vt:lpstr>
      <vt:lpstr>WHAT to Pray for When Praying for Persecuted Christians</vt:lpstr>
      <vt:lpstr>PowerPoint Presentation</vt:lpstr>
      <vt:lpstr>See “How To Pray for the Persecuted Church” handout.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201</cp:revision>
  <dcterms:created xsi:type="dcterms:W3CDTF">2017-07-22T03:57:01Z</dcterms:created>
  <dcterms:modified xsi:type="dcterms:W3CDTF">2017-11-05T15:31:13Z</dcterms:modified>
</cp:coreProperties>
</file>