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65" r:id="rId4"/>
    <p:sldId id="277" r:id="rId5"/>
    <p:sldId id="286" r:id="rId6"/>
    <p:sldId id="287" r:id="rId7"/>
    <p:sldId id="288" r:id="rId8"/>
    <p:sldId id="267" r:id="rId9"/>
    <p:sldId id="289" r:id="rId10"/>
    <p:sldId id="268" r:id="rId11"/>
    <p:sldId id="270" r:id="rId12"/>
    <p:sldId id="290" r:id="rId13"/>
    <p:sldId id="278" r:id="rId14"/>
    <p:sldId id="291" r:id="rId15"/>
    <p:sldId id="292" r:id="rId16"/>
    <p:sldId id="293" r:id="rId17"/>
    <p:sldId id="273" r:id="rId18"/>
    <p:sldId id="279" r:id="rId19"/>
    <p:sldId id="280" r:id="rId20"/>
    <p:sldId id="274" r:id="rId21"/>
    <p:sldId id="281" r:id="rId22"/>
    <p:sldId id="295" r:id="rId23"/>
    <p:sldId id="282" r:id="rId24"/>
    <p:sldId id="299" r:id="rId25"/>
    <p:sldId id="284" r:id="rId26"/>
    <p:sldId id="285" r:id="rId27"/>
    <p:sldId id="296"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2663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09393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0684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5742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8C5FD-B9B4-44F9-B047-A186555172E6}"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6254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8C5FD-B9B4-44F9-B047-A186555172E6}"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3071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8C5FD-B9B4-44F9-B047-A186555172E6}" type="datetimeFigureOut">
              <a:rPr lang="en-US" smtClean="0"/>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2475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C5FD-B9B4-44F9-B047-A186555172E6}" type="datetimeFigureOut">
              <a:rPr lang="en-US" smtClean="0"/>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4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8C5FD-B9B4-44F9-B047-A186555172E6}" type="datetimeFigureOut">
              <a:rPr lang="en-US" smtClean="0"/>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4647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427816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7935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8C5FD-B9B4-44F9-B047-A186555172E6}" type="datetimeFigureOut">
              <a:rPr lang="en-US" smtClean="0"/>
              <a:t>5/31/2016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FCE2-BB3F-408B-AEDE-2B39E5DABA4A}" type="slidenum">
              <a:rPr lang="en-US" smtClean="0"/>
              <a:t>‹#›</a:t>
            </a:fld>
            <a:endParaRPr lang="en-US"/>
          </a:p>
        </p:txBody>
      </p:sp>
    </p:spTree>
    <p:extLst>
      <p:ext uri="{BB962C8B-B14F-4D97-AF65-F5344CB8AC3E}">
        <p14:creationId xmlns:p14="http://schemas.microsoft.com/office/powerpoint/2010/main" val="35023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media-cache-ak0.pinimg.com/736x/a6/5d/13/a65d131fc83f280550249fb0f5318b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4854575" cy="7618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huffingtonpost.com/2016-02-05-1454716504-9750705-expectationvsrealitytumblr_m60u61r61j1r9in54o1_500_largefromweheartit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1689100"/>
            <a:ext cx="5692784"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4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1+#ppt_w/2"/>
                                          </p:val>
                                        </p:tav>
                                        <p:tav tm="100000">
                                          <p:val>
                                            <p:strVal val="#ppt_x"/>
                                          </p:val>
                                        </p:tav>
                                      </p:tavLst>
                                    </p:anim>
                                    <p:anim calcmode="lin" valueType="num">
                                      <p:cBhvr additive="base">
                                        <p:cTn id="1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105835"/>
            <a:ext cx="6096000" cy="646331"/>
          </a:xfrm>
          <a:prstGeom prst="rect">
            <a:avLst/>
          </a:prstGeom>
        </p:spPr>
        <p:txBody>
          <a:bodyPr>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Vs. 6—“</a:t>
            </a:r>
            <a:r>
              <a:rPr lang="en-US" b="1" i="1" dirty="0">
                <a:latin typeface="Times New Roman" panose="02020603050405020304" pitchFamily="18" charset="0"/>
                <a:ea typeface="Calibri" panose="020F0502020204030204" pitchFamily="34" charset="0"/>
                <a:cs typeface="Times New Roman" panose="02020603050405020304" pitchFamily="18" charset="0"/>
              </a:rPr>
              <a:t>I have revealed you </a:t>
            </a:r>
            <a:r>
              <a:rPr lang="en-US" b="1" i="1" u="sng" dirty="0">
                <a:latin typeface="Times New Roman" panose="02020603050405020304" pitchFamily="18" charset="0"/>
                <a:ea typeface="Calibri" panose="020F0502020204030204" pitchFamily="34" charset="0"/>
                <a:cs typeface="Times New Roman" panose="02020603050405020304" pitchFamily="18" charset="0"/>
              </a:rPr>
              <a:t>to those whom you gave me</a:t>
            </a:r>
            <a:r>
              <a:rPr lang="en-US" b="1" i="1" dirty="0">
                <a:latin typeface="Times New Roman" panose="02020603050405020304" pitchFamily="18" charset="0"/>
                <a:ea typeface="Calibri" panose="020F0502020204030204" pitchFamily="34" charset="0"/>
                <a:cs typeface="Times New Roman" panose="02020603050405020304" pitchFamily="18" charset="0"/>
              </a:rPr>
              <a:t> out of the world.  They were yours; </a:t>
            </a:r>
            <a:r>
              <a:rPr lang="en-US" b="1" i="1" u="sng" dirty="0">
                <a:latin typeface="Times New Roman" panose="02020603050405020304" pitchFamily="18" charset="0"/>
                <a:ea typeface="Calibri" panose="020F0502020204030204" pitchFamily="34" charset="0"/>
                <a:cs typeface="Times New Roman" panose="02020603050405020304" pitchFamily="18" charset="0"/>
              </a:rPr>
              <a:t>you gave them to me</a:t>
            </a:r>
            <a:r>
              <a:rPr lang="en-US" b="1" i="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863600" y="2595033"/>
            <a:ext cx="16539814" cy="1523947"/>
          </a:xfrm>
          <a:prstGeom prst="rect">
            <a:avLst/>
          </a:prstGeom>
        </p:spPr>
        <p:txBody>
          <a:bodyPr wrap="square">
            <a:spAutoFit/>
          </a:bodyPr>
          <a:lstStyle/>
          <a:p>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http://www.thecaliforniacourier.com/wp-content/uploads/2014/11/11-27-14_Turkish-Truth-Battle-720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07" y="769937"/>
            <a:ext cx="11319059" cy="53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47" y="0"/>
            <a:ext cx="11399520" cy="6419850"/>
          </a:xfrm>
        </p:spPr>
        <p:txBody>
          <a:bodyPr>
            <a:noAutofit/>
          </a:bodyPr>
          <a:lstStyle/>
          <a:p>
            <a:r>
              <a:rPr lang="en-US" sz="5400" b="1" dirty="0">
                <a:solidFill>
                  <a:srgbClr val="FFFF00"/>
                </a:solidFill>
                <a:latin typeface="+mn-lt"/>
              </a:rPr>
              <a:t>When we embrace the Word, we will have to let go of the world</a:t>
            </a:r>
            <a:r>
              <a:rPr lang="en-US" sz="5400" b="1" dirty="0" smtClean="0">
                <a:solidFill>
                  <a:srgbClr val="FFFF00"/>
                </a:solidFill>
                <a:latin typeface="+mn-lt"/>
              </a:rPr>
              <a:t>.</a:t>
            </a:r>
            <a:br>
              <a:rPr lang="en-US" sz="5400" b="1" dirty="0" smtClean="0">
                <a:solidFill>
                  <a:srgbClr val="FFFF00"/>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b="1" dirty="0" smtClean="0">
                <a:solidFill>
                  <a:schemeClr val="bg1"/>
                </a:solidFill>
                <a:latin typeface="+mn-lt"/>
              </a:rPr>
              <a:t>John 17:14</a:t>
            </a:r>
            <a:br>
              <a:rPr lang="en-US" sz="5400" b="1" dirty="0" smtClean="0">
                <a:solidFill>
                  <a:schemeClr val="bg1"/>
                </a:solidFill>
                <a:latin typeface="+mn-lt"/>
              </a:rPr>
            </a:br>
            <a:r>
              <a:rPr lang="en-US" sz="5400" i="1" dirty="0" smtClean="0">
                <a:solidFill>
                  <a:schemeClr val="bg1"/>
                </a:solidFill>
                <a:latin typeface="+mn-lt"/>
              </a:rPr>
              <a:t>I </a:t>
            </a:r>
            <a:r>
              <a:rPr lang="en-US" sz="5400" i="1" dirty="0">
                <a:solidFill>
                  <a:schemeClr val="bg1"/>
                </a:solidFill>
                <a:latin typeface="+mn-lt"/>
              </a:rPr>
              <a:t>have given them your word and </a:t>
            </a:r>
            <a:r>
              <a:rPr lang="en-US" sz="5400" i="1" u="sng" dirty="0">
                <a:solidFill>
                  <a:schemeClr val="bg1"/>
                </a:solidFill>
                <a:latin typeface="+mn-lt"/>
              </a:rPr>
              <a:t>the world has hated them</a:t>
            </a:r>
            <a:r>
              <a:rPr lang="en-US" sz="5400" i="1" dirty="0">
                <a:solidFill>
                  <a:schemeClr val="bg1"/>
                </a:solidFill>
                <a:latin typeface="+mn-lt"/>
              </a:rPr>
              <a:t>, for </a:t>
            </a:r>
            <a:r>
              <a:rPr lang="en-US" sz="5400" i="1" u="sng" dirty="0">
                <a:solidFill>
                  <a:schemeClr val="bg1"/>
                </a:solidFill>
                <a:latin typeface="+mn-lt"/>
              </a:rPr>
              <a:t>they are not of the world</a:t>
            </a:r>
            <a:r>
              <a:rPr lang="en-US" sz="5400" i="1" dirty="0">
                <a:solidFill>
                  <a:schemeClr val="bg1"/>
                </a:solidFill>
                <a:latin typeface="+mn-lt"/>
              </a:rPr>
              <a:t> any more than I am of the world.</a:t>
            </a:r>
            <a:r>
              <a:rPr lang="en-US" sz="5400" b="1" i="1" dirty="0">
                <a:solidFill>
                  <a:schemeClr val="bg1"/>
                </a:solidFill>
                <a:latin typeface="+mn-lt"/>
              </a:rPr>
              <a:t> </a:t>
            </a:r>
            <a:endParaRPr lang="en-US" sz="5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1545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47" y="0"/>
            <a:ext cx="11399520" cy="6419850"/>
          </a:xfrm>
        </p:spPr>
        <p:txBody>
          <a:bodyPr>
            <a:noAutofit/>
          </a:bodyPr>
          <a:lstStyle/>
          <a:p>
            <a:r>
              <a:rPr lang="en-US" sz="5400" b="1" dirty="0">
                <a:solidFill>
                  <a:srgbClr val="FFFF00"/>
                </a:solidFill>
                <a:latin typeface="+mn-lt"/>
              </a:rPr>
              <a:t>When we embrace the Word, we will have to let go of the world</a:t>
            </a:r>
            <a:r>
              <a:rPr lang="en-US" sz="5400" b="1" dirty="0" smtClean="0">
                <a:solidFill>
                  <a:srgbClr val="FFFF00"/>
                </a:solidFill>
                <a:latin typeface="+mn-lt"/>
              </a:rPr>
              <a:t>.</a:t>
            </a:r>
            <a:br>
              <a:rPr lang="en-US" sz="5400" b="1" dirty="0" smtClean="0">
                <a:solidFill>
                  <a:srgbClr val="FFFF00"/>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b="1" dirty="0" smtClean="0">
                <a:solidFill>
                  <a:schemeClr val="bg1"/>
                </a:solidFill>
                <a:latin typeface="+mn-lt"/>
              </a:rPr>
              <a:t>John 17:15</a:t>
            </a:r>
            <a:br>
              <a:rPr lang="en-US" sz="5400" b="1" dirty="0" smtClean="0">
                <a:solidFill>
                  <a:schemeClr val="bg1"/>
                </a:solidFill>
                <a:latin typeface="+mn-lt"/>
              </a:rPr>
            </a:br>
            <a:r>
              <a:rPr lang="en-US" sz="5400" b="1" dirty="0" smtClean="0">
                <a:solidFill>
                  <a:schemeClr val="bg1"/>
                </a:solidFill>
                <a:latin typeface="+mn-lt"/>
              </a:rPr>
              <a:t>“</a:t>
            </a:r>
            <a:r>
              <a:rPr lang="en-US" sz="5400" i="1" dirty="0" smtClean="0">
                <a:solidFill>
                  <a:schemeClr val="bg1"/>
                </a:solidFill>
                <a:latin typeface="+mn-lt"/>
              </a:rPr>
              <a:t>My </a:t>
            </a:r>
            <a:r>
              <a:rPr lang="en-US" sz="5400" i="1" dirty="0">
                <a:solidFill>
                  <a:schemeClr val="bg1"/>
                </a:solidFill>
                <a:latin typeface="+mn-lt"/>
              </a:rPr>
              <a:t>prayer is not that you take them out of the world but that you protect them from the evil one</a:t>
            </a:r>
            <a:r>
              <a:rPr lang="en-US" sz="5400" i="1" dirty="0" smtClean="0">
                <a:solidFill>
                  <a:schemeClr val="bg1"/>
                </a:solidFill>
                <a:latin typeface="+mn-lt"/>
              </a:rPr>
              <a:t>.”</a:t>
            </a:r>
            <a:r>
              <a:rPr lang="en-US" sz="5400" dirty="0">
                <a:solidFill>
                  <a:schemeClr val="bg1"/>
                </a:solidFill>
                <a:latin typeface="+mn-lt"/>
              </a:rPr>
              <a:t/>
            </a:r>
            <a:br>
              <a:rPr lang="en-US" sz="5400" dirty="0">
                <a:solidFill>
                  <a:schemeClr val="bg1"/>
                </a:solidFill>
                <a:latin typeface="+mn-lt"/>
              </a:rPr>
            </a:br>
            <a:endParaRPr lang="en-US" sz="5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42453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147" y="0"/>
            <a:ext cx="11399520" cy="6438900"/>
          </a:xfrm>
        </p:spPr>
        <p:txBody>
          <a:bodyPr>
            <a:noAutofit/>
          </a:bodyPr>
          <a:lstStyle/>
          <a:p>
            <a:pPr algn="l"/>
            <a:r>
              <a:rPr lang="en-US" sz="4800" b="1" u="sng" dirty="0">
                <a:solidFill>
                  <a:schemeClr val="bg1"/>
                </a:solidFill>
                <a:latin typeface="+mn-lt"/>
              </a:rPr>
              <a:t>Luke 6:22, </a:t>
            </a:r>
            <a:r>
              <a:rPr lang="en-US" sz="4800" b="1" u="sng" dirty="0" smtClean="0">
                <a:solidFill>
                  <a:schemeClr val="bg1"/>
                </a:solidFill>
                <a:latin typeface="+mn-lt"/>
              </a:rPr>
              <a:t>23</a:t>
            </a:r>
            <a:r>
              <a:rPr lang="en-US" sz="4800" b="1" dirty="0" smtClean="0">
                <a:solidFill>
                  <a:schemeClr val="bg1"/>
                </a:solidFill>
                <a:latin typeface="+mn-lt"/>
              </a:rPr>
              <a:t/>
            </a:r>
            <a:br>
              <a:rPr lang="en-US" sz="4800" b="1" dirty="0" smtClean="0">
                <a:solidFill>
                  <a:schemeClr val="bg1"/>
                </a:solidFill>
                <a:latin typeface="+mn-lt"/>
              </a:rPr>
            </a:br>
            <a:r>
              <a:rPr lang="en-US" sz="4800" i="1" dirty="0" smtClean="0">
                <a:solidFill>
                  <a:schemeClr val="bg1"/>
                </a:solidFill>
                <a:latin typeface="+mn-lt"/>
              </a:rPr>
              <a:t>Blessed </a:t>
            </a:r>
            <a:r>
              <a:rPr lang="en-US" sz="4800" i="1" dirty="0">
                <a:solidFill>
                  <a:schemeClr val="bg1"/>
                </a:solidFill>
                <a:latin typeface="+mn-lt"/>
              </a:rPr>
              <a:t>are you when people hate you,</a:t>
            </a:r>
            <a:br>
              <a:rPr lang="en-US" sz="4800" i="1" dirty="0">
                <a:solidFill>
                  <a:schemeClr val="bg1"/>
                </a:solidFill>
                <a:latin typeface="+mn-lt"/>
              </a:rPr>
            </a:br>
            <a:r>
              <a:rPr lang="en-US" sz="4800" i="1" dirty="0">
                <a:solidFill>
                  <a:schemeClr val="bg1"/>
                </a:solidFill>
                <a:latin typeface="+mn-lt"/>
              </a:rPr>
              <a:t>    when they exclude you and insult you</a:t>
            </a:r>
            <a:br>
              <a:rPr lang="en-US" sz="4800" i="1" dirty="0">
                <a:solidFill>
                  <a:schemeClr val="bg1"/>
                </a:solidFill>
                <a:latin typeface="+mn-lt"/>
              </a:rPr>
            </a:br>
            <a:r>
              <a:rPr lang="en-US" sz="4800" i="1" dirty="0">
                <a:solidFill>
                  <a:schemeClr val="bg1"/>
                </a:solidFill>
                <a:latin typeface="+mn-lt"/>
              </a:rPr>
              <a:t>    and reject your name as evil,</a:t>
            </a:r>
            <a:br>
              <a:rPr lang="en-US" sz="4800" i="1" dirty="0">
                <a:solidFill>
                  <a:schemeClr val="bg1"/>
                </a:solidFill>
                <a:latin typeface="+mn-lt"/>
              </a:rPr>
            </a:br>
            <a:r>
              <a:rPr lang="en-US" sz="4800" i="1" dirty="0">
                <a:solidFill>
                  <a:schemeClr val="bg1"/>
                </a:solidFill>
                <a:latin typeface="+mn-lt"/>
              </a:rPr>
              <a:t>        because of the Son of Man.</a:t>
            </a:r>
            <a:r>
              <a:rPr lang="en-US" sz="4800" dirty="0">
                <a:solidFill>
                  <a:schemeClr val="bg1"/>
                </a:solidFill>
                <a:latin typeface="+mn-lt"/>
              </a:rPr>
              <a:t/>
            </a:r>
            <a:br>
              <a:rPr lang="en-US" sz="4800" dirty="0">
                <a:solidFill>
                  <a:schemeClr val="bg1"/>
                </a:solidFill>
                <a:latin typeface="+mn-lt"/>
              </a:rPr>
            </a:br>
            <a:r>
              <a:rPr lang="en-US" sz="4800" b="1" i="1" baseline="30000" dirty="0">
                <a:solidFill>
                  <a:schemeClr val="bg1"/>
                </a:solidFill>
                <a:latin typeface="+mn-lt"/>
              </a:rPr>
              <a:t>23 </a:t>
            </a:r>
            <a:r>
              <a:rPr lang="en-US" sz="4800" i="1" dirty="0">
                <a:solidFill>
                  <a:schemeClr val="bg1"/>
                </a:solidFill>
                <a:latin typeface="+mn-lt"/>
              </a:rPr>
              <a:t>“Rejoice in that day and leap for joy, because great is your reward in heaven. For that is how their ancestors treated the prophets</a:t>
            </a:r>
            <a:r>
              <a:rPr lang="en-US" sz="4800" i="1" dirty="0" smtClean="0">
                <a:solidFill>
                  <a:schemeClr val="bg1"/>
                </a:solidFill>
                <a:latin typeface="+mn-lt"/>
              </a:rPr>
              <a:t>.</a:t>
            </a:r>
            <a:endParaRPr lang="en-US" sz="4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7760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147" y="0"/>
            <a:ext cx="11399520" cy="6438900"/>
          </a:xfrm>
        </p:spPr>
        <p:txBody>
          <a:bodyPr>
            <a:noAutofit/>
          </a:bodyPr>
          <a:lstStyle/>
          <a:p>
            <a:pPr algn="l"/>
            <a:r>
              <a:rPr lang="en-US" sz="4400" b="1" u="sng" dirty="0">
                <a:solidFill>
                  <a:schemeClr val="bg1"/>
                </a:solidFill>
                <a:latin typeface="+mn-lt"/>
              </a:rPr>
              <a:t>Acts </a:t>
            </a:r>
            <a:r>
              <a:rPr lang="en-US" sz="4400" b="1" u="sng" dirty="0" smtClean="0">
                <a:solidFill>
                  <a:schemeClr val="bg1"/>
                </a:solidFill>
                <a:latin typeface="+mn-lt"/>
              </a:rPr>
              <a:t>13:49-52</a:t>
            </a:r>
            <a:r>
              <a:rPr lang="en-US" sz="4400" b="1" dirty="0" smtClean="0">
                <a:solidFill>
                  <a:schemeClr val="bg1"/>
                </a:solidFill>
                <a:latin typeface="+mn-lt"/>
              </a:rPr>
              <a:t/>
            </a:r>
            <a:br>
              <a:rPr lang="en-US" sz="4400" b="1" dirty="0" smtClean="0">
                <a:solidFill>
                  <a:schemeClr val="bg1"/>
                </a:solidFill>
                <a:latin typeface="+mn-lt"/>
              </a:rPr>
            </a:br>
            <a:r>
              <a:rPr lang="en-US" sz="4400" i="1" dirty="0" smtClean="0">
                <a:solidFill>
                  <a:schemeClr val="bg1"/>
                </a:solidFill>
                <a:latin typeface="+mn-lt"/>
              </a:rPr>
              <a:t>The </a:t>
            </a:r>
            <a:r>
              <a:rPr lang="en-US" sz="4400" i="1" dirty="0">
                <a:solidFill>
                  <a:schemeClr val="bg1"/>
                </a:solidFill>
                <a:latin typeface="+mn-lt"/>
              </a:rPr>
              <a:t>word of the Lord spread through the whole region. </a:t>
            </a:r>
            <a:r>
              <a:rPr lang="en-US" sz="4400" b="1" i="1" baseline="30000" dirty="0">
                <a:solidFill>
                  <a:schemeClr val="bg1"/>
                </a:solidFill>
                <a:latin typeface="+mn-lt"/>
              </a:rPr>
              <a:t>50 </a:t>
            </a:r>
            <a:r>
              <a:rPr lang="en-US" sz="4400" i="1" dirty="0">
                <a:solidFill>
                  <a:schemeClr val="bg1"/>
                </a:solidFill>
                <a:latin typeface="+mn-lt"/>
              </a:rPr>
              <a:t>But the Jewish leaders incited the God-fearing women of high standing and the leading men of the city. They stirred up persecution against Paul and Barnabas, and expelled them from their region. </a:t>
            </a:r>
            <a:r>
              <a:rPr lang="en-US" sz="4400" b="1" i="1" baseline="30000" dirty="0">
                <a:solidFill>
                  <a:schemeClr val="bg1"/>
                </a:solidFill>
                <a:latin typeface="+mn-lt"/>
              </a:rPr>
              <a:t>51 </a:t>
            </a:r>
            <a:r>
              <a:rPr lang="en-US" sz="4400" i="1" dirty="0">
                <a:solidFill>
                  <a:schemeClr val="bg1"/>
                </a:solidFill>
                <a:latin typeface="+mn-lt"/>
              </a:rPr>
              <a:t>So they shook the dust off their feet as a warning to them and went to </a:t>
            </a:r>
            <a:r>
              <a:rPr lang="en-US" sz="4400" i="1" dirty="0" err="1">
                <a:solidFill>
                  <a:schemeClr val="bg1"/>
                </a:solidFill>
                <a:latin typeface="+mn-lt"/>
              </a:rPr>
              <a:t>Iconium</a:t>
            </a:r>
            <a:r>
              <a:rPr lang="en-US" sz="4400" i="1" dirty="0">
                <a:solidFill>
                  <a:schemeClr val="bg1"/>
                </a:solidFill>
                <a:latin typeface="+mn-lt"/>
              </a:rPr>
              <a:t>. </a:t>
            </a:r>
            <a:r>
              <a:rPr lang="en-US" sz="4400" b="1" i="1" baseline="30000" dirty="0">
                <a:solidFill>
                  <a:schemeClr val="bg1"/>
                </a:solidFill>
                <a:latin typeface="+mn-lt"/>
              </a:rPr>
              <a:t>52 </a:t>
            </a:r>
            <a:r>
              <a:rPr lang="en-US" sz="4400" i="1" dirty="0">
                <a:solidFill>
                  <a:schemeClr val="bg1"/>
                </a:solidFill>
                <a:latin typeface="+mn-lt"/>
              </a:rPr>
              <a:t>And the disciples were </a:t>
            </a:r>
            <a:r>
              <a:rPr lang="en-US" sz="4400" i="1" u="sng" dirty="0">
                <a:solidFill>
                  <a:schemeClr val="bg1"/>
                </a:solidFill>
                <a:latin typeface="+mn-lt"/>
              </a:rPr>
              <a:t>filled with joy</a:t>
            </a:r>
            <a:r>
              <a:rPr lang="en-US" sz="4400" i="1" dirty="0">
                <a:solidFill>
                  <a:schemeClr val="bg1"/>
                </a:solidFill>
                <a:latin typeface="+mn-lt"/>
              </a:rPr>
              <a:t> and with the Holy Spirit</a:t>
            </a:r>
            <a:r>
              <a:rPr lang="en-US" sz="4400" i="1" dirty="0" smtClean="0">
                <a:solidFill>
                  <a:schemeClr val="bg1"/>
                </a:solidFill>
                <a:latin typeface="+mn-lt"/>
              </a:rPr>
              <a:t>.</a:t>
            </a:r>
            <a:endParaRPr lang="en-US" sz="4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405671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omvanderwell.files.wordpress.com/2015/06/pris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462"/>
            <a:ext cx="6031300" cy="3995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31300" y="0"/>
            <a:ext cx="6008299" cy="5772150"/>
          </a:xfrm>
        </p:spPr>
        <p:txBody>
          <a:bodyPr>
            <a:noAutofit/>
          </a:bodyPr>
          <a:lstStyle/>
          <a:p>
            <a:pPr algn="l"/>
            <a:r>
              <a:rPr lang="en-US" sz="4800" b="1" u="sng" dirty="0" smtClean="0">
                <a:solidFill>
                  <a:schemeClr val="bg1"/>
                </a:solidFill>
                <a:latin typeface="+mn-lt"/>
              </a:rPr>
              <a:t>Acts 16</a:t>
            </a:r>
            <a:br>
              <a:rPr lang="en-US" sz="4800" b="1" u="sng" dirty="0" smtClean="0">
                <a:solidFill>
                  <a:schemeClr val="bg1"/>
                </a:solidFill>
                <a:latin typeface="+mn-lt"/>
              </a:rPr>
            </a:br>
            <a:r>
              <a:rPr lang="en-US" sz="4800" b="1" i="1" baseline="30000" dirty="0">
                <a:solidFill>
                  <a:schemeClr val="bg1"/>
                </a:solidFill>
                <a:latin typeface="+mn-lt"/>
              </a:rPr>
              <a:t>25 </a:t>
            </a:r>
            <a:r>
              <a:rPr lang="en-US" sz="4800" i="1" dirty="0">
                <a:solidFill>
                  <a:schemeClr val="bg1"/>
                </a:solidFill>
                <a:latin typeface="+mn-lt"/>
              </a:rPr>
              <a:t>About midnight Paul and Silas were </a:t>
            </a:r>
            <a:r>
              <a:rPr lang="en-US" sz="4800" i="1" u="sng" dirty="0">
                <a:solidFill>
                  <a:schemeClr val="bg1"/>
                </a:solidFill>
                <a:latin typeface="+mn-lt"/>
              </a:rPr>
              <a:t>praying and singing</a:t>
            </a:r>
            <a:r>
              <a:rPr lang="en-US" sz="4800" i="1" dirty="0">
                <a:solidFill>
                  <a:schemeClr val="bg1"/>
                </a:solidFill>
                <a:latin typeface="+mn-lt"/>
              </a:rPr>
              <a:t> hymns to God, and the other prisoners were listening to them. </a:t>
            </a:r>
            <a:endParaRPr lang="en-US" sz="4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49929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omvanderwell.files.wordpress.com/2015/06/pris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462"/>
            <a:ext cx="6031300" cy="3995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31300" y="0"/>
            <a:ext cx="6008299" cy="5772150"/>
          </a:xfrm>
        </p:spPr>
        <p:txBody>
          <a:bodyPr>
            <a:noAutofit/>
          </a:bodyPr>
          <a:lstStyle/>
          <a:p>
            <a:pPr algn="l"/>
            <a:r>
              <a:rPr lang="en-US" sz="4800" b="1" u="sng" dirty="0">
                <a:solidFill>
                  <a:schemeClr val="bg1"/>
                </a:solidFill>
                <a:latin typeface="+mn-lt"/>
              </a:rPr>
              <a:t>1 Thessalonians </a:t>
            </a:r>
            <a:r>
              <a:rPr lang="en-US" sz="4800" b="1" u="sng" dirty="0" smtClean="0">
                <a:solidFill>
                  <a:schemeClr val="bg1"/>
                </a:solidFill>
                <a:latin typeface="+mn-lt"/>
              </a:rPr>
              <a:t>1:6</a:t>
            </a:r>
            <a:r>
              <a:rPr lang="en-US" sz="4800" b="1" dirty="0" smtClean="0">
                <a:solidFill>
                  <a:schemeClr val="bg1"/>
                </a:solidFill>
                <a:latin typeface="+mn-lt"/>
              </a:rPr>
              <a:t/>
            </a:r>
            <a:br>
              <a:rPr lang="en-US" sz="4800" b="1" dirty="0" smtClean="0">
                <a:solidFill>
                  <a:schemeClr val="bg1"/>
                </a:solidFill>
                <a:latin typeface="+mn-lt"/>
              </a:rPr>
            </a:br>
            <a:r>
              <a:rPr lang="en-US" sz="4800" b="1" dirty="0" smtClean="0">
                <a:solidFill>
                  <a:schemeClr val="bg1"/>
                </a:solidFill>
                <a:latin typeface="+mn-lt"/>
              </a:rPr>
              <a:t>“</a:t>
            </a:r>
            <a:r>
              <a:rPr lang="en-US" sz="4800" i="1" dirty="0" smtClean="0">
                <a:solidFill>
                  <a:schemeClr val="bg1"/>
                </a:solidFill>
                <a:latin typeface="+mn-lt"/>
              </a:rPr>
              <a:t>You </a:t>
            </a:r>
            <a:r>
              <a:rPr lang="en-US" sz="4800" i="1" dirty="0">
                <a:solidFill>
                  <a:schemeClr val="bg1"/>
                </a:solidFill>
                <a:latin typeface="+mn-lt"/>
              </a:rPr>
              <a:t>became imitators of us and of the Lord, for you welcomed the message </a:t>
            </a:r>
            <a:r>
              <a:rPr lang="en-US" sz="4800" i="1" u="sng" dirty="0">
                <a:solidFill>
                  <a:schemeClr val="bg1"/>
                </a:solidFill>
                <a:latin typeface="+mn-lt"/>
              </a:rPr>
              <a:t>in the midst of severe suffering</a:t>
            </a:r>
            <a:r>
              <a:rPr lang="en-US" sz="4800" i="1" dirty="0">
                <a:solidFill>
                  <a:schemeClr val="bg1"/>
                </a:solidFill>
                <a:latin typeface="+mn-lt"/>
              </a:rPr>
              <a:t> with </a:t>
            </a:r>
            <a:r>
              <a:rPr lang="en-US" sz="4800" i="1" u="sng" dirty="0">
                <a:solidFill>
                  <a:schemeClr val="bg1"/>
                </a:solidFill>
                <a:latin typeface="+mn-lt"/>
              </a:rPr>
              <a:t>the </a:t>
            </a:r>
            <a:r>
              <a:rPr lang="en-US" sz="4800" b="1" i="1" u="sng" dirty="0">
                <a:solidFill>
                  <a:schemeClr val="bg1"/>
                </a:solidFill>
                <a:latin typeface="+mn-lt"/>
              </a:rPr>
              <a:t>joy</a:t>
            </a:r>
            <a:r>
              <a:rPr lang="en-US" sz="4800" i="1" u="sng" dirty="0">
                <a:solidFill>
                  <a:schemeClr val="bg1"/>
                </a:solidFill>
                <a:latin typeface="+mn-lt"/>
              </a:rPr>
              <a:t> given by the Holy Spirit</a:t>
            </a:r>
            <a:r>
              <a:rPr lang="en-US" sz="4800" i="1" dirty="0" smtClean="0">
                <a:solidFill>
                  <a:schemeClr val="bg1"/>
                </a:solidFill>
                <a:latin typeface="+mn-lt"/>
              </a:rPr>
              <a:t>.”</a:t>
            </a:r>
            <a:endParaRPr lang="en-US" sz="4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6605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419101"/>
            <a:ext cx="11795760" cy="3676651"/>
          </a:xfrm>
        </p:spPr>
        <p:txBody>
          <a:bodyPr>
            <a:noAutofit/>
          </a:bodyPr>
          <a:lstStyle/>
          <a:p>
            <a:r>
              <a:rPr lang="en-US" sz="5400" b="1" u="sng" dirty="0" smtClean="0">
                <a:solidFill>
                  <a:schemeClr val="bg1"/>
                </a:solidFill>
                <a:latin typeface="+mn-lt"/>
                <a:cs typeface="Arial" panose="020B0604020202020204" pitchFamily="34" charset="0"/>
              </a:rPr>
              <a:t>John 17</a:t>
            </a:r>
            <a:r>
              <a:rPr lang="en-US" sz="5400" b="1" dirty="0">
                <a:solidFill>
                  <a:schemeClr val="bg1"/>
                </a:solidFill>
                <a:latin typeface="+mn-lt"/>
                <a:cs typeface="Arial" panose="020B0604020202020204" pitchFamily="34" charset="0"/>
              </a:rPr>
              <a:t/>
            </a:r>
            <a:br>
              <a:rPr lang="en-US" sz="5400" b="1" dirty="0">
                <a:solidFill>
                  <a:schemeClr val="bg1"/>
                </a:solidFill>
                <a:latin typeface="+mn-lt"/>
                <a:cs typeface="Arial" panose="020B0604020202020204" pitchFamily="34" charset="0"/>
              </a:rPr>
            </a:br>
            <a:r>
              <a:rPr lang="en-US" sz="5400" b="1" i="1" baseline="30000" dirty="0" smtClean="0">
                <a:solidFill>
                  <a:schemeClr val="bg1"/>
                </a:solidFill>
              </a:rPr>
              <a:t>16</a:t>
            </a:r>
            <a:r>
              <a:rPr lang="en-US" sz="5400" b="1" i="1" dirty="0" smtClean="0">
                <a:solidFill>
                  <a:schemeClr val="bg1"/>
                </a:solidFill>
              </a:rPr>
              <a:t> </a:t>
            </a:r>
            <a:r>
              <a:rPr lang="en-US" sz="5400" i="1" dirty="0" smtClean="0">
                <a:solidFill>
                  <a:schemeClr val="bg1"/>
                </a:solidFill>
                <a:latin typeface="+mn-lt"/>
              </a:rPr>
              <a:t>They </a:t>
            </a:r>
            <a:r>
              <a:rPr lang="en-US" sz="5400" i="1" dirty="0">
                <a:solidFill>
                  <a:schemeClr val="bg1"/>
                </a:solidFill>
                <a:latin typeface="+mn-lt"/>
              </a:rPr>
              <a:t>are not of the world, even as I am not of it. </a:t>
            </a:r>
            <a:r>
              <a:rPr lang="en-US" sz="5400" b="1" i="1" baseline="30000" dirty="0">
                <a:solidFill>
                  <a:schemeClr val="bg1"/>
                </a:solidFill>
                <a:latin typeface="+mn-lt"/>
              </a:rPr>
              <a:t>17 </a:t>
            </a:r>
            <a:r>
              <a:rPr lang="en-US" sz="5400" i="1" dirty="0">
                <a:solidFill>
                  <a:schemeClr val="bg1"/>
                </a:solidFill>
                <a:latin typeface="+mn-lt"/>
              </a:rPr>
              <a:t>Sanctify them by the truth; your word is truth</a:t>
            </a:r>
            <a:r>
              <a:rPr lang="en-US" sz="5400" i="1" dirty="0" smtClean="0">
                <a:solidFill>
                  <a:schemeClr val="bg1"/>
                </a:solidFill>
                <a:latin typeface="+mn-lt"/>
              </a:rPr>
              <a:t>.</a:t>
            </a:r>
            <a:endParaRPr lang="en-US" sz="5400" b="1" dirty="0">
              <a:solidFill>
                <a:schemeClr val="bg1"/>
              </a:solidFill>
              <a:latin typeface="+mn-lt"/>
              <a:cs typeface="Arial" panose="020B0604020202020204" pitchFamily="34" charset="0"/>
            </a:endParaRPr>
          </a:p>
        </p:txBody>
      </p:sp>
      <p:pic>
        <p:nvPicPr>
          <p:cNvPr id="9218" name="Picture 2" descr="http://www.walkwithgod.org/wp-content/uploads/2015/06/250-set-a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85" y="3257550"/>
            <a:ext cx="1019175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3000"/>
                                  </p:stCondLst>
                                  <p:childTnLst>
                                    <p:set>
                                      <p:cBhvr>
                                        <p:cTn id="8" dur="1" fill="hold">
                                          <p:stCondLst>
                                            <p:cond delay="0"/>
                                          </p:stCondLst>
                                        </p:cTn>
                                        <p:tgtEl>
                                          <p:spTgt spid="9218"/>
                                        </p:tgtEl>
                                        <p:attrNameLst>
                                          <p:attrName>style.visibility</p:attrName>
                                        </p:attrNameLst>
                                      </p:cBhvr>
                                      <p:to>
                                        <p:strVal val="visible"/>
                                      </p:to>
                                    </p:set>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elovedcamz.files.wordpress.com/2011/07/copy-of-the_cross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2" y="0"/>
            <a:ext cx="9196251" cy="68971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6111" y="288471"/>
            <a:ext cx="11016343" cy="2647952"/>
          </a:xfrm>
        </p:spPr>
        <p:txBody>
          <a:bodyPr>
            <a:noAutofit/>
          </a:bodyPr>
          <a:lstStyle/>
          <a:p>
            <a:r>
              <a:rPr lang="en-US" sz="4800" b="1" u="sng"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GLORY</a:t>
            </a:r>
            <a:br>
              <a:rPr lang="en-US" sz="4800" b="1" u="sng"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en-US" sz="4800" b="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John 17:22</a:t>
            </a:r>
            <a:br>
              <a:rPr lang="en-US" sz="4800" b="1"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en-US" sz="4800" i="1" dirty="0" smtClean="0">
                <a:solidFill>
                  <a:schemeClr val="bg1"/>
                </a:solidFill>
                <a:latin typeface="+mn-lt"/>
              </a:rPr>
              <a:t>I </a:t>
            </a:r>
            <a:r>
              <a:rPr lang="en-US" sz="4800" i="1" dirty="0">
                <a:solidFill>
                  <a:schemeClr val="bg1"/>
                </a:solidFill>
                <a:latin typeface="+mn-lt"/>
              </a:rPr>
              <a:t>have given them the glory that you gave me, that they may be one as we are one</a:t>
            </a:r>
            <a:r>
              <a:rPr lang="en-US" sz="4800" i="1" dirty="0" smtClean="0">
                <a:solidFill>
                  <a:schemeClr val="bg1"/>
                </a:solidFill>
                <a:latin typeface="+mn-lt"/>
              </a:rPr>
              <a:t>.</a:t>
            </a:r>
            <a:endParaRPr lang="en-US" sz="4800" b="1"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sp>
        <p:nvSpPr>
          <p:cNvPr id="5" name="Title 1"/>
          <p:cNvSpPr txBox="1">
            <a:spLocks/>
          </p:cNvSpPr>
          <p:nvPr/>
        </p:nvSpPr>
        <p:spPr>
          <a:xfrm>
            <a:off x="456111" y="3224894"/>
            <a:ext cx="11016343" cy="3088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lvl="0" indent="-914400" algn="l">
              <a:buFont typeface="+mj-lt"/>
              <a:buAutoNum type="arabicPeriod"/>
            </a:pPr>
            <a:r>
              <a:rPr lang="en-US" sz="4800" dirty="0">
                <a:solidFill>
                  <a:schemeClr val="bg1"/>
                </a:solidFill>
                <a:latin typeface="+mn-lt"/>
              </a:rPr>
              <a:t>Just what is the “glory” that Jesus gave to his disciples?</a:t>
            </a:r>
          </a:p>
          <a:p>
            <a:pPr marL="914400" lvl="0" indent="-914400" algn="l">
              <a:buFont typeface="+mj-lt"/>
              <a:buAutoNum type="arabicPeriod"/>
            </a:pPr>
            <a:r>
              <a:rPr lang="en-US" sz="4800" dirty="0">
                <a:solidFill>
                  <a:schemeClr val="bg1"/>
                </a:solidFill>
                <a:latin typeface="+mn-lt"/>
              </a:rPr>
              <a:t>Just how does the oneness Jesus prayed for become reality </a:t>
            </a:r>
            <a:r>
              <a:rPr lang="en-US" sz="4800" i="1" dirty="0">
                <a:solidFill>
                  <a:schemeClr val="bg1"/>
                </a:solidFill>
                <a:latin typeface="+mn-lt"/>
              </a:rPr>
              <a:t>through</a:t>
            </a:r>
            <a:r>
              <a:rPr lang="en-US" sz="4800" dirty="0">
                <a:solidFill>
                  <a:schemeClr val="bg1"/>
                </a:solidFill>
                <a:latin typeface="+mn-lt"/>
              </a:rPr>
              <a:t> that glory</a:t>
            </a:r>
            <a:r>
              <a:rPr lang="en-US" sz="4800"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39040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
            <a:ext cx="11795760" cy="3848101"/>
          </a:xfrm>
        </p:spPr>
        <p:txBody>
          <a:bodyPr>
            <a:noAutofit/>
          </a:bodyPr>
          <a:lstStyle/>
          <a:p>
            <a:r>
              <a:rPr lang="en-US" sz="4800" b="1" u="sng" dirty="0">
                <a:solidFill>
                  <a:schemeClr val="bg1"/>
                </a:solidFill>
                <a:latin typeface="+mn-lt"/>
              </a:rPr>
              <a:t>John </a:t>
            </a:r>
            <a:r>
              <a:rPr lang="en-US" sz="4800" b="1" u="sng" dirty="0" smtClean="0">
                <a:solidFill>
                  <a:schemeClr val="bg1"/>
                </a:solidFill>
                <a:latin typeface="+mn-lt"/>
              </a:rPr>
              <a:t>1:14</a:t>
            </a:r>
            <a:r>
              <a:rPr lang="en-US" sz="4800" u="sng" dirty="0">
                <a:solidFill>
                  <a:schemeClr val="bg1"/>
                </a:solidFill>
                <a:latin typeface="+mn-lt"/>
              </a:rPr>
              <a:t/>
            </a:r>
            <a:br>
              <a:rPr lang="en-US" sz="4800" u="sng" dirty="0">
                <a:solidFill>
                  <a:schemeClr val="bg1"/>
                </a:solidFill>
                <a:latin typeface="+mn-lt"/>
              </a:rPr>
            </a:br>
            <a:r>
              <a:rPr lang="en-US" sz="4800" i="1" dirty="0" smtClean="0">
                <a:solidFill>
                  <a:schemeClr val="bg1"/>
                </a:solidFill>
                <a:latin typeface="+mn-lt"/>
              </a:rPr>
              <a:t>“The </a:t>
            </a:r>
            <a:r>
              <a:rPr lang="en-US" sz="4800" i="1" u="sng" dirty="0">
                <a:solidFill>
                  <a:schemeClr val="bg1"/>
                </a:solidFill>
                <a:latin typeface="+mn-lt"/>
              </a:rPr>
              <a:t>Word became flesh </a:t>
            </a:r>
            <a:r>
              <a:rPr lang="en-US" sz="4800" i="1" dirty="0">
                <a:solidFill>
                  <a:schemeClr val="bg1"/>
                </a:solidFill>
                <a:latin typeface="+mn-lt"/>
              </a:rPr>
              <a:t>and </a:t>
            </a:r>
            <a:r>
              <a:rPr lang="en-US" sz="4800" i="1" u="sng" dirty="0">
                <a:solidFill>
                  <a:schemeClr val="bg1"/>
                </a:solidFill>
                <a:latin typeface="+mn-lt"/>
              </a:rPr>
              <a:t>made his dwelling among us</a:t>
            </a:r>
            <a:r>
              <a:rPr lang="en-US" sz="4800" i="1" dirty="0">
                <a:solidFill>
                  <a:schemeClr val="bg1"/>
                </a:solidFill>
                <a:latin typeface="+mn-lt"/>
              </a:rPr>
              <a:t>. We have </a:t>
            </a:r>
            <a:r>
              <a:rPr lang="en-US" sz="4800" i="1" u="sng" dirty="0">
                <a:solidFill>
                  <a:schemeClr val="bg1"/>
                </a:solidFill>
                <a:latin typeface="+mn-lt"/>
              </a:rPr>
              <a:t>seen his glory</a:t>
            </a:r>
            <a:r>
              <a:rPr lang="en-US" sz="4800" i="1" dirty="0">
                <a:solidFill>
                  <a:schemeClr val="bg1"/>
                </a:solidFill>
                <a:latin typeface="+mn-lt"/>
              </a:rPr>
              <a:t>, the glory of the one and only Son, who came from the Father, </a:t>
            </a:r>
            <a:r>
              <a:rPr lang="en-US" sz="4800" i="1" u="sng" dirty="0">
                <a:solidFill>
                  <a:schemeClr val="bg1"/>
                </a:solidFill>
                <a:latin typeface="+mn-lt"/>
              </a:rPr>
              <a:t>full of grace and truth.”</a:t>
            </a:r>
            <a:r>
              <a:rPr lang="en-US" sz="4800" u="sng" dirty="0">
                <a:solidFill>
                  <a:schemeClr val="bg1"/>
                </a:solidFill>
                <a:latin typeface="+mn-lt"/>
              </a:rPr>
              <a:t>  </a:t>
            </a:r>
            <a:endParaRPr lang="en-US" sz="4800" b="1"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591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954"/>
            <a:ext cx="11734800" cy="1329892"/>
          </a:xfrm>
        </p:spPr>
        <p:txBody>
          <a:bodyPr>
            <a:normAutofit/>
          </a:bodyPr>
          <a:lstStyle/>
          <a:p>
            <a:pPr lvl="0"/>
            <a:r>
              <a:rPr lang="en-US" dirty="0" smtClean="0">
                <a:solidFill>
                  <a:schemeClr val="bg1"/>
                </a:solidFill>
                <a:latin typeface="+mn-lt"/>
              </a:rPr>
              <a:t>John 17:13-26</a:t>
            </a:r>
            <a:endParaRPr lang="en-US" dirty="0">
              <a:solidFill>
                <a:schemeClr val="bg1"/>
              </a:solidFill>
              <a:latin typeface="+mn-lt"/>
            </a:endParaRPr>
          </a:p>
        </p:txBody>
      </p:sp>
      <p:pic>
        <p:nvPicPr>
          <p:cNvPr id="4098" name="Picture 2" descr="http://cdn2-b.examiner.com/sites/default/files/styles/image_content_width/hash/26/05/2605b46de4106afae9290f071a61ba69.png?itok=aRrs5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21230"/>
            <a:ext cx="9464040" cy="523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hristian.org/sites/default/files/jesus-against-sun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18012" y="228601"/>
            <a:ext cx="11469188" cy="1847849"/>
          </a:xfrm>
        </p:spPr>
        <p:txBody>
          <a:bodyPr>
            <a:noAutofit/>
          </a:bodyPr>
          <a:lstStyle/>
          <a:p>
            <a:pPr lvl="0" algn="l"/>
            <a:r>
              <a:rPr lang="en-US" sz="5400" b="1" dirty="0" smtClean="0">
                <a:solidFill>
                  <a:schemeClr val="bg1"/>
                </a:solidFill>
                <a:latin typeface="Castellar" panose="020A0402060406010301" pitchFamily="18" charset="0"/>
                <a:cs typeface="Arial" panose="020B0604020202020204" pitchFamily="34" charset="0"/>
              </a:rPr>
              <a:t>THE GLORY OF THE CROSS…</a:t>
            </a:r>
            <a:endParaRPr lang="en-US" sz="5400" b="1" dirty="0">
              <a:solidFill>
                <a:schemeClr val="bg1"/>
              </a:solidFill>
              <a:latin typeface="Castellar" panose="020A0402060406010301" pitchFamily="18" charset="0"/>
              <a:cs typeface="Arial" panose="020B0604020202020204" pitchFamily="34" charset="0"/>
            </a:endParaRPr>
          </a:p>
        </p:txBody>
      </p:sp>
    </p:spTree>
    <p:extLst>
      <p:ext uri="{BB962C8B-B14F-4D97-AF65-F5344CB8AC3E}">
        <p14:creationId xmlns:p14="http://schemas.microsoft.com/office/powerpoint/2010/main" val="110294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2" y="228601"/>
            <a:ext cx="11469188" cy="5962650"/>
          </a:xfrm>
        </p:spPr>
        <p:txBody>
          <a:bodyPr>
            <a:noAutofit/>
          </a:bodyPr>
          <a:lstStyle/>
          <a:p>
            <a:pPr algn="l"/>
            <a:r>
              <a:rPr lang="en-US" sz="4000" b="1" dirty="0">
                <a:solidFill>
                  <a:schemeClr val="bg1"/>
                </a:solidFill>
                <a:latin typeface="+mn-lt"/>
              </a:rPr>
              <a:t>2 Corinthians </a:t>
            </a:r>
            <a:r>
              <a:rPr lang="en-US" sz="4000" b="1" dirty="0" smtClean="0">
                <a:solidFill>
                  <a:schemeClr val="bg1"/>
                </a:solidFill>
                <a:latin typeface="+mn-lt"/>
              </a:rPr>
              <a:t>4</a:t>
            </a:r>
            <a:r>
              <a:rPr lang="en-US" sz="4000" dirty="0">
                <a:solidFill>
                  <a:schemeClr val="bg1"/>
                </a:solidFill>
                <a:latin typeface="+mn-lt"/>
              </a:rPr>
              <a:t/>
            </a:r>
            <a:br>
              <a:rPr lang="en-US" sz="4000" dirty="0">
                <a:solidFill>
                  <a:schemeClr val="bg1"/>
                </a:solidFill>
                <a:latin typeface="+mn-lt"/>
              </a:rPr>
            </a:br>
            <a:r>
              <a:rPr lang="en-US" sz="4000" b="1" i="1" baseline="30000" dirty="0">
                <a:solidFill>
                  <a:schemeClr val="bg1"/>
                </a:solidFill>
                <a:latin typeface="+mn-lt"/>
              </a:rPr>
              <a:t>6 </a:t>
            </a:r>
            <a:r>
              <a:rPr lang="en-US" sz="4000" i="1" dirty="0">
                <a:solidFill>
                  <a:schemeClr val="bg1"/>
                </a:solidFill>
                <a:latin typeface="+mn-lt"/>
              </a:rPr>
              <a:t>For God, who said, “Let light shine out of darkness,” made his light shine in our hearts to give us the light of the knowledge of </a:t>
            </a:r>
            <a:r>
              <a:rPr lang="en-US" sz="4000" i="1" u="sng" dirty="0">
                <a:solidFill>
                  <a:schemeClr val="bg1"/>
                </a:solidFill>
                <a:latin typeface="+mn-lt"/>
              </a:rPr>
              <a:t>God’s glory displayed in the face of </a:t>
            </a:r>
            <a:r>
              <a:rPr lang="en-US" sz="4000" i="1" u="sng" dirty="0" smtClean="0">
                <a:solidFill>
                  <a:schemeClr val="bg1"/>
                </a:solidFill>
                <a:latin typeface="+mn-lt"/>
              </a:rPr>
              <a:t>Christ.</a:t>
            </a:r>
            <a:r>
              <a:rPr lang="en-US" sz="4000" dirty="0">
                <a:solidFill>
                  <a:schemeClr val="bg1"/>
                </a:solidFill>
                <a:latin typeface="+mn-lt"/>
              </a:rPr>
              <a:t> </a:t>
            </a:r>
            <a:r>
              <a:rPr lang="en-US" sz="4000" dirty="0" smtClean="0">
                <a:solidFill>
                  <a:schemeClr val="bg1"/>
                </a:solidFill>
                <a:latin typeface="+mn-lt"/>
              </a:rPr>
              <a:t> </a:t>
            </a:r>
            <a:r>
              <a:rPr lang="en-US" sz="4000" b="1" i="1" baseline="30000" dirty="0" smtClean="0">
                <a:solidFill>
                  <a:schemeClr val="bg1"/>
                </a:solidFill>
                <a:latin typeface="+mn-lt"/>
              </a:rPr>
              <a:t>7</a:t>
            </a:r>
            <a:r>
              <a:rPr lang="en-US" sz="4000" b="1" i="1" baseline="30000" dirty="0">
                <a:solidFill>
                  <a:schemeClr val="bg1"/>
                </a:solidFill>
                <a:latin typeface="+mn-lt"/>
              </a:rPr>
              <a:t> </a:t>
            </a:r>
            <a:r>
              <a:rPr lang="en-US" sz="4000" i="1" dirty="0">
                <a:solidFill>
                  <a:schemeClr val="bg1"/>
                </a:solidFill>
                <a:latin typeface="+mn-lt"/>
              </a:rPr>
              <a:t>But </a:t>
            </a:r>
            <a:r>
              <a:rPr lang="en-US" sz="4000" i="1" u="sng" dirty="0">
                <a:solidFill>
                  <a:schemeClr val="bg1"/>
                </a:solidFill>
                <a:latin typeface="+mn-lt"/>
              </a:rPr>
              <a:t>we have this treasure</a:t>
            </a:r>
            <a:r>
              <a:rPr lang="en-US" sz="4000" i="1" dirty="0">
                <a:solidFill>
                  <a:schemeClr val="bg1"/>
                </a:solidFill>
                <a:latin typeface="+mn-lt"/>
              </a:rPr>
              <a:t> in jars of clay to show that this all-surpassing power is from God and not from us. </a:t>
            </a:r>
            <a:r>
              <a:rPr lang="en-US" sz="4000" b="1" i="1" baseline="30000" dirty="0">
                <a:solidFill>
                  <a:schemeClr val="bg1"/>
                </a:solidFill>
                <a:latin typeface="+mn-lt"/>
              </a:rPr>
              <a:t>8 </a:t>
            </a:r>
            <a:r>
              <a:rPr lang="en-US" sz="4000" i="1" dirty="0">
                <a:solidFill>
                  <a:schemeClr val="bg1"/>
                </a:solidFill>
                <a:latin typeface="+mn-lt"/>
              </a:rPr>
              <a:t>We are </a:t>
            </a:r>
            <a:r>
              <a:rPr lang="en-US" sz="4000" i="1" u="sng" dirty="0">
                <a:solidFill>
                  <a:schemeClr val="bg1"/>
                </a:solidFill>
                <a:latin typeface="+mn-lt"/>
              </a:rPr>
              <a:t>hard pressed </a:t>
            </a:r>
            <a:r>
              <a:rPr lang="en-US" sz="4000" i="1" dirty="0">
                <a:solidFill>
                  <a:schemeClr val="bg1"/>
                </a:solidFill>
                <a:latin typeface="+mn-lt"/>
              </a:rPr>
              <a:t>on every side, but not crushed; </a:t>
            </a:r>
            <a:r>
              <a:rPr lang="en-US" sz="4000" i="1" u="sng" dirty="0">
                <a:solidFill>
                  <a:schemeClr val="bg1"/>
                </a:solidFill>
                <a:latin typeface="+mn-lt"/>
              </a:rPr>
              <a:t>perplexed</a:t>
            </a:r>
            <a:r>
              <a:rPr lang="en-US" sz="4000" i="1" dirty="0">
                <a:solidFill>
                  <a:schemeClr val="bg1"/>
                </a:solidFill>
                <a:latin typeface="+mn-lt"/>
              </a:rPr>
              <a:t>, but not in despair; </a:t>
            </a:r>
            <a:r>
              <a:rPr lang="en-US" sz="4000" b="1" i="1" baseline="30000" dirty="0">
                <a:solidFill>
                  <a:schemeClr val="bg1"/>
                </a:solidFill>
                <a:latin typeface="+mn-lt"/>
              </a:rPr>
              <a:t>9 </a:t>
            </a:r>
            <a:r>
              <a:rPr lang="en-US" sz="4000" i="1" u="sng" dirty="0">
                <a:solidFill>
                  <a:schemeClr val="bg1"/>
                </a:solidFill>
                <a:latin typeface="+mn-lt"/>
              </a:rPr>
              <a:t>persecuted</a:t>
            </a:r>
            <a:r>
              <a:rPr lang="en-US" sz="4000" i="1" dirty="0">
                <a:solidFill>
                  <a:schemeClr val="bg1"/>
                </a:solidFill>
                <a:latin typeface="+mn-lt"/>
              </a:rPr>
              <a:t>, but not abandoned; </a:t>
            </a:r>
            <a:r>
              <a:rPr lang="en-US" sz="4000" i="1" u="sng" dirty="0">
                <a:solidFill>
                  <a:schemeClr val="bg1"/>
                </a:solidFill>
                <a:latin typeface="+mn-lt"/>
              </a:rPr>
              <a:t>struck down</a:t>
            </a:r>
            <a:r>
              <a:rPr lang="en-US" sz="4000" i="1" dirty="0">
                <a:solidFill>
                  <a:schemeClr val="bg1"/>
                </a:solidFill>
                <a:latin typeface="+mn-lt"/>
              </a:rPr>
              <a:t>, but not destroyed. </a:t>
            </a:r>
            <a:endParaRPr lang="en-US" sz="40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592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2" y="228600"/>
            <a:ext cx="11469188" cy="4495799"/>
          </a:xfrm>
        </p:spPr>
        <p:txBody>
          <a:bodyPr>
            <a:noAutofit/>
          </a:bodyPr>
          <a:lstStyle/>
          <a:p>
            <a:pPr algn="l"/>
            <a:r>
              <a:rPr lang="en-US" sz="4800" b="1" dirty="0">
                <a:solidFill>
                  <a:schemeClr val="bg1"/>
                </a:solidFill>
                <a:latin typeface="+mn-lt"/>
              </a:rPr>
              <a:t>2 Corinthians </a:t>
            </a:r>
            <a:r>
              <a:rPr lang="en-US" sz="4800" b="1" dirty="0" smtClean="0">
                <a:solidFill>
                  <a:schemeClr val="bg1"/>
                </a:solidFill>
                <a:latin typeface="+mn-lt"/>
              </a:rPr>
              <a:t>4</a:t>
            </a:r>
            <a:r>
              <a:rPr lang="en-US" sz="4000" dirty="0">
                <a:solidFill>
                  <a:schemeClr val="bg1"/>
                </a:solidFill>
                <a:latin typeface="+mn-lt"/>
              </a:rPr>
              <a:t/>
            </a:r>
            <a:br>
              <a:rPr lang="en-US" sz="4000" dirty="0">
                <a:solidFill>
                  <a:schemeClr val="bg1"/>
                </a:solidFill>
                <a:latin typeface="+mn-lt"/>
              </a:rPr>
            </a:br>
            <a:r>
              <a:rPr lang="en-US" sz="4400" b="1" i="1" baseline="30000" dirty="0">
                <a:solidFill>
                  <a:schemeClr val="bg1"/>
                </a:solidFill>
                <a:latin typeface="+mn-lt"/>
              </a:rPr>
              <a:t>10 </a:t>
            </a:r>
            <a:r>
              <a:rPr lang="en-US" sz="4400" b="1" i="1" dirty="0">
                <a:solidFill>
                  <a:schemeClr val="bg1"/>
                </a:solidFill>
                <a:latin typeface="+mn-lt"/>
              </a:rPr>
              <a:t>We </a:t>
            </a:r>
            <a:r>
              <a:rPr lang="en-US" sz="4400" b="1" i="1" u="sng" dirty="0">
                <a:solidFill>
                  <a:schemeClr val="bg1"/>
                </a:solidFill>
                <a:latin typeface="+mn-lt"/>
              </a:rPr>
              <a:t>always carry around in our body the death of Jesus,</a:t>
            </a:r>
            <a:r>
              <a:rPr lang="en-US" sz="4400" b="1" i="1" dirty="0">
                <a:solidFill>
                  <a:schemeClr val="bg1"/>
                </a:solidFill>
                <a:latin typeface="+mn-lt"/>
              </a:rPr>
              <a:t> </a:t>
            </a:r>
            <a:r>
              <a:rPr lang="en-US" sz="4400" b="1" i="1" u="sng" dirty="0">
                <a:solidFill>
                  <a:schemeClr val="bg1"/>
                </a:solidFill>
                <a:latin typeface="+mn-lt"/>
              </a:rPr>
              <a:t>so that the life of Jesus may also be revealed in our body.</a:t>
            </a:r>
            <a:r>
              <a:rPr lang="en-US" sz="4400" b="1" i="1" dirty="0">
                <a:solidFill>
                  <a:schemeClr val="bg1"/>
                </a:solidFill>
                <a:latin typeface="+mn-lt"/>
              </a:rPr>
              <a:t> </a:t>
            </a:r>
            <a:r>
              <a:rPr lang="en-US" sz="4400" b="1" i="1" baseline="30000" dirty="0">
                <a:solidFill>
                  <a:schemeClr val="bg1"/>
                </a:solidFill>
                <a:latin typeface="+mn-lt"/>
              </a:rPr>
              <a:t>11 </a:t>
            </a:r>
            <a:r>
              <a:rPr lang="en-US" sz="4400" i="1" dirty="0">
                <a:solidFill>
                  <a:schemeClr val="bg1"/>
                </a:solidFill>
                <a:latin typeface="+mn-lt"/>
              </a:rPr>
              <a:t>For we who are alive are always being given over to death for Jesus’ sake, so that </a:t>
            </a:r>
            <a:r>
              <a:rPr lang="en-US" sz="4400" i="1" u="sng" dirty="0">
                <a:solidFill>
                  <a:schemeClr val="bg1"/>
                </a:solidFill>
                <a:latin typeface="+mn-lt"/>
              </a:rPr>
              <a:t>his life</a:t>
            </a:r>
            <a:r>
              <a:rPr lang="en-US" sz="4400" i="1" dirty="0">
                <a:solidFill>
                  <a:schemeClr val="bg1"/>
                </a:solidFill>
                <a:latin typeface="+mn-lt"/>
              </a:rPr>
              <a:t> may also be </a:t>
            </a:r>
            <a:r>
              <a:rPr lang="en-US" sz="4400" i="1" u="sng" dirty="0">
                <a:solidFill>
                  <a:schemeClr val="bg1"/>
                </a:solidFill>
                <a:latin typeface="+mn-lt"/>
              </a:rPr>
              <a:t>revealed</a:t>
            </a:r>
            <a:r>
              <a:rPr lang="en-US" sz="4400" i="1" dirty="0">
                <a:solidFill>
                  <a:schemeClr val="bg1"/>
                </a:solidFill>
                <a:latin typeface="+mn-lt"/>
              </a:rPr>
              <a:t> </a:t>
            </a:r>
            <a:r>
              <a:rPr lang="en-US" sz="4400" i="1" u="sng" dirty="0">
                <a:solidFill>
                  <a:schemeClr val="bg1"/>
                </a:solidFill>
                <a:latin typeface="+mn-lt"/>
              </a:rPr>
              <a:t>in our mortal body. </a:t>
            </a:r>
            <a:endParaRPr lang="en-US" sz="44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700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0"/>
            <a:ext cx="11469188" cy="1714500"/>
          </a:xfrm>
        </p:spPr>
        <p:txBody>
          <a:bodyPr>
            <a:noAutofit/>
          </a:bodyPr>
          <a:lstStyle/>
          <a:p>
            <a:pPr lvl="0" algn="l"/>
            <a:endParaRPr lang="en-US" sz="4800" dirty="0">
              <a:solidFill>
                <a:schemeClr val="bg1"/>
              </a:solidFill>
              <a:latin typeface="Arial" panose="020B0604020202020204" pitchFamily="34" charset="0"/>
              <a:cs typeface="Arial" panose="020B0604020202020204" pitchFamily="34" charset="0"/>
            </a:endParaRPr>
          </a:p>
        </p:txBody>
      </p:sp>
      <p:pic>
        <p:nvPicPr>
          <p:cNvPr id="12290" name="Picture 2" descr="http://wallpaper4god.com/wallpapers/one-jesus-one-love_3193_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40481"/>
            <a:ext cx="9197975" cy="68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288756"/>
            <a:ext cx="11469188" cy="1714500"/>
          </a:xfrm>
        </p:spPr>
        <p:txBody>
          <a:bodyPr>
            <a:noAutofit/>
          </a:bodyPr>
          <a:lstStyle/>
          <a:p>
            <a:pPr lvl="0"/>
            <a:r>
              <a:rPr lang="en-US" sz="6600" b="1" dirty="0" smtClean="0">
                <a:solidFill>
                  <a:schemeClr val="bg1"/>
                </a:solidFill>
                <a:latin typeface="+mn-lt"/>
                <a:cs typeface="Arial" panose="020B0604020202020204" pitchFamily="34" charset="0"/>
              </a:rPr>
              <a:t>UNITY???</a:t>
            </a:r>
            <a:endParaRPr lang="en-US" sz="6600" b="1" dirty="0">
              <a:solidFill>
                <a:schemeClr val="bg1"/>
              </a:solidFill>
              <a:latin typeface="+mn-lt"/>
              <a:cs typeface="Arial" panose="020B0604020202020204" pitchFamily="34" charset="0"/>
            </a:endParaRPr>
          </a:p>
        </p:txBody>
      </p:sp>
      <p:pic>
        <p:nvPicPr>
          <p:cNvPr id="15362" name="Picture 2" descr="http://i.huffpost.com/gen/1122665/images/o-CLONING-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96" y="1714500"/>
            <a:ext cx="7101638" cy="473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6750" y="628650"/>
            <a:ext cx="11125200" cy="6038850"/>
          </a:xfrm>
        </p:spPr>
        <p:txBody>
          <a:bodyPr>
            <a:noAutofit/>
          </a:bodyPr>
          <a:lstStyle/>
          <a:p>
            <a:pPr algn="l"/>
            <a:r>
              <a:rPr lang="en-US" sz="4800" b="1" u="sng" dirty="0" smtClean="0">
                <a:solidFill>
                  <a:schemeClr val="bg1"/>
                </a:solidFill>
                <a:latin typeface="+mn-lt"/>
              </a:rPr>
              <a:t>John 17:23, 26</a:t>
            </a:r>
            <a:r>
              <a:rPr lang="en-US" sz="4800" i="1" dirty="0" smtClean="0">
                <a:solidFill>
                  <a:schemeClr val="bg1"/>
                </a:solidFill>
              </a:rPr>
              <a:t/>
            </a:r>
            <a:br>
              <a:rPr lang="en-US" sz="4800" i="1" dirty="0" smtClean="0">
                <a:solidFill>
                  <a:schemeClr val="bg1"/>
                </a:solidFill>
              </a:rPr>
            </a:br>
            <a:r>
              <a:rPr lang="en-US" sz="4800" b="1" i="1" baseline="30000" dirty="0" smtClean="0">
                <a:solidFill>
                  <a:schemeClr val="bg1"/>
                </a:solidFill>
                <a:latin typeface="+mn-lt"/>
              </a:rPr>
              <a:t>23</a:t>
            </a:r>
            <a:r>
              <a:rPr lang="en-US" sz="4800" b="1" i="1" baseline="30000" dirty="0">
                <a:solidFill>
                  <a:schemeClr val="bg1"/>
                </a:solidFill>
                <a:latin typeface="+mn-lt"/>
              </a:rPr>
              <a:t> </a:t>
            </a:r>
            <a:r>
              <a:rPr lang="en-US" sz="4800" i="1" dirty="0">
                <a:solidFill>
                  <a:schemeClr val="bg1"/>
                </a:solidFill>
                <a:latin typeface="+mn-lt"/>
              </a:rPr>
              <a:t>I in them and you in me—so that they may be brought to complete unity. Then the world will know that you sent me and </a:t>
            </a:r>
            <a:r>
              <a:rPr lang="en-US" sz="4800" b="1" i="1" dirty="0">
                <a:solidFill>
                  <a:schemeClr val="bg1"/>
                </a:solidFill>
                <a:latin typeface="+mn-lt"/>
              </a:rPr>
              <a:t>have loved them even as you have loved me</a:t>
            </a:r>
            <a:r>
              <a:rPr lang="en-US" sz="4800" i="1" dirty="0" smtClean="0">
                <a:solidFill>
                  <a:schemeClr val="bg1"/>
                </a:solidFill>
                <a:latin typeface="+mn-lt"/>
              </a:rPr>
              <a:t>.</a:t>
            </a:r>
            <a:br>
              <a:rPr lang="en-US" sz="4800" i="1"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800" b="1" i="1" baseline="30000" dirty="0" smtClean="0">
                <a:solidFill>
                  <a:schemeClr val="bg1"/>
                </a:solidFill>
                <a:latin typeface="+mn-lt"/>
              </a:rPr>
              <a:t>26</a:t>
            </a:r>
            <a:r>
              <a:rPr lang="en-US" sz="4800" b="1" i="1" baseline="30000" dirty="0">
                <a:solidFill>
                  <a:schemeClr val="bg1"/>
                </a:solidFill>
                <a:latin typeface="+mn-lt"/>
              </a:rPr>
              <a:t> </a:t>
            </a:r>
            <a:r>
              <a:rPr lang="en-US" sz="4800" i="1" dirty="0">
                <a:solidFill>
                  <a:schemeClr val="bg1"/>
                </a:solidFill>
                <a:latin typeface="+mn-lt"/>
              </a:rPr>
              <a:t>I have made you known to them, and will continue to make you known in order </a:t>
            </a:r>
            <a:r>
              <a:rPr lang="en-US" sz="4800" b="1" i="1" dirty="0">
                <a:solidFill>
                  <a:schemeClr val="bg1"/>
                </a:solidFill>
                <a:latin typeface="+mn-lt"/>
              </a:rPr>
              <a:t>that the love you have for me may be in them and that I myself may be in them.”</a:t>
            </a:r>
            <a:r>
              <a:rPr lang="en-US" sz="4800" i="1" dirty="0">
                <a:solidFill>
                  <a:schemeClr val="bg1"/>
                </a:solidFill>
                <a:latin typeface="+mn-lt"/>
              </a:rPr>
              <a:t> </a:t>
            </a:r>
            <a:endParaRPr lang="en-US" sz="4800" dirty="0">
              <a:solidFill>
                <a:schemeClr val="bg1"/>
              </a:solidFill>
              <a:latin typeface="+mn-lt"/>
            </a:endParaRPr>
          </a:p>
        </p:txBody>
      </p:sp>
    </p:spTree>
    <p:extLst>
      <p:ext uri="{BB962C8B-B14F-4D97-AF65-F5344CB8AC3E}">
        <p14:creationId xmlns:p14="http://schemas.microsoft.com/office/powerpoint/2010/main" val="62447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52252"/>
            <a:ext cx="11469188" cy="1442902"/>
          </a:xfrm>
        </p:spPr>
        <p:txBody>
          <a:bodyPr>
            <a:noAutofit/>
          </a:bodyPr>
          <a:lstStyle/>
          <a:p>
            <a:pPr algn="l"/>
            <a:endParaRPr lang="en-US" sz="4800" dirty="0">
              <a:solidFill>
                <a:schemeClr val="bg1"/>
              </a:solidFill>
              <a:latin typeface="Arial" panose="020B0604020202020204" pitchFamily="34" charset="0"/>
              <a:cs typeface="Arial" panose="020B0604020202020204" pitchFamily="34" charset="0"/>
            </a:endParaRPr>
          </a:p>
        </p:txBody>
      </p:sp>
      <p:pic>
        <p:nvPicPr>
          <p:cNvPr id="13314" name="Picture 2" descr="http://stevelummer.files.wordpress.com/2010/10/triangle.jpg?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254" y="419100"/>
            <a:ext cx="59817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52252"/>
            <a:ext cx="11469188" cy="1442902"/>
          </a:xfrm>
        </p:spPr>
        <p:txBody>
          <a:bodyPr>
            <a:noAutofit/>
          </a:bodyPr>
          <a:lstStyle/>
          <a:p>
            <a:pPr algn="l"/>
            <a:endParaRPr lang="en-US" sz="4800" dirty="0">
              <a:solidFill>
                <a:schemeClr val="bg1"/>
              </a:solidFill>
              <a:latin typeface="Arial" panose="020B0604020202020204" pitchFamily="34" charset="0"/>
              <a:cs typeface="Arial" panose="020B0604020202020204" pitchFamily="34" charset="0"/>
            </a:endParaRPr>
          </a:p>
        </p:txBody>
      </p:sp>
      <p:pic>
        <p:nvPicPr>
          <p:cNvPr id="14338" name="Picture 2" descr="http://m2.i.pbase.com/u39/elif/upload/40203482.Pe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604"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0"/>
            <a:ext cx="11469188" cy="1714500"/>
          </a:xfrm>
        </p:spPr>
        <p:txBody>
          <a:bodyPr>
            <a:noAutofit/>
          </a:bodyPr>
          <a:lstStyle/>
          <a:p>
            <a:pPr lvl="0" algn="l"/>
            <a:endParaRPr lang="en-US" sz="4800" dirty="0">
              <a:solidFill>
                <a:schemeClr val="bg1"/>
              </a:solidFill>
              <a:latin typeface="Arial" panose="020B0604020202020204" pitchFamily="34" charset="0"/>
              <a:cs typeface="Arial" panose="020B0604020202020204" pitchFamily="34" charset="0"/>
            </a:endParaRPr>
          </a:p>
        </p:txBody>
      </p:sp>
      <p:pic>
        <p:nvPicPr>
          <p:cNvPr id="4" name="Picture 2" descr="http://cdn.history.com/sites/2/2013/03/BIble-Jesus-Discip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733"/>
            <a:ext cx="12121327" cy="682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00700" y="2506580"/>
            <a:ext cx="5949616" cy="2662989"/>
          </a:xfrm>
        </p:spPr>
        <p:txBody>
          <a:bodyPr>
            <a:normAutofit fontScale="90000"/>
          </a:bodyPr>
          <a:lstStyle/>
          <a:p>
            <a:r>
              <a:rPr lang="en-US" b="1" dirty="0">
                <a:solidFill>
                  <a:schemeClr val="bg1"/>
                </a:solidFill>
              </a:rPr>
              <a:t>What expectations do you have about JOY in your journey with Jesus in this life?  </a:t>
            </a:r>
            <a:endParaRPr lang="en-US" dirty="0">
              <a:solidFill>
                <a:schemeClr val="bg1"/>
              </a:solidFill>
            </a:endParaRPr>
          </a:p>
        </p:txBody>
      </p:sp>
      <p:pic>
        <p:nvPicPr>
          <p:cNvPr id="2" name="Picture 2" descr="http://3.bp.blogspot.com/-IP82svuOZak/Vqa-4eKv5SI/AAAAAAAAEzw/qIl1PQIAFu0/s1600/in-the-arms-of-his-love-greg-ol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5350" y="544848"/>
            <a:ext cx="10350166" cy="5417802"/>
          </a:xfrm>
        </p:spPr>
        <p:txBody>
          <a:bodyPr>
            <a:noAutofit/>
          </a:bodyPr>
          <a:lstStyle/>
          <a:p>
            <a:r>
              <a:rPr lang="en-US" sz="5400" b="1" dirty="0">
                <a:solidFill>
                  <a:schemeClr val="bg1"/>
                </a:solidFill>
                <a:latin typeface="+mn-lt"/>
              </a:rPr>
              <a:t>John </a:t>
            </a:r>
            <a:r>
              <a:rPr lang="en-US" sz="5400" b="1" dirty="0" smtClean="0">
                <a:solidFill>
                  <a:schemeClr val="bg1"/>
                </a:solidFill>
                <a:latin typeface="+mn-lt"/>
              </a:rPr>
              <a:t>17:13</a:t>
            </a:r>
            <a:br>
              <a:rPr lang="en-US" sz="5400" b="1" dirty="0" smtClean="0">
                <a:solidFill>
                  <a:schemeClr val="bg1"/>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i="1" dirty="0" smtClean="0">
                <a:solidFill>
                  <a:schemeClr val="bg1"/>
                </a:solidFill>
                <a:latin typeface="+mn-lt"/>
              </a:rPr>
              <a:t>“I </a:t>
            </a:r>
            <a:r>
              <a:rPr lang="en-US" sz="5400" i="1" dirty="0">
                <a:solidFill>
                  <a:schemeClr val="bg1"/>
                </a:solidFill>
                <a:latin typeface="+mn-lt"/>
              </a:rPr>
              <a:t>am coming to you now, but I say these things while I am still in the world, </a:t>
            </a:r>
            <a:r>
              <a:rPr lang="en-US" sz="5400" i="1" u="sng" dirty="0">
                <a:solidFill>
                  <a:schemeClr val="bg1"/>
                </a:solidFill>
                <a:latin typeface="+mn-lt"/>
              </a:rPr>
              <a:t>so that they may have the </a:t>
            </a:r>
            <a:r>
              <a:rPr lang="en-US" sz="5400" b="1" i="1" u="sng" dirty="0">
                <a:solidFill>
                  <a:schemeClr val="bg1"/>
                </a:solidFill>
                <a:latin typeface="+mn-lt"/>
              </a:rPr>
              <a:t>full measure of my joy</a:t>
            </a:r>
            <a:r>
              <a:rPr lang="en-US" sz="5400" i="1" u="sng" dirty="0">
                <a:solidFill>
                  <a:schemeClr val="bg1"/>
                </a:solidFill>
                <a:latin typeface="+mn-lt"/>
              </a:rPr>
              <a:t> within them</a:t>
            </a:r>
            <a:r>
              <a:rPr lang="en-US" sz="5400" i="1" u="sng" dirty="0" smtClean="0">
                <a:solidFill>
                  <a:schemeClr val="bg1"/>
                </a:solidFill>
                <a:latin typeface="+mn-lt"/>
              </a:rPr>
              <a:t>.”</a:t>
            </a:r>
            <a:endParaRPr lang="en-US" sz="5400" dirty="0">
              <a:solidFill>
                <a:schemeClr val="bg1"/>
              </a:solidFill>
              <a:latin typeface="+mn-lt"/>
            </a:endParaRPr>
          </a:p>
        </p:txBody>
      </p:sp>
    </p:spTree>
    <p:extLst>
      <p:ext uri="{BB962C8B-B14F-4D97-AF65-F5344CB8AC3E}">
        <p14:creationId xmlns:p14="http://schemas.microsoft.com/office/powerpoint/2010/main" val="12263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5350" y="544848"/>
            <a:ext cx="10350166" cy="4427202"/>
          </a:xfrm>
        </p:spPr>
        <p:txBody>
          <a:bodyPr>
            <a:noAutofit/>
          </a:bodyPr>
          <a:lstStyle/>
          <a:p>
            <a:r>
              <a:rPr lang="en-US" sz="5400" b="1" dirty="0">
                <a:solidFill>
                  <a:schemeClr val="bg1"/>
                </a:solidFill>
                <a:latin typeface="+mn-lt"/>
              </a:rPr>
              <a:t>John </a:t>
            </a:r>
            <a:r>
              <a:rPr lang="en-US" sz="5400" b="1" dirty="0" smtClean="0">
                <a:solidFill>
                  <a:schemeClr val="bg1"/>
                </a:solidFill>
                <a:latin typeface="+mn-lt"/>
              </a:rPr>
              <a:t>15:11</a:t>
            </a:r>
            <a:br>
              <a:rPr lang="en-US" sz="5400" b="1" dirty="0" smtClean="0">
                <a:solidFill>
                  <a:schemeClr val="bg1"/>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i="1" dirty="0" smtClean="0">
                <a:solidFill>
                  <a:schemeClr val="bg1"/>
                </a:solidFill>
                <a:latin typeface="+mn-lt"/>
              </a:rPr>
              <a:t>“I </a:t>
            </a:r>
            <a:r>
              <a:rPr lang="en-US" sz="5400" i="1" dirty="0">
                <a:solidFill>
                  <a:schemeClr val="bg1"/>
                </a:solidFill>
                <a:latin typeface="+mn-lt"/>
              </a:rPr>
              <a:t>have told you this so that my </a:t>
            </a:r>
            <a:r>
              <a:rPr lang="en-US" sz="5400" b="1" i="1" dirty="0">
                <a:solidFill>
                  <a:schemeClr val="bg1"/>
                </a:solidFill>
                <a:latin typeface="+mn-lt"/>
              </a:rPr>
              <a:t>joy</a:t>
            </a:r>
            <a:r>
              <a:rPr lang="en-US" sz="5400" i="1" dirty="0">
                <a:solidFill>
                  <a:schemeClr val="bg1"/>
                </a:solidFill>
                <a:latin typeface="+mn-lt"/>
              </a:rPr>
              <a:t> may be in you and that your </a:t>
            </a:r>
            <a:r>
              <a:rPr lang="en-US" sz="5400" b="1" i="1" dirty="0">
                <a:solidFill>
                  <a:schemeClr val="bg1"/>
                </a:solidFill>
                <a:latin typeface="+mn-lt"/>
              </a:rPr>
              <a:t>joy</a:t>
            </a:r>
            <a:r>
              <a:rPr lang="en-US" sz="5400" i="1" dirty="0">
                <a:solidFill>
                  <a:schemeClr val="bg1"/>
                </a:solidFill>
                <a:latin typeface="+mn-lt"/>
              </a:rPr>
              <a:t> may be complete.”</a:t>
            </a:r>
            <a:r>
              <a:rPr lang="en-US" sz="5400" dirty="0">
                <a:solidFill>
                  <a:schemeClr val="bg1"/>
                </a:solidFill>
                <a:latin typeface="+mn-lt"/>
              </a:rPr>
              <a:t> </a:t>
            </a:r>
          </a:p>
        </p:txBody>
      </p:sp>
    </p:spTree>
    <p:extLst>
      <p:ext uri="{BB962C8B-B14F-4D97-AF65-F5344CB8AC3E}">
        <p14:creationId xmlns:p14="http://schemas.microsoft.com/office/powerpoint/2010/main" val="82643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8150" y="544848"/>
            <a:ext cx="11277600" cy="5932152"/>
          </a:xfrm>
        </p:spPr>
        <p:txBody>
          <a:bodyPr>
            <a:noAutofit/>
          </a:bodyPr>
          <a:lstStyle/>
          <a:p>
            <a:r>
              <a:rPr lang="en-US" sz="5400" b="1" dirty="0">
                <a:solidFill>
                  <a:schemeClr val="bg1"/>
                </a:solidFill>
                <a:latin typeface="+mn-lt"/>
              </a:rPr>
              <a:t>Luke </a:t>
            </a:r>
            <a:r>
              <a:rPr lang="en-US" sz="5400" b="1" dirty="0" smtClean="0">
                <a:solidFill>
                  <a:schemeClr val="bg1"/>
                </a:solidFill>
                <a:latin typeface="+mn-lt"/>
              </a:rPr>
              <a:t>10:21</a:t>
            </a:r>
            <a:br>
              <a:rPr lang="en-US" sz="5400" b="1" dirty="0" smtClean="0">
                <a:solidFill>
                  <a:schemeClr val="bg1"/>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i="1" dirty="0" smtClean="0">
                <a:solidFill>
                  <a:schemeClr val="bg1"/>
                </a:solidFill>
                <a:latin typeface="+mn-lt"/>
              </a:rPr>
              <a:t>At </a:t>
            </a:r>
            <a:r>
              <a:rPr lang="en-US" sz="5400" i="1" dirty="0">
                <a:solidFill>
                  <a:schemeClr val="bg1"/>
                </a:solidFill>
                <a:latin typeface="+mn-lt"/>
              </a:rPr>
              <a:t>that time </a:t>
            </a:r>
            <a:r>
              <a:rPr lang="en-US" sz="5400" i="1" dirty="0" smtClean="0">
                <a:solidFill>
                  <a:schemeClr val="bg1"/>
                </a:solidFill>
                <a:latin typeface="+mn-lt"/>
              </a:rPr>
              <a:t>Jesus</a:t>
            </a:r>
            <a:r>
              <a:rPr lang="en-US" sz="5400" i="1" dirty="0">
                <a:solidFill>
                  <a:schemeClr val="bg1"/>
                </a:solidFill>
                <a:latin typeface="+mn-lt"/>
              </a:rPr>
              <a:t>, </a:t>
            </a:r>
            <a:r>
              <a:rPr lang="en-US" sz="5400" b="1" i="1" dirty="0">
                <a:solidFill>
                  <a:schemeClr val="bg1"/>
                </a:solidFill>
                <a:latin typeface="+mn-lt"/>
              </a:rPr>
              <a:t>full of</a:t>
            </a:r>
            <a:r>
              <a:rPr lang="en-US" sz="5400" i="1" dirty="0">
                <a:solidFill>
                  <a:schemeClr val="bg1"/>
                </a:solidFill>
                <a:latin typeface="+mn-lt"/>
              </a:rPr>
              <a:t> </a:t>
            </a:r>
            <a:r>
              <a:rPr lang="en-US" sz="5400" b="1" i="1" dirty="0">
                <a:solidFill>
                  <a:schemeClr val="bg1"/>
                </a:solidFill>
                <a:latin typeface="+mn-lt"/>
              </a:rPr>
              <a:t>joy</a:t>
            </a:r>
            <a:r>
              <a:rPr lang="en-US" sz="5400" i="1" dirty="0">
                <a:solidFill>
                  <a:schemeClr val="bg1"/>
                </a:solidFill>
                <a:latin typeface="+mn-lt"/>
              </a:rPr>
              <a:t> </a:t>
            </a:r>
            <a:r>
              <a:rPr lang="en-US" sz="5400" i="1" u="sng" dirty="0">
                <a:solidFill>
                  <a:schemeClr val="bg1"/>
                </a:solidFill>
                <a:latin typeface="+mn-lt"/>
              </a:rPr>
              <a:t>through</a:t>
            </a:r>
            <a:r>
              <a:rPr lang="en-US" sz="5400" i="1" dirty="0">
                <a:solidFill>
                  <a:schemeClr val="bg1"/>
                </a:solidFill>
                <a:latin typeface="+mn-lt"/>
              </a:rPr>
              <a:t> the Holy Spirit, said, “I praise you, Father, Lord of heaven and earth, because you have hidden these things from the wise and learned, and revealed them to little children.” </a:t>
            </a:r>
            <a:endParaRPr lang="en-US" sz="5400" dirty="0">
              <a:solidFill>
                <a:schemeClr val="bg1"/>
              </a:solidFill>
              <a:latin typeface="+mn-lt"/>
            </a:endParaRPr>
          </a:p>
        </p:txBody>
      </p:sp>
    </p:spTree>
    <p:extLst>
      <p:ext uri="{BB962C8B-B14F-4D97-AF65-F5344CB8AC3E}">
        <p14:creationId xmlns:p14="http://schemas.microsoft.com/office/powerpoint/2010/main" val="15664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8150" y="544848"/>
            <a:ext cx="11277600" cy="5932152"/>
          </a:xfrm>
        </p:spPr>
        <p:txBody>
          <a:bodyPr>
            <a:noAutofit/>
          </a:bodyPr>
          <a:lstStyle/>
          <a:p>
            <a:r>
              <a:rPr lang="en-US" sz="5400" b="1" dirty="0" smtClean="0">
                <a:solidFill>
                  <a:schemeClr val="bg1"/>
                </a:solidFill>
                <a:latin typeface="+mn-lt"/>
              </a:rPr>
              <a:t>John 17:14</a:t>
            </a:r>
            <a:br>
              <a:rPr lang="en-US" sz="5400" b="1" dirty="0" smtClean="0">
                <a:solidFill>
                  <a:schemeClr val="bg1"/>
                </a:solidFill>
                <a:latin typeface="+mn-lt"/>
              </a:rPr>
            </a:br>
            <a:r>
              <a:rPr lang="en-US" sz="5400" b="1" dirty="0" smtClean="0">
                <a:solidFill>
                  <a:schemeClr val="bg1"/>
                </a:solidFill>
                <a:latin typeface="+mn-lt"/>
              </a:rPr>
              <a:t/>
            </a:r>
            <a:br>
              <a:rPr lang="en-US" sz="5400" b="1" dirty="0" smtClean="0">
                <a:solidFill>
                  <a:schemeClr val="bg1"/>
                </a:solidFill>
                <a:latin typeface="+mn-lt"/>
              </a:rPr>
            </a:br>
            <a:r>
              <a:rPr lang="en-US" sz="5400" i="1" dirty="0" smtClean="0">
                <a:solidFill>
                  <a:schemeClr val="bg1"/>
                </a:solidFill>
                <a:latin typeface="+mn-lt"/>
              </a:rPr>
              <a:t>I </a:t>
            </a:r>
            <a:r>
              <a:rPr lang="en-US" sz="5400" i="1" dirty="0">
                <a:solidFill>
                  <a:schemeClr val="bg1"/>
                </a:solidFill>
                <a:latin typeface="+mn-lt"/>
              </a:rPr>
              <a:t>have given them your word and the world has hated them, for they are not of the world any more than I am of the world.</a:t>
            </a:r>
            <a:r>
              <a:rPr lang="en-US" sz="5400" dirty="0">
                <a:solidFill>
                  <a:schemeClr val="bg1"/>
                </a:solidFill>
                <a:latin typeface="+mn-lt"/>
              </a:rPr>
              <a:t/>
            </a:r>
            <a:br>
              <a:rPr lang="en-US" sz="5400" dirty="0">
                <a:solidFill>
                  <a:schemeClr val="bg1"/>
                </a:solidFill>
                <a:latin typeface="+mn-lt"/>
              </a:rPr>
            </a:br>
            <a:r>
              <a:rPr lang="en-US" sz="5400" i="1" dirty="0">
                <a:solidFill>
                  <a:schemeClr val="bg1"/>
                </a:solidFill>
                <a:latin typeface="+mn-lt"/>
              </a:rPr>
              <a:t> </a:t>
            </a:r>
            <a:endParaRPr lang="en-US" sz="5400" dirty="0">
              <a:solidFill>
                <a:schemeClr val="bg1"/>
              </a:solidFill>
              <a:latin typeface="+mn-lt"/>
            </a:endParaRPr>
          </a:p>
        </p:txBody>
      </p:sp>
    </p:spTree>
    <p:extLst>
      <p:ext uri="{BB962C8B-B14F-4D97-AF65-F5344CB8AC3E}">
        <p14:creationId xmlns:p14="http://schemas.microsoft.com/office/powerpoint/2010/main" val="34341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rccortez.com/wp-content/uploads/2013/03/Bible-h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0"/>
            <a:ext cx="5086350" cy="6901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7750" y="911653"/>
            <a:ext cx="5467350" cy="5078313"/>
          </a:xfrm>
          <a:prstGeom prst="rect">
            <a:avLst/>
          </a:prstGeom>
          <a:noFill/>
        </p:spPr>
        <p:txBody>
          <a:bodyPr wrap="square" rtlCol="0">
            <a:spAutoFit/>
          </a:bodyPr>
          <a:lstStyle/>
          <a:p>
            <a:pPr algn="ctr"/>
            <a:r>
              <a:rPr lang="en-US" sz="5400" dirty="0" smtClean="0">
                <a:solidFill>
                  <a:schemeClr val="bg1"/>
                </a:solidFill>
              </a:rPr>
              <a:t>Joy in the journey comes from embracing and living </a:t>
            </a:r>
          </a:p>
          <a:p>
            <a:pPr algn="ctr"/>
            <a:r>
              <a:rPr lang="en-US" sz="5400" dirty="0" smtClean="0">
                <a:solidFill>
                  <a:schemeClr val="bg1"/>
                </a:solidFill>
              </a:rPr>
              <a:t>God’s truth, His Word.</a:t>
            </a:r>
            <a:endParaRPr lang="en-US" sz="5400" dirty="0">
              <a:solidFill>
                <a:schemeClr val="bg1"/>
              </a:solidFill>
            </a:endParaRPr>
          </a:p>
        </p:txBody>
      </p:sp>
    </p:spTree>
    <p:extLst>
      <p:ext uri="{BB962C8B-B14F-4D97-AF65-F5344CB8AC3E}">
        <p14:creationId xmlns:p14="http://schemas.microsoft.com/office/powerpoint/2010/main" val="14728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dandscience.org/images/adam_and_e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112395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95300"/>
            <a:ext cx="1790700" cy="769441"/>
          </a:xfrm>
          <a:prstGeom prst="rect">
            <a:avLst/>
          </a:prstGeom>
          <a:noFill/>
        </p:spPr>
        <p:txBody>
          <a:bodyPr wrap="square" rtlCol="0">
            <a:spAutoFit/>
          </a:bodyPr>
          <a:lstStyle/>
          <a:p>
            <a:r>
              <a:rPr lang="en-US" sz="4400" dirty="0" smtClean="0">
                <a:solidFill>
                  <a:schemeClr val="bg1"/>
                </a:solidFill>
              </a:rPr>
              <a:t>WORK</a:t>
            </a:r>
            <a:endParaRPr lang="en-US" sz="4400" dirty="0">
              <a:solidFill>
                <a:schemeClr val="bg1"/>
              </a:solidFill>
            </a:endParaRPr>
          </a:p>
        </p:txBody>
      </p:sp>
      <p:sp>
        <p:nvSpPr>
          <p:cNvPr id="6" name="TextBox 5"/>
          <p:cNvSpPr txBox="1"/>
          <p:nvPr/>
        </p:nvSpPr>
        <p:spPr>
          <a:xfrm>
            <a:off x="657225" y="1790700"/>
            <a:ext cx="2000250" cy="769441"/>
          </a:xfrm>
          <a:prstGeom prst="rect">
            <a:avLst/>
          </a:prstGeom>
          <a:noFill/>
        </p:spPr>
        <p:txBody>
          <a:bodyPr wrap="square" rtlCol="0">
            <a:spAutoFit/>
          </a:bodyPr>
          <a:lstStyle/>
          <a:p>
            <a:r>
              <a:rPr lang="en-US" sz="4400" dirty="0" smtClean="0">
                <a:solidFill>
                  <a:schemeClr val="bg1"/>
                </a:solidFill>
              </a:rPr>
              <a:t>FAMILY</a:t>
            </a:r>
            <a:endParaRPr lang="en-US" sz="4400" dirty="0">
              <a:solidFill>
                <a:schemeClr val="bg1"/>
              </a:solidFill>
            </a:endParaRPr>
          </a:p>
        </p:txBody>
      </p:sp>
      <p:sp>
        <p:nvSpPr>
          <p:cNvPr id="7" name="TextBox 6"/>
          <p:cNvSpPr txBox="1"/>
          <p:nvPr/>
        </p:nvSpPr>
        <p:spPr>
          <a:xfrm>
            <a:off x="361950" y="3025229"/>
            <a:ext cx="2651125" cy="769441"/>
          </a:xfrm>
          <a:prstGeom prst="rect">
            <a:avLst/>
          </a:prstGeom>
          <a:noFill/>
        </p:spPr>
        <p:txBody>
          <a:bodyPr wrap="square" rtlCol="0">
            <a:spAutoFit/>
          </a:bodyPr>
          <a:lstStyle/>
          <a:p>
            <a:r>
              <a:rPr lang="en-US" sz="4400" dirty="0" smtClean="0">
                <a:solidFill>
                  <a:schemeClr val="bg1"/>
                </a:solidFill>
              </a:rPr>
              <a:t>PROPERTY</a:t>
            </a:r>
            <a:endParaRPr lang="en-US" sz="4400" dirty="0">
              <a:solidFill>
                <a:schemeClr val="bg1"/>
              </a:solidFill>
            </a:endParaRPr>
          </a:p>
        </p:txBody>
      </p:sp>
      <p:sp>
        <p:nvSpPr>
          <p:cNvPr id="8" name="TextBox 7"/>
          <p:cNvSpPr txBox="1"/>
          <p:nvPr/>
        </p:nvSpPr>
        <p:spPr>
          <a:xfrm>
            <a:off x="657225" y="4461420"/>
            <a:ext cx="2651125" cy="769441"/>
          </a:xfrm>
          <a:prstGeom prst="rect">
            <a:avLst/>
          </a:prstGeom>
          <a:noFill/>
        </p:spPr>
        <p:txBody>
          <a:bodyPr wrap="square" rtlCol="0">
            <a:spAutoFit/>
          </a:bodyPr>
          <a:lstStyle/>
          <a:p>
            <a:r>
              <a:rPr lang="en-US" sz="4400" smtClean="0">
                <a:solidFill>
                  <a:schemeClr val="bg1"/>
                </a:solidFill>
              </a:rPr>
              <a:t>LEISURE </a:t>
            </a:r>
            <a:endParaRPr lang="en-US" sz="4400" dirty="0">
              <a:solidFill>
                <a:schemeClr val="bg1"/>
              </a:solidFill>
            </a:endParaRPr>
          </a:p>
        </p:txBody>
      </p:sp>
      <p:sp>
        <p:nvSpPr>
          <p:cNvPr id="9" name="TextBox 8"/>
          <p:cNvSpPr txBox="1"/>
          <p:nvPr/>
        </p:nvSpPr>
        <p:spPr>
          <a:xfrm>
            <a:off x="1457325" y="5776317"/>
            <a:ext cx="2651125" cy="769441"/>
          </a:xfrm>
          <a:prstGeom prst="rect">
            <a:avLst/>
          </a:prstGeom>
          <a:noFill/>
        </p:spPr>
        <p:txBody>
          <a:bodyPr wrap="square" rtlCol="0">
            <a:spAutoFit/>
          </a:bodyPr>
          <a:lstStyle/>
          <a:p>
            <a:r>
              <a:rPr lang="en-US" sz="4400" dirty="0" smtClean="0">
                <a:solidFill>
                  <a:schemeClr val="bg1"/>
                </a:solidFill>
              </a:rPr>
              <a:t>LAZINESS</a:t>
            </a:r>
            <a:endParaRPr lang="en-US" sz="4400" dirty="0">
              <a:solidFill>
                <a:schemeClr val="bg1"/>
              </a:solidFill>
            </a:endParaRPr>
          </a:p>
        </p:txBody>
      </p:sp>
      <p:sp>
        <p:nvSpPr>
          <p:cNvPr id="10" name="TextBox 9"/>
          <p:cNvSpPr txBox="1"/>
          <p:nvPr/>
        </p:nvSpPr>
        <p:spPr>
          <a:xfrm>
            <a:off x="4657725" y="5776317"/>
            <a:ext cx="4222750" cy="769441"/>
          </a:xfrm>
          <a:prstGeom prst="rect">
            <a:avLst/>
          </a:prstGeom>
          <a:noFill/>
        </p:spPr>
        <p:txBody>
          <a:bodyPr wrap="square" rtlCol="0">
            <a:spAutoFit/>
          </a:bodyPr>
          <a:lstStyle/>
          <a:p>
            <a:r>
              <a:rPr lang="en-US" sz="4400" dirty="0" smtClean="0">
                <a:solidFill>
                  <a:schemeClr val="bg1"/>
                </a:solidFill>
              </a:rPr>
              <a:t>ENTERTAINMENT</a:t>
            </a:r>
            <a:endParaRPr lang="en-US" sz="4400" dirty="0">
              <a:solidFill>
                <a:schemeClr val="bg1"/>
              </a:solidFill>
            </a:endParaRPr>
          </a:p>
        </p:txBody>
      </p:sp>
      <p:sp>
        <p:nvSpPr>
          <p:cNvPr id="11" name="TextBox 10"/>
          <p:cNvSpPr txBox="1"/>
          <p:nvPr/>
        </p:nvSpPr>
        <p:spPr>
          <a:xfrm>
            <a:off x="9350375" y="5305648"/>
            <a:ext cx="2590800" cy="780604"/>
          </a:xfrm>
          <a:prstGeom prst="rect">
            <a:avLst/>
          </a:prstGeom>
          <a:noFill/>
        </p:spPr>
        <p:txBody>
          <a:bodyPr wrap="square" rtlCol="0">
            <a:spAutoFit/>
          </a:bodyPr>
          <a:lstStyle/>
          <a:p>
            <a:r>
              <a:rPr lang="en-US" sz="4400" dirty="0" smtClean="0">
                <a:solidFill>
                  <a:schemeClr val="bg1"/>
                </a:solidFill>
              </a:rPr>
              <a:t>FRIENDS</a:t>
            </a:r>
            <a:endParaRPr lang="en-US" sz="4400" dirty="0">
              <a:solidFill>
                <a:schemeClr val="bg1"/>
              </a:solidFill>
            </a:endParaRPr>
          </a:p>
        </p:txBody>
      </p:sp>
      <p:sp>
        <p:nvSpPr>
          <p:cNvPr id="12" name="TextBox 11"/>
          <p:cNvSpPr txBox="1"/>
          <p:nvPr/>
        </p:nvSpPr>
        <p:spPr>
          <a:xfrm>
            <a:off x="9275762" y="2449561"/>
            <a:ext cx="2740025" cy="2123658"/>
          </a:xfrm>
          <a:prstGeom prst="rect">
            <a:avLst/>
          </a:prstGeom>
          <a:noFill/>
        </p:spPr>
        <p:txBody>
          <a:bodyPr wrap="square" rtlCol="0">
            <a:spAutoFit/>
          </a:bodyPr>
          <a:lstStyle/>
          <a:p>
            <a:r>
              <a:rPr lang="en-US" sz="4400" dirty="0" smtClean="0">
                <a:solidFill>
                  <a:schemeClr val="bg1"/>
                </a:solidFill>
              </a:rPr>
              <a:t>HIGHER STANDARD OF LIVING</a:t>
            </a:r>
            <a:endParaRPr lang="en-US" sz="4400" dirty="0">
              <a:solidFill>
                <a:schemeClr val="bg1"/>
              </a:solidFill>
            </a:endParaRPr>
          </a:p>
        </p:txBody>
      </p:sp>
      <p:sp>
        <p:nvSpPr>
          <p:cNvPr id="13" name="TextBox 12"/>
          <p:cNvSpPr txBox="1"/>
          <p:nvPr/>
        </p:nvSpPr>
        <p:spPr>
          <a:xfrm>
            <a:off x="9350375" y="1123950"/>
            <a:ext cx="2740025" cy="769441"/>
          </a:xfrm>
          <a:prstGeom prst="rect">
            <a:avLst/>
          </a:prstGeom>
          <a:noFill/>
        </p:spPr>
        <p:txBody>
          <a:bodyPr wrap="square" rtlCol="0">
            <a:spAutoFit/>
          </a:bodyPr>
          <a:lstStyle/>
          <a:p>
            <a:r>
              <a:rPr lang="en-US" sz="4400" dirty="0" smtClean="0">
                <a:solidFill>
                  <a:schemeClr val="bg1"/>
                </a:solidFill>
              </a:rPr>
              <a:t>FREEDOM</a:t>
            </a:r>
            <a:endParaRPr lang="en-US" sz="4400" dirty="0">
              <a:solidFill>
                <a:schemeClr val="bg1"/>
              </a:solidFill>
            </a:endParaRPr>
          </a:p>
        </p:txBody>
      </p:sp>
    </p:spTree>
    <p:extLst>
      <p:ext uri="{BB962C8B-B14F-4D97-AF65-F5344CB8AC3E}">
        <p14:creationId xmlns:p14="http://schemas.microsoft.com/office/powerpoint/2010/main" val="308704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TotalTime>
  <Words>176</Words>
  <Application>Microsoft Office PowerPoint</Application>
  <PresentationFormat>Widescreen</PresentationFormat>
  <Paragraphs>34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Castellar</vt:lpstr>
      <vt:lpstr>Times New Roman</vt:lpstr>
      <vt:lpstr>Office Theme</vt:lpstr>
      <vt:lpstr>PowerPoint Presentation</vt:lpstr>
      <vt:lpstr>John 17:13-26</vt:lpstr>
      <vt:lpstr>What expectations do you have about JOY in your journey with Jesus in this life?  </vt:lpstr>
      <vt:lpstr>John 17:13  “I am coming to you now, but I say these things while I am still in the world, so that they may have the full measure of my joy within them.”</vt:lpstr>
      <vt:lpstr>John 15:11  “I have told you this so that my joy may be in you and that your joy may be complete.” </vt:lpstr>
      <vt:lpstr>Luke 10:21  At that time Jesus, full of joy through the Holy Spirit, said, “I praise you, Father, Lord of heaven and earth, because you have hidden these things from the wise and learned, and revealed them to little children.” </vt:lpstr>
      <vt:lpstr>John 17:14  I have given them your word and the world has hated them, for they are not of the world any more than I am of the world.  </vt:lpstr>
      <vt:lpstr>PowerPoint Presentation</vt:lpstr>
      <vt:lpstr>PowerPoint Presentation</vt:lpstr>
      <vt:lpstr>PowerPoint Presentation</vt:lpstr>
      <vt:lpstr>When we embrace the Word, we will have to let go of the world.  John 17:14 I have given them your word and the world has hated them, for they are not of the world any more than I am of the world. </vt:lpstr>
      <vt:lpstr>When we embrace the Word, we will have to let go of the world.  John 17:15 “My prayer is not that you take them out of the world but that you protect them from the evil one.” </vt:lpstr>
      <vt:lpstr>Luke 6:22, 23 Blessed are you when people hate you,     when they exclude you and insult you     and reject your name as evil,         because of the Son of Man. 23 “Rejoice in that day and leap for joy, because great is your reward in heaven. For that is how their ancestors treated the prophets.</vt:lpstr>
      <vt:lpstr>Acts 13:49-52 The word of the Lord spread through the whole region. 50 But the Jewish leaders incited the God-fearing women of high standing and the leading men of the city. They stirred up persecution against Paul and Barnabas, and expelled them from their region. 51 So they shook the dust off their feet as a warning to them and went to Iconium. 52 And the disciples were filled with joy and with the Holy Spirit.</vt:lpstr>
      <vt:lpstr>Acts 16 25 About midnight Paul and Silas were praying and singing hymns to God, and the other prisoners were listening to them. </vt:lpstr>
      <vt:lpstr>1 Thessalonians 1:6 “You became imitators of us and of the Lord, for you welcomed the message in the midst of severe suffering with the joy given by the Holy Spirit.”</vt:lpstr>
      <vt:lpstr>John 17 16 They are not of the world, even as I am not of it. 17 Sanctify them by the truth; your word is truth.</vt:lpstr>
      <vt:lpstr>GLORY John 17:22 I have given them the glory that you gave me, that they may be one as we are one.</vt:lpstr>
      <vt:lpstr>John 1:14 “The Word became flesh and made his dwelling among us. We have seen his glory, the glory of the one and only Son, who came from the Father, full of grace and truth.”  </vt:lpstr>
      <vt:lpstr>THE GLORY OF THE CROSS…</vt:lpstr>
      <vt:lpstr>2 Corinthians 4 6 For God, who said, “Let light shine out of darkness,” made his light shine in our hearts to give us the light of the knowledge of God’s glory displayed in the face of Christ.  7 But we have this treasure in jars of clay to show that this all-surpassing power is from God and not from us. 8 We are hard pressed on every side, but not crushed; perplexed, but not in despair; 9 persecuted, but not abandoned; struck down, but not destroyed. </vt:lpstr>
      <vt:lpstr>2 Corinthians 4 10 We always carry around in our body the death of Jesus, so that the life of Jesus may also be revealed in our body. 11 For we who are alive are always being given over to death for Jesus’ sake, so that his life may also be revealed in our mortal body. </vt:lpstr>
      <vt:lpstr>PowerPoint Presentation</vt:lpstr>
      <vt:lpstr>UNITY???</vt:lpstr>
      <vt:lpstr>John 17:23, 26 23 I in them and you in me—so that they may be brought to complete unity. Then the world will know that you sent me and have loved them even as you have loved me.  26 I have made you known to them, and will continue to make you known in order that the love you have for me may be in them and that I myself may be in them.”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allowed to fracture us in this city?</dc:title>
  <dc:creator>User</dc:creator>
  <cp:lastModifiedBy>User</cp:lastModifiedBy>
  <cp:revision>57</cp:revision>
  <dcterms:created xsi:type="dcterms:W3CDTF">2016-05-11T23:57:19Z</dcterms:created>
  <dcterms:modified xsi:type="dcterms:W3CDTF">2016-05-31T21:54:08Z</dcterms:modified>
</cp:coreProperties>
</file>