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7" r:id="rId11"/>
    <p:sldId id="266" r:id="rId12"/>
    <p:sldId id="268" r:id="rId13"/>
    <p:sldId id="279" r:id="rId14"/>
    <p:sldId id="280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81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157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6927" y="22305"/>
            <a:ext cx="8386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 been drafted?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Image result for the 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336" y="12014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NFL dr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69" y="2451321"/>
            <a:ext cx="8218404" cy="46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009650"/>
            <a:ext cx="672084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0"/>
            <a:ext cx="11906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Philippians </a:t>
            </a:r>
            <a:r>
              <a:rPr lang="en-US" sz="5400" b="1" dirty="0" smtClean="0"/>
              <a:t>3:12-14</a:t>
            </a:r>
          </a:p>
          <a:p>
            <a:r>
              <a:rPr lang="en-US" sz="5400" i="1" dirty="0" smtClean="0"/>
              <a:t>Not </a:t>
            </a:r>
            <a:r>
              <a:rPr lang="en-US" sz="5400" i="1" dirty="0"/>
              <a:t>that I have already obtained all this, or have already arrived at my </a:t>
            </a:r>
            <a:r>
              <a:rPr lang="en-US" sz="5400" i="1" dirty="0" smtClean="0"/>
              <a:t>goal, </a:t>
            </a:r>
          </a:p>
          <a:p>
            <a:r>
              <a:rPr lang="en-US" sz="5400" i="1" dirty="0" smtClean="0"/>
              <a:t>but </a:t>
            </a:r>
            <a:r>
              <a:rPr lang="en-US" sz="5400" i="1" u="sng" dirty="0"/>
              <a:t>I press on to take hold of that for which Christ Jesus took hold of me. 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424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Jesus grasping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66362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4" y="781050"/>
            <a:ext cx="4625975" cy="63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35" y="596349"/>
            <a:ext cx="11330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ea typeface="Times New Roman" panose="02020603050405020304" pitchFamily="18" charset="0"/>
              </a:rPr>
              <a:t>Philippians 3:13</a:t>
            </a:r>
          </a:p>
          <a:p>
            <a:r>
              <a:rPr lang="en-US" sz="5400" dirty="0" smtClean="0">
                <a:ea typeface="Times New Roman" panose="02020603050405020304" pitchFamily="18" charset="0"/>
              </a:rPr>
              <a:t>“</a:t>
            </a:r>
            <a:r>
              <a:rPr lang="en-US" sz="5400" i="1" dirty="0" smtClean="0">
                <a:ea typeface="Times New Roman" panose="02020603050405020304" pitchFamily="18" charset="0"/>
              </a:rPr>
              <a:t>Brothers </a:t>
            </a:r>
            <a:r>
              <a:rPr lang="en-US" sz="5400" i="1" dirty="0">
                <a:ea typeface="Times New Roman" panose="02020603050405020304" pitchFamily="18" charset="0"/>
              </a:rPr>
              <a:t>and sisters, I do not consider myself yet to have taken hold of </a:t>
            </a:r>
            <a:r>
              <a:rPr lang="en-US" sz="5400" i="1" u="sng" dirty="0">
                <a:ea typeface="Times New Roman" panose="02020603050405020304" pitchFamily="18" charset="0"/>
              </a:rPr>
              <a:t>it</a:t>
            </a:r>
            <a:r>
              <a:rPr lang="en-US" sz="5400" i="1" dirty="0">
                <a:ea typeface="Times New Roman" panose="02020603050405020304" pitchFamily="18" charset="0"/>
              </a:rPr>
              <a:t>.”</a:t>
            </a:r>
            <a:r>
              <a:rPr lang="en-US" sz="5400" dirty="0">
                <a:ea typeface="Times New Roman" panose="02020603050405020304" pitchFamily="18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86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35" y="596349"/>
            <a:ext cx="11330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ea typeface="Times New Roman" panose="02020603050405020304" pitchFamily="18" charset="0"/>
              </a:rPr>
              <a:t>Philippians 3:13</a:t>
            </a:r>
          </a:p>
          <a:p>
            <a:r>
              <a:rPr lang="en-US" sz="5400" dirty="0" smtClean="0">
                <a:ea typeface="Times New Roman" panose="02020603050405020304" pitchFamily="18" charset="0"/>
              </a:rPr>
              <a:t>“</a:t>
            </a:r>
            <a:r>
              <a:rPr lang="en-US" sz="5400" i="1" dirty="0" smtClean="0">
                <a:ea typeface="Times New Roman" panose="02020603050405020304" pitchFamily="18" charset="0"/>
              </a:rPr>
              <a:t>Brothers </a:t>
            </a:r>
            <a:r>
              <a:rPr lang="en-US" sz="5400" i="1" dirty="0">
                <a:ea typeface="Times New Roman" panose="02020603050405020304" pitchFamily="18" charset="0"/>
              </a:rPr>
              <a:t>and sisters, I do not consider myself yet to have taken hold of it</a:t>
            </a:r>
            <a:r>
              <a:rPr lang="en-US" sz="5400" i="1" dirty="0" smtClean="0">
                <a:ea typeface="Times New Roman" panose="02020603050405020304" pitchFamily="18" charset="0"/>
              </a:rPr>
              <a:t>.</a:t>
            </a:r>
          </a:p>
          <a:p>
            <a:r>
              <a:rPr lang="en-US" sz="5400" i="1" u="sng" dirty="0"/>
              <a:t>But one thing I do</a:t>
            </a:r>
            <a:r>
              <a:rPr lang="en-US" sz="5400" i="1" dirty="0"/>
              <a:t>: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083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514350"/>
            <a:ext cx="11906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2.  FOCUSED DETERMINATION is critical to experiencing Christ in everything.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435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39"/>
            <a:ext cx="12341225" cy="69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Practicing the presence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480">
            <a:off x="3373368" y="0"/>
            <a:ext cx="4577936" cy="68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514350"/>
            <a:ext cx="11906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3</a:t>
            </a:r>
            <a:r>
              <a:rPr lang="en-US" sz="6600" dirty="0" smtClean="0"/>
              <a:t>.  CEASELESS PURSUIT is critical to experiencing Christ in everything.  </a:t>
            </a:r>
            <a:endParaRPr lang="en-US" sz="6600" dirty="0"/>
          </a:p>
        </p:txBody>
      </p:sp>
      <p:pic>
        <p:nvPicPr>
          <p:cNvPr id="15364" name="Picture 4" descr="Image result for finishing 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53" y="2800198"/>
            <a:ext cx="5310947" cy="40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0"/>
            <a:ext cx="11906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Philippians </a:t>
            </a:r>
            <a:r>
              <a:rPr lang="en-US" sz="5400" b="1" u="sng" dirty="0" smtClean="0"/>
              <a:t>3:12</a:t>
            </a:r>
          </a:p>
          <a:p>
            <a:r>
              <a:rPr lang="en-US" sz="5400" i="1" dirty="0" smtClean="0"/>
              <a:t>“…I </a:t>
            </a:r>
            <a:r>
              <a:rPr lang="en-US" sz="5400" i="1" dirty="0"/>
              <a:t>press on to take hold of that for which Christ Jesus took hold of me. 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437322" y="2961861"/>
            <a:ext cx="11569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ea typeface="Times New Roman" panose="02020603050405020304" pitchFamily="18" charset="0"/>
              </a:rPr>
              <a:t>I </a:t>
            </a:r>
            <a:r>
              <a:rPr lang="en-US" sz="5400" b="1" u="sng" dirty="0" smtClean="0">
                <a:ea typeface="Times New Roman" panose="02020603050405020304" pitchFamily="18" charset="0"/>
              </a:rPr>
              <a:t>Corinthians 9:24</a:t>
            </a:r>
            <a:endParaRPr lang="en-US" sz="5400" u="sng" dirty="0" smtClean="0">
              <a:ea typeface="Times New Roman" panose="02020603050405020304" pitchFamily="18" charset="0"/>
            </a:endParaRPr>
          </a:p>
          <a:p>
            <a:r>
              <a:rPr lang="en-US" sz="5400" i="1" dirty="0" smtClean="0">
                <a:ea typeface="Times New Roman" panose="02020603050405020304" pitchFamily="18" charset="0"/>
              </a:rPr>
              <a:t>“</a:t>
            </a:r>
            <a:r>
              <a:rPr lang="en-US" sz="5400" i="1" dirty="0">
                <a:ea typeface="Times New Roman" panose="02020603050405020304" pitchFamily="18" charset="0"/>
              </a:rPr>
              <a:t>Do you not know that in a race all the runners run, but only one gets the prize?  Run in such a way as to get the prize.”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39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6927" y="22305"/>
            <a:ext cx="8386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Grade School Draft…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Image result for last kid pic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64" y="1037968"/>
            <a:ext cx="9945687" cy="55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4851" y="355324"/>
            <a:ext cx="3948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Know the objective.</a:t>
            </a:r>
            <a:endParaRPr lang="en-US" sz="6600" dirty="0"/>
          </a:p>
        </p:txBody>
      </p:sp>
      <p:pic>
        <p:nvPicPr>
          <p:cNvPr id="17410" name="Picture 2" descr="Image result for the finish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38008"/>
            <a:ext cx="5466522" cy="37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0606" y="392596"/>
            <a:ext cx="3948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Train rigorously.</a:t>
            </a:r>
            <a:endParaRPr lang="en-US" sz="6600" dirty="0"/>
          </a:p>
        </p:txBody>
      </p:sp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6" y="2638008"/>
            <a:ext cx="5552028" cy="37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vince lombardi what it takes to be number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1" y="326335"/>
            <a:ext cx="11043156" cy="63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2060" y="2508839"/>
            <a:ext cx="38266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</a:rPr>
              <a:t>Richard Edward </a:t>
            </a:r>
            <a:endParaRPr lang="en-US" sz="3600" b="1" dirty="0" smtClean="0">
              <a:latin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</a:rPr>
              <a:t>"</a:t>
            </a:r>
            <a:r>
              <a:rPr lang="en-US" sz="3600" b="1" dirty="0">
                <a:latin typeface="Arial" panose="020B0604020202020204" pitchFamily="34" charset="0"/>
              </a:rPr>
              <a:t>Dick" </a:t>
            </a:r>
            <a:r>
              <a:rPr lang="en-US" sz="3600" b="1" dirty="0" smtClean="0">
                <a:latin typeface="Arial" panose="020B0604020202020204" pitchFamily="34" charset="0"/>
              </a:rPr>
              <a:t>SHANKS</a:t>
            </a:r>
            <a:r>
              <a:rPr lang="en-US" sz="3600" b="1" dirty="0">
                <a:latin typeface="Arial" panose="020B0604020202020204" pitchFamily="34" charset="0"/>
              </a:rPr>
              <a:t> </a:t>
            </a:r>
            <a:endParaRPr lang="en-US" sz="3600" b="1" dirty="0" smtClean="0">
              <a:latin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</a:rPr>
              <a:t>(</a:t>
            </a:r>
            <a:r>
              <a:rPr lang="en-US" sz="3600" b="1" dirty="0">
                <a:latin typeface="Arial" panose="020B0604020202020204" pitchFamily="34" charset="0"/>
              </a:rPr>
              <a:t>1923 - 2018)</a:t>
            </a:r>
            <a:endParaRPr lang="en-US" sz="3600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9460" name="Picture 4" descr="Image result for Good news centers, Dick Sha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4" y="983665"/>
            <a:ext cx="352425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255932"/>
            <a:ext cx="11906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4.  FUTURE ORIENTATION is critical to experiencing Christ in everything.  </a:t>
            </a:r>
            <a:endParaRPr lang="en-US" sz="6600" dirty="0"/>
          </a:p>
        </p:txBody>
      </p:sp>
      <p:pic>
        <p:nvPicPr>
          <p:cNvPr id="20482" name="Picture 2" descr="Image result for future-orien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124200"/>
            <a:ext cx="80867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255932"/>
            <a:ext cx="11906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Avoid twin dangers about the past:</a:t>
            </a:r>
          </a:p>
          <a:p>
            <a:r>
              <a:rPr lang="en-US" sz="5400" dirty="0" smtClean="0"/>
              <a:t>1.) Preoccupation with past FAILURES.</a:t>
            </a:r>
            <a:endParaRPr lang="en-US" sz="5400" dirty="0"/>
          </a:p>
        </p:txBody>
      </p:sp>
      <p:pic>
        <p:nvPicPr>
          <p:cNvPr id="20482" name="Picture 2" descr="Image result for future-orien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124200"/>
            <a:ext cx="80867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50" y="2010258"/>
            <a:ext cx="1190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2.) Fixation on past SUCCESSES.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2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letting go of the p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3547" y="655984"/>
            <a:ext cx="102770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a typeface="Times New Roman" panose="02020603050405020304" pitchFamily="18" charset="0"/>
              </a:rPr>
              <a:t>I </a:t>
            </a:r>
            <a:r>
              <a:rPr lang="en-US" sz="5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Corinthians </a:t>
            </a:r>
            <a:r>
              <a:rPr lang="en-US" sz="5400" b="1" dirty="0">
                <a:solidFill>
                  <a:schemeClr val="bg1"/>
                </a:solidFill>
                <a:ea typeface="Times New Roman" panose="02020603050405020304" pitchFamily="18" charset="0"/>
              </a:rPr>
              <a:t>2:9</a:t>
            </a:r>
            <a:r>
              <a:rPr lang="en-US" sz="5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en-US" sz="5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en-US" sz="5400" i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“</a:t>
            </a:r>
            <a:r>
              <a:rPr lang="en-US" sz="5400" i="1" dirty="0">
                <a:solidFill>
                  <a:schemeClr val="bg1"/>
                </a:solidFill>
                <a:ea typeface="Times New Roman" panose="02020603050405020304" pitchFamily="18" charset="0"/>
              </a:rPr>
              <a:t>No eye has seen, no ear has heard, no mind has conceived what God has prepared for those who love him.”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he 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336" y="12014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NFL dr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69" y="2451321"/>
            <a:ext cx="8218404" cy="46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6927" y="22305"/>
            <a:ext cx="8386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Who Drafted You?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230"/>
            <a:ext cx="3630613" cy="30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28300" b="1076"/>
          <a:stretch/>
        </p:blipFill>
        <p:spPr bwMode="auto">
          <a:xfrm>
            <a:off x="11113" y="3857366"/>
            <a:ext cx="3619500" cy="30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oldi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172" b="-708"/>
          <a:stretch/>
        </p:blipFill>
        <p:spPr bwMode="auto">
          <a:xfrm>
            <a:off x="4338691" y="937230"/>
            <a:ext cx="3463233" cy="30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91" y="3947983"/>
            <a:ext cx="3515227" cy="29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331" r="8587"/>
          <a:stretch/>
        </p:blipFill>
        <p:spPr bwMode="auto">
          <a:xfrm>
            <a:off x="4286697" y="2686329"/>
            <a:ext cx="3515227" cy="25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fading wealt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4" t="-2000"/>
          <a:stretch/>
        </p:blipFill>
        <p:spPr bwMode="auto">
          <a:xfrm>
            <a:off x="8902117" y="933591"/>
            <a:ext cx="3238500" cy="30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17" y="3929990"/>
            <a:ext cx="3923242" cy="29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0"/>
            <a:ext cx="1190625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Philippians 3:10-11</a:t>
            </a:r>
            <a:r>
              <a:rPr lang="en-US" sz="4000" dirty="0"/>
              <a:t>  (Amplified Bible)</a:t>
            </a:r>
          </a:p>
          <a:p>
            <a:r>
              <a:rPr lang="en-US" sz="4000" i="1" dirty="0"/>
              <a:t>“…so that I may know Him [</a:t>
            </a:r>
            <a:r>
              <a:rPr lang="en-US" sz="4000" i="1" u="sng" dirty="0"/>
              <a:t>experientially</a:t>
            </a:r>
            <a:r>
              <a:rPr lang="en-US" sz="4000" i="1" dirty="0"/>
              <a:t>, becoming more thoroughly acquainted with Him, understanding the remarkable wonders of His Person more completely] and [in that same way </a:t>
            </a:r>
            <a:r>
              <a:rPr lang="en-US" sz="4000" i="1" u="sng" dirty="0"/>
              <a:t>experience</a:t>
            </a:r>
            <a:r>
              <a:rPr lang="en-US" sz="4000" i="1" dirty="0"/>
              <a:t>] the </a:t>
            </a:r>
            <a:r>
              <a:rPr lang="en-US" sz="4000" b="1" i="1" dirty="0"/>
              <a:t>power of His resurrection</a:t>
            </a:r>
            <a:r>
              <a:rPr lang="en-US" sz="4000" i="1" dirty="0"/>
              <a:t> [which overflows and is active in believers], and [that I may share] the </a:t>
            </a:r>
            <a:r>
              <a:rPr lang="en-US" sz="4000" b="1" i="1" dirty="0"/>
              <a:t>fellowship of His sufferings</a:t>
            </a:r>
            <a:r>
              <a:rPr lang="en-US" sz="4000" i="1" dirty="0"/>
              <a:t>, by being continually </a:t>
            </a:r>
            <a:r>
              <a:rPr lang="en-US" sz="4000" i="1" dirty="0" smtClean="0"/>
              <a:t>conformed </a:t>
            </a:r>
            <a:r>
              <a:rPr lang="en-US" sz="4000" i="1" dirty="0"/>
              <a:t>[inwardly into </a:t>
            </a:r>
            <a:r>
              <a:rPr lang="en-US" sz="4000" i="1" dirty="0" smtClean="0"/>
              <a:t>His </a:t>
            </a:r>
            <a:r>
              <a:rPr lang="en-US" sz="4000" i="1" dirty="0"/>
              <a:t>likeness even] to His death [dying as He did]; </a:t>
            </a:r>
            <a:r>
              <a:rPr lang="en-US" sz="4000" i="1" baseline="30000" dirty="0"/>
              <a:t>11</a:t>
            </a:r>
            <a:r>
              <a:rPr lang="en-US" sz="4000" i="1" dirty="0"/>
              <a:t>so that I may attain to the resurrection [that will raise me] from the dead</a:t>
            </a:r>
            <a:r>
              <a:rPr lang="en-US" sz="4000" i="1" dirty="0" smtClean="0"/>
              <a:t>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23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ut of wedlock birth rates in the U.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38" y="3465127"/>
            <a:ext cx="6986362" cy="33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Image result for Historic Teen suicide rates in the U.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01" y="-106215"/>
            <a:ext cx="5914799" cy="35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rug addi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9" y="-4587"/>
            <a:ext cx="5334526" cy="35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D rates in the U.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0" y="3481068"/>
            <a:ext cx="4705387" cy="33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0"/>
            <a:ext cx="1190625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Philippians </a:t>
            </a:r>
            <a:r>
              <a:rPr lang="en-US" sz="4400" b="1" u="sng" dirty="0" smtClean="0"/>
              <a:t>3:12-14</a:t>
            </a:r>
          </a:p>
          <a:p>
            <a:r>
              <a:rPr lang="en-US" sz="4400" i="1" dirty="0" smtClean="0"/>
              <a:t>Not </a:t>
            </a:r>
            <a:r>
              <a:rPr lang="en-US" sz="4400" i="1" dirty="0"/>
              <a:t>that I have already obtained all this, or have already arrived at my goal, but I press on to take hold of that for which Christ Jesus took hold of me. </a:t>
            </a:r>
            <a:r>
              <a:rPr lang="en-US" sz="4400" b="1" i="1" baseline="30000" dirty="0"/>
              <a:t>13 </a:t>
            </a:r>
            <a:r>
              <a:rPr lang="en-US" sz="4400" i="1" dirty="0"/>
              <a:t>Brothers and sisters, I do not consider myself yet to have taken hold of it. But one thing I do: Forgetting what is behind and straining toward what is ahead, </a:t>
            </a:r>
            <a:r>
              <a:rPr lang="en-US" sz="4400" b="1" i="1" baseline="30000" dirty="0"/>
              <a:t>14 </a:t>
            </a:r>
            <a:r>
              <a:rPr lang="en-US" sz="4400" i="1" dirty="0"/>
              <a:t>I press on toward the goal to win the prize for which God has called me heavenward in Christ Jesus</a:t>
            </a:r>
            <a:r>
              <a:rPr lang="en-US" sz="4400" i="1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84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Kids in car on va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111">
            <a:off x="6080125" y="95250"/>
            <a:ext cx="634913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601">
            <a:off x="-12811" y="2467564"/>
            <a:ext cx="6203702" cy="38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514350"/>
            <a:ext cx="11906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 smtClean="0"/>
              <a:t>HUMBLE REALISM acknowledges that growing up in Christ is a life-long process (Phil. 3:12).  There will always be room for progress.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64045" y="3561338"/>
            <a:ext cx="1190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Philippians </a:t>
            </a:r>
            <a:r>
              <a:rPr lang="en-US" sz="4800" b="1" u="sng" dirty="0" smtClean="0"/>
              <a:t>3:12-14</a:t>
            </a:r>
          </a:p>
          <a:p>
            <a:r>
              <a:rPr lang="en-US" sz="4800" i="1" dirty="0" smtClean="0"/>
              <a:t>Not </a:t>
            </a:r>
            <a:r>
              <a:rPr lang="en-US" sz="4800" i="1" dirty="0"/>
              <a:t>that I have already obtained </a:t>
            </a:r>
            <a:r>
              <a:rPr lang="en-US" sz="4800" i="1" u="sng" dirty="0"/>
              <a:t>all this</a:t>
            </a:r>
            <a:r>
              <a:rPr lang="en-US" sz="4800" i="1" dirty="0"/>
              <a:t>, or have already arrived at </a:t>
            </a:r>
            <a:r>
              <a:rPr lang="en-US" sz="4800" i="1" u="sng" dirty="0"/>
              <a:t>my </a:t>
            </a:r>
            <a:r>
              <a:rPr lang="en-US" sz="4800" i="1" u="sng" dirty="0" smtClean="0"/>
              <a:t>goal</a:t>
            </a:r>
            <a:r>
              <a:rPr lang="en-US" sz="4800" i="1" dirty="0" smtClean="0"/>
              <a:t>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447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811</TotalTime>
  <Words>293</Words>
  <Application>Microsoft Office PowerPoint</Application>
  <PresentationFormat>Widescreen</PresentationFormat>
  <Paragraphs>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2019-06-14T21:46:39Z</dcterms:created>
  <dcterms:modified xsi:type="dcterms:W3CDTF">2019-06-16T16:16:17Z</dcterms:modified>
</cp:coreProperties>
</file>