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5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4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20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48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1467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B61BEF0D-F0BB-DE4B-95CE-6DB70DBA9567}" type="datetimeFigureOut">
              <a:rPr lang="en-US" smtClean="0"/>
              <a:pPr/>
              <a:t>9/22/2018</a:t>
            </a:fld>
            <a:endParaRPr lang="en-US" dirty="0"/>
          </a:p>
        </p:txBody>
      </p:sp>
      <p:sp>
        <p:nvSpPr>
          <p:cNvPr id="8" name="Footer Placeholder 4"/>
          <p:cNvSpPr>
            <a:spLocks noGrp="1"/>
          </p:cNvSpPr>
          <p:nvPr>
            <p:ph type="ftr" sz="quarter" idx="16"/>
          </p:nvPr>
        </p:nvSpPr>
        <p:spPr/>
        <p:txBody>
          <a:bodyPr/>
          <a:lstStyle>
            <a:lvl1pPr>
              <a:defRPr/>
            </a:lvl1pPr>
          </a:lstStyle>
          <a:p>
            <a:endParaRPr lang="en-US" dirty="0"/>
          </a:p>
        </p:txBody>
      </p:sp>
      <p:sp>
        <p:nvSpPr>
          <p:cNvPr id="9" name="Slide Number Placeholder 5"/>
          <p:cNvSpPr>
            <a:spLocks noGrp="1"/>
          </p:cNvSpPr>
          <p:nvPr>
            <p:ph type="sldNum" sz="quarter" idx="17"/>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116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28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B61BEF0D-F0BB-DE4B-95CE-6DB70DBA9567}" type="datetimeFigureOut">
              <a:rPr lang="en-US" smtClean="0"/>
              <a:pPr/>
              <a:t>9/22/2018</a:t>
            </a:fld>
            <a:endParaRPr lang="en-US" dirty="0"/>
          </a:p>
        </p:txBody>
      </p:sp>
      <p:sp>
        <p:nvSpPr>
          <p:cNvPr id="12" name="Footer Placeholder 4"/>
          <p:cNvSpPr>
            <a:spLocks noGrp="1"/>
          </p:cNvSpPr>
          <p:nvPr>
            <p:ph type="ftr" sz="quarter" idx="19"/>
          </p:nvPr>
        </p:nvSpPr>
        <p:spPr/>
        <p:txBody>
          <a:bodyPr/>
          <a:lstStyle>
            <a:lvl1pPr>
              <a:defRPr/>
            </a:lvl1pPr>
          </a:lstStyle>
          <a:p>
            <a:endParaRPr lang="en-US" dirty="0"/>
          </a:p>
        </p:txBody>
      </p:sp>
      <p:sp>
        <p:nvSpPr>
          <p:cNvPr id="13" name="Slide Number Placeholder 5"/>
          <p:cNvSpPr>
            <a:spLocks noGrp="1"/>
          </p:cNvSpPr>
          <p:nvPr>
            <p:ph type="sldNum" sz="quarter" idx="20"/>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38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B61BEF0D-F0BB-DE4B-95CE-6DB70DBA9567}" type="datetimeFigureOut">
              <a:rPr lang="en-US" smtClean="0"/>
              <a:pPr/>
              <a:t>9/22/2018</a:t>
            </a:fld>
            <a:endParaRPr lang="en-US" dirty="0"/>
          </a:p>
        </p:txBody>
      </p:sp>
      <p:sp>
        <p:nvSpPr>
          <p:cNvPr id="16" name="Footer Placeholder 4"/>
          <p:cNvSpPr>
            <a:spLocks noGrp="1"/>
          </p:cNvSpPr>
          <p:nvPr>
            <p:ph type="ftr" sz="quarter" idx="24"/>
          </p:nvPr>
        </p:nvSpPr>
        <p:spPr/>
        <p:txBody>
          <a:bodyPr/>
          <a:lstStyle>
            <a:lvl1pPr>
              <a:defRPr/>
            </a:lvl1pPr>
          </a:lstStyle>
          <a:p>
            <a:endParaRPr lang="en-US" dirty="0"/>
          </a:p>
        </p:txBody>
      </p:sp>
      <p:sp>
        <p:nvSpPr>
          <p:cNvPr id="17" name="Slide Number Placeholder 5"/>
          <p:cNvSpPr>
            <a:spLocks noGrp="1"/>
          </p:cNvSpPr>
          <p:nvPr>
            <p:ph type="sldNum" sz="quarter" idx="25"/>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749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941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87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33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839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046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96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540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374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44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9/22/2018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74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B61BEF0D-F0BB-DE4B-95CE-6DB70DBA9567}" type="datetimeFigureOut">
              <a:rPr lang="en-US" smtClean="0"/>
              <a:pPr/>
              <a:t>9/22/2018</a:t>
            </a:fld>
            <a:endParaRPr lang="en-US" dirty="0"/>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3517836"/>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the new city cate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0577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8680" y="1120676"/>
            <a:ext cx="10701592" cy="2308324"/>
          </a:xfrm>
          <a:prstGeom prst="rect">
            <a:avLst/>
          </a:prstGeom>
          <a:noFill/>
        </p:spPr>
        <p:txBody>
          <a:bodyPr wrap="square" rtlCol="0">
            <a:spAutoFit/>
          </a:bodyPr>
          <a:lstStyle/>
          <a:p>
            <a:r>
              <a:rPr lang="en-US" sz="4800" b="1" dirty="0">
                <a:latin typeface="Arial Unicode MS" panose="020B0604020202020204" pitchFamily="34" charset="-128"/>
                <a:ea typeface="Arial Unicode MS" panose="020B0604020202020204" pitchFamily="34" charset="-128"/>
                <a:cs typeface="Arial Unicode MS" panose="020B0604020202020204" pitchFamily="34" charset="-128"/>
              </a:rPr>
              <a:t>That we are not our own but belong, body and soul, both in life and death, to God and to our Savior Jesus Christ.</a:t>
            </a:r>
            <a:endParaRPr lang="en-US"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074" name="Picture 2" descr="Image result for Timothy Ke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80" y="3493903"/>
            <a:ext cx="20955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5122" name="Picture 2" descr="Image result for sent by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6"/>
            <a:ext cx="12192000" cy="69128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350283" y="0"/>
            <a:ext cx="8825658" cy="1386840"/>
          </a:xfrm>
        </p:spPr>
        <p:txBody>
          <a:bodyPr/>
          <a:lstStyle/>
          <a:p>
            <a:r>
              <a:rPr lang="en-US" b="1" dirty="0" smtClean="0">
                <a:solidFill>
                  <a:schemeClr val="tx1"/>
                </a:solidFill>
                <a:effectLst>
                  <a:outerShdw blurRad="38100" dist="38100" dir="2700000" algn="tl">
                    <a:srgbClr val="000000">
                      <a:alpha val="43137"/>
                    </a:srgbClr>
                  </a:outerShdw>
                </a:effectLst>
              </a:rPr>
              <a:t>Are YOU</a:t>
            </a:r>
            <a:endParaRPr lang="en-US" b="1" dirty="0">
              <a:solidFill>
                <a:schemeClr val="tx1"/>
              </a:solidFill>
              <a:effectLst>
                <a:outerShdw blurRad="38100" dist="38100" dir="2700000" algn="tl">
                  <a:srgbClr val="000000">
                    <a:alpha val="43137"/>
                  </a:srgbClr>
                </a:outerShdw>
              </a:effectLst>
            </a:endParaRPr>
          </a:p>
        </p:txBody>
      </p:sp>
      <p:sp>
        <p:nvSpPr>
          <p:cNvPr id="6" name="Title 2"/>
          <p:cNvSpPr txBox="1">
            <a:spLocks/>
          </p:cNvSpPr>
          <p:nvPr/>
        </p:nvSpPr>
        <p:spPr bwMode="auto">
          <a:xfrm>
            <a:off x="7836171" y="4285488"/>
            <a:ext cx="1691877" cy="174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b="1" dirty="0" smtClean="0">
                <a:solidFill>
                  <a:schemeClr val="tx2">
                    <a:lumMod val="2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endParaRPr lang="en-US" sz="9600" b="1" dirty="0">
              <a:solidFill>
                <a:schemeClr val="tx2">
                  <a:lumMod val="2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97643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949" y="164593"/>
            <a:ext cx="11815691" cy="5925311"/>
          </a:xfrm>
        </p:spPr>
        <p:txBody>
          <a:bodyPr/>
          <a:lstStyle/>
          <a:p>
            <a:r>
              <a:rPr lang="en-US" sz="4400" b="1" u="sng" dirty="0" smtClean="0">
                <a:latin typeface="Arial" panose="020B0604020202020204" pitchFamily="34" charset="0"/>
                <a:cs typeface="Arial" panose="020B0604020202020204" pitchFamily="34" charset="0"/>
              </a:rPr>
              <a:t>Who does Jesus send out?</a:t>
            </a:r>
            <a:br>
              <a:rPr lang="en-US" sz="4400" b="1" u="sng"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Matthew </a:t>
            </a:r>
            <a:r>
              <a:rPr lang="en-US" sz="4000" dirty="0" smtClean="0">
                <a:latin typeface="Arial" panose="020B0604020202020204" pitchFamily="34" charset="0"/>
                <a:cs typeface="Arial" panose="020B0604020202020204" pitchFamily="34" charset="0"/>
              </a:rPr>
              <a:t>10:5-8—These </a:t>
            </a:r>
            <a:r>
              <a:rPr lang="en-US" sz="4000" dirty="0">
                <a:latin typeface="Arial" panose="020B0604020202020204" pitchFamily="34" charset="0"/>
                <a:cs typeface="Arial" panose="020B0604020202020204" pitchFamily="34" charset="0"/>
              </a:rPr>
              <a:t>twelve Jesus sent out with the following instructions: “Do not go among the Gentiles or enter any town of the Samaritans.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b="1" baseline="30000" dirty="0" smtClean="0">
                <a:latin typeface="Arial" panose="020B0604020202020204" pitchFamily="34" charset="0"/>
                <a:cs typeface="Arial" panose="020B0604020202020204" pitchFamily="34" charset="0"/>
              </a:rPr>
              <a:t>6</a:t>
            </a:r>
            <a:r>
              <a:rPr lang="en-US" sz="4000" b="1" baseline="30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Go rather to the lost sheep of Israel. </a:t>
            </a:r>
            <a:r>
              <a:rPr lang="en-US" sz="4000" b="1" baseline="30000" dirty="0">
                <a:latin typeface="Arial" panose="020B0604020202020204" pitchFamily="34" charset="0"/>
                <a:cs typeface="Arial" panose="020B0604020202020204" pitchFamily="34" charset="0"/>
              </a:rPr>
              <a:t>7 </a:t>
            </a:r>
            <a:r>
              <a:rPr lang="en-US" sz="4000" dirty="0">
                <a:latin typeface="Arial" panose="020B0604020202020204" pitchFamily="34" charset="0"/>
                <a:cs typeface="Arial" panose="020B0604020202020204" pitchFamily="34" charset="0"/>
              </a:rPr>
              <a:t>As you go, proclaim this message: ‘The kingdom of heaven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has </a:t>
            </a:r>
            <a:r>
              <a:rPr lang="en-US" sz="4000" dirty="0">
                <a:latin typeface="Arial" panose="020B0604020202020204" pitchFamily="34" charset="0"/>
                <a:cs typeface="Arial" panose="020B0604020202020204" pitchFamily="34" charset="0"/>
              </a:rPr>
              <a:t>come near.’ </a:t>
            </a:r>
            <a:r>
              <a:rPr lang="en-US" sz="4000" b="1" baseline="30000" dirty="0" smtClean="0">
                <a:latin typeface="Arial" panose="020B0604020202020204" pitchFamily="34" charset="0"/>
                <a:cs typeface="Arial" panose="020B0604020202020204" pitchFamily="34" charset="0"/>
              </a:rPr>
              <a:t>8</a:t>
            </a:r>
            <a:r>
              <a:rPr lang="en-US" sz="4000" b="1" baseline="30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Heal the sick, raise the dead, cleanse those who have leprosy, drive out demons. Freely you have received; freely give.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84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661" y="310897"/>
            <a:ext cx="11815691" cy="3950207"/>
          </a:xfrm>
        </p:spPr>
        <p:txBody>
          <a:bodyPr/>
          <a:lstStyle/>
          <a:p>
            <a:r>
              <a:rPr lang="en-US" sz="4800" b="1" u="sng" dirty="0">
                <a:latin typeface="Arial" panose="020B0604020202020204" pitchFamily="34" charset="0"/>
                <a:cs typeface="Arial" panose="020B0604020202020204" pitchFamily="34" charset="0"/>
              </a:rPr>
              <a:t>Who does Jesus send out?</a:t>
            </a:r>
            <a:br>
              <a:rPr lang="en-US" sz="4800" b="1" u="sng" dirty="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Matthew 4:19</a:t>
            </a:r>
            <a:r>
              <a:rPr lang="en-US" sz="4800" dirty="0" smtClean="0">
                <a:latin typeface="Arial" panose="020B0604020202020204" pitchFamily="34" charset="0"/>
                <a:cs typeface="Arial" panose="020B0604020202020204" pitchFamily="34" charset="0"/>
              </a:rPr>
              <a:t/>
            </a:r>
            <a:br>
              <a:rPr lang="en-US" sz="4800" dirty="0" smtClean="0">
                <a:latin typeface="Arial" panose="020B0604020202020204" pitchFamily="34" charset="0"/>
                <a:cs typeface="Arial" panose="020B0604020202020204" pitchFamily="34" charset="0"/>
              </a:rPr>
            </a:br>
            <a:r>
              <a:rPr lang="en-US" sz="4800" i="1" dirty="0" smtClean="0">
                <a:latin typeface="Arial" panose="020B0604020202020204" pitchFamily="34" charset="0"/>
                <a:cs typeface="Arial" panose="020B0604020202020204" pitchFamily="34" charset="0"/>
              </a:rPr>
              <a:t>“Come, follow me,” Jesus said, “and I will </a:t>
            </a:r>
            <a:r>
              <a:rPr lang="en-US" sz="4800" b="1" i="1" dirty="0" smtClean="0">
                <a:latin typeface="Arial" panose="020B0604020202020204" pitchFamily="34" charset="0"/>
                <a:cs typeface="Arial" panose="020B0604020202020204" pitchFamily="34" charset="0"/>
              </a:rPr>
              <a:t>send</a:t>
            </a:r>
            <a:r>
              <a:rPr lang="en-US" sz="4800" i="1" dirty="0" smtClean="0">
                <a:latin typeface="Arial" panose="020B0604020202020204" pitchFamily="34" charset="0"/>
                <a:cs typeface="Arial" panose="020B0604020202020204" pitchFamily="34" charset="0"/>
              </a:rPr>
              <a:t> you out to fish for people.”</a:t>
            </a: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651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309" y="493777"/>
            <a:ext cx="11815691" cy="5193791"/>
          </a:xfrm>
        </p:spPr>
        <p:txBody>
          <a:bodyPr/>
          <a:lstStyle/>
          <a:p>
            <a:r>
              <a:rPr lang="en-US" sz="4800" b="1" u="sng" dirty="0">
                <a:latin typeface="Arial" panose="020B0604020202020204" pitchFamily="34" charset="0"/>
                <a:cs typeface="Arial" panose="020B0604020202020204" pitchFamily="34" charset="0"/>
              </a:rPr>
              <a:t>Who does Jesus send out?</a:t>
            </a:r>
            <a:br>
              <a:rPr lang="en-US" sz="4800" b="1" u="sng" dirty="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The </a:t>
            </a:r>
            <a:r>
              <a:rPr lang="en-US" sz="4800" dirty="0" smtClean="0">
                <a:latin typeface="Arial" panose="020B0604020202020204" pitchFamily="34" charset="0"/>
                <a:cs typeface="Arial" panose="020B0604020202020204" pitchFamily="34" charset="0"/>
              </a:rPr>
              <a:t>72—Luke 10:1</a:t>
            </a:r>
            <a:br>
              <a:rPr lang="en-US" sz="4800" dirty="0" smtClean="0">
                <a:latin typeface="Arial" panose="020B0604020202020204" pitchFamily="34" charset="0"/>
                <a:cs typeface="Arial" panose="020B0604020202020204" pitchFamily="34" charset="0"/>
              </a:rPr>
            </a:br>
            <a:r>
              <a:rPr lang="en-US" sz="4800" dirty="0" smtClean="0">
                <a:latin typeface="Arial" panose="020B0604020202020204" pitchFamily="34" charset="0"/>
                <a:cs typeface="Arial" panose="020B0604020202020204" pitchFamily="34" charset="0"/>
              </a:rPr>
              <a:t>“After </a:t>
            </a:r>
            <a:r>
              <a:rPr lang="en-US" sz="4800" dirty="0">
                <a:latin typeface="Arial" panose="020B0604020202020204" pitchFamily="34" charset="0"/>
                <a:cs typeface="Arial" panose="020B0604020202020204" pitchFamily="34" charset="0"/>
              </a:rPr>
              <a:t>this the Lord appointed seventy-two others and sent them two by two </a:t>
            </a:r>
            <a:r>
              <a:rPr lang="en-US" sz="4800" dirty="0" smtClean="0">
                <a:latin typeface="Arial" panose="020B0604020202020204" pitchFamily="34" charset="0"/>
                <a:cs typeface="Arial" panose="020B0604020202020204" pitchFamily="34" charset="0"/>
              </a:rPr>
              <a:t/>
            </a:r>
            <a:br>
              <a:rPr lang="en-US" sz="4800" dirty="0" smtClean="0">
                <a:latin typeface="Arial" panose="020B0604020202020204" pitchFamily="34" charset="0"/>
                <a:cs typeface="Arial" panose="020B0604020202020204" pitchFamily="34" charset="0"/>
              </a:rPr>
            </a:br>
            <a:r>
              <a:rPr lang="en-US" sz="4800" dirty="0" smtClean="0">
                <a:latin typeface="Arial" panose="020B0604020202020204" pitchFamily="34" charset="0"/>
                <a:cs typeface="Arial" panose="020B0604020202020204" pitchFamily="34" charset="0"/>
              </a:rPr>
              <a:t>ahead </a:t>
            </a:r>
            <a:r>
              <a:rPr lang="en-US" sz="4800" dirty="0">
                <a:latin typeface="Arial" panose="020B0604020202020204" pitchFamily="34" charset="0"/>
                <a:cs typeface="Arial" panose="020B0604020202020204" pitchFamily="34" charset="0"/>
              </a:rPr>
              <a:t>of him to every town and place where he was about to go</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318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016" y="201169"/>
            <a:ext cx="12063984" cy="5998463"/>
          </a:xfrm>
        </p:spPr>
        <p:txBody>
          <a:bodyPr/>
          <a:lstStyle/>
          <a:p>
            <a:r>
              <a:rPr lang="en-US" sz="4800" b="1" u="sng" dirty="0" smtClean="0">
                <a:latin typeface="Arial" panose="020B0604020202020204" pitchFamily="34" charset="0"/>
                <a:cs typeface="Arial" panose="020B0604020202020204" pitchFamily="34" charset="0"/>
              </a:rPr>
              <a:t>All Believers?</a:t>
            </a:r>
            <a:br>
              <a:rPr lang="en-US" sz="4800" b="1" u="sng"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Matthew 28:18-20</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“All authority in heaven and earth has been given to me.  Therefore go and make disciples of all nations, baptizing them in the name of the Father and of the Son and of the Holy Spirit, and teaching them to obey everything I have commanded you.  And surely I am with you always, to the very end of the age.”</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33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168" y="493777"/>
            <a:ext cx="11759184" cy="5065775"/>
          </a:xfrm>
        </p:spPr>
        <p:txBody>
          <a:bodyPr/>
          <a:lstStyle/>
          <a:p>
            <a:pPr algn="ctr"/>
            <a:r>
              <a:rPr lang="en-US" sz="4800" b="1" u="sng" dirty="0" smtClean="0">
                <a:latin typeface="Arial" panose="020B0604020202020204" pitchFamily="34" charset="0"/>
                <a:cs typeface="Arial" panose="020B0604020202020204" pitchFamily="34" charset="0"/>
              </a:rPr>
              <a:t>All Believers?</a:t>
            </a:r>
            <a:br>
              <a:rPr lang="en-US" sz="4800" b="1" u="sng" dirty="0" smtClean="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Acts 1:8</a:t>
            </a:r>
            <a:r>
              <a:rPr lang="en-US" sz="4800" dirty="0">
                <a:latin typeface="Arial" panose="020B0604020202020204" pitchFamily="34" charset="0"/>
                <a:cs typeface="Arial" panose="020B0604020202020204" pitchFamily="34" charset="0"/>
              </a:rPr>
              <a:t>—</a:t>
            </a:r>
            <a:r>
              <a:rPr lang="en-US" sz="4800" i="1" dirty="0">
                <a:latin typeface="Arial" panose="020B0604020202020204" pitchFamily="34" charset="0"/>
                <a:cs typeface="Arial" panose="020B0604020202020204" pitchFamily="34" charset="0"/>
              </a:rPr>
              <a:t>“But you will receive power when the Holy Spirit comes on you; and you will be my witnesses in Jerusalem, and in all Judea and Samaria, and to the ends of the earth.”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745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168" y="493777"/>
            <a:ext cx="11759184" cy="3090671"/>
          </a:xfrm>
        </p:spPr>
        <p:txBody>
          <a:bodyPr/>
          <a:lstStyle/>
          <a:p>
            <a:pPr algn="ctr"/>
            <a:r>
              <a:rPr lang="en-US" sz="4800" b="1" u="sng" dirty="0" smtClean="0">
                <a:latin typeface="Arial" panose="020B0604020202020204" pitchFamily="34" charset="0"/>
                <a:cs typeface="Arial" panose="020B0604020202020204" pitchFamily="34" charset="0"/>
              </a:rPr>
              <a:t>All Believers?</a:t>
            </a:r>
            <a:br>
              <a:rPr lang="en-US" sz="4800" b="1" u="sng" dirty="0" smtClean="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John </a:t>
            </a:r>
            <a:r>
              <a:rPr lang="en-US" sz="4800" b="1" dirty="0" smtClean="0">
                <a:latin typeface="Arial" panose="020B0604020202020204" pitchFamily="34" charset="0"/>
                <a:cs typeface="Arial" panose="020B0604020202020204" pitchFamily="34" charset="0"/>
              </a:rPr>
              <a:t>17:18</a:t>
            </a:r>
            <a:r>
              <a:rPr lang="en-US" sz="4800" dirty="0" smtClean="0">
                <a:latin typeface="Arial" panose="020B0604020202020204" pitchFamily="34" charset="0"/>
                <a:cs typeface="Arial" panose="020B0604020202020204" pitchFamily="34" charset="0"/>
              </a:rPr>
              <a:t>—</a:t>
            </a:r>
            <a:r>
              <a:rPr lang="en-US" sz="4800" i="1" dirty="0" smtClean="0">
                <a:latin typeface="Arial" panose="020B0604020202020204" pitchFamily="34" charset="0"/>
                <a:cs typeface="Arial" panose="020B0604020202020204" pitchFamily="34" charset="0"/>
              </a:rPr>
              <a:t>“</a:t>
            </a:r>
            <a:r>
              <a:rPr lang="en-US" sz="4800" i="1" dirty="0">
                <a:latin typeface="Arial" panose="020B0604020202020204" pitchFamily="34" charset="0"/>
                <a:cs typeface="Arial" panose="020B0604020202020204" pitchFamily="34" charset="0"/>
              </a:rPr>
              <a:t>As you sent me into the world, I have sent them into the world.”</a:t>
            </a:r>
            <a:r>
              <a:rPr lang="en-US" sz="4800" dirty="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488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168" y="493777"/>
            <a:ext cx="11759184" cy="3767327"/>
          </a:xfrm>
        </p:spPr>
        <p:txBody>
          <a:bodyPr/>
          <a:lstStyle/>
          <a:p>
            <a:pPr algn="ctr"/>
            <a:r>
              <a:rPr lang="en-US" sz="4800" b="1" u="sng" dirty="0" smtClean="0">
                <a:latin typeface="Arial" panose="020B0604020202020204" pitchFamily="34" charset="0"/>
                <a:cs typeface="Arial" panose="020B0604020202020204" pitchFamily="34" charset="0"/>
              </a:rPr>
              <a:t>All Believers?</a:t>
            </a:r>
            <a:br>
              <a:rPr lang="en-US" sz="4800" b="1" u="sng" dirty="0" smtClean="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John 20:20, </a:t>
            </a:r>
            <a:r>
              <a:rPr lang="en-US" sz="4800" b="1" dirty="0" smtClean="0">
                <a:latin typeface="Arial" panose="020B0604020202020204" pitchFamily="34" charset="0"/>
                <a:cs typeface="Arial" panose="020B0604020202020204" pitchFamily="34" charset="0"/>
              </a:rPr>
              <a:t>21</a:t>
            </a:r>
            <a:r>
              <a:rPr lang="en-US" sz="4800" dirty="0" smtClean="0">
                <a:latin typeface="Arial" panose="020B0604020202020204" pitchFamily="34" charset="0"/>
                <a:cs typeface="Arial" panose="020B0604020202020204" pitchFamily="34" charset="0"/>
              </a:rPr>
              <a:t/>
            </a:r>
            <a:br>
              <a:rPr lang="en-US" sz="4800" dirty="0" smtClean="0">
                <a:latin typeface="Arial" panose="020B0604020202020204" pitchFamily="34" charset="0"/>
                <a:cs typeface="Arial" panose="020B0604020202020204" pitchFamily="34" charset="0"/>
              </a:rPr>
            </a:br>
            <a:r>
              <a:rPr lang="en-US" sz="4800" i="1" dirty="0" smtClean="0">
                <a:latin typeface="Arial" panose="020B0604020202020204" pitchFamily="34" charset="0"/>
                <a:cs typeface="Arial" panose="020B0604020202020204" pitchFamily="34" charset="0"/>
              </a:rPr>
              <a:t>“Peace </a:t>
            </a:r>
            <a:r>
              <a:rPr lang="en-US" sz="4800" i="1" dirty="0">
                <a:latin typeface="Arial" panose="020B0604020202020204" pitchFamily="34" charset="0"/>
                <a:cs typeface="Arial" panose="020B0604020202020204" pitchFamily="34" charset="0"/>
              </a:rPr>
              <a:t>be with you!  As the Father has sent me, I am sending you.”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632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168" y="493777"/>
            <a:ext cx="11759184" cy="5431535"/>
          </a:xfrm>
        </p:spPr>
        <p:txBody>
          <a:bodyPr/>
          <a:lstStyle/>
          <a:p>
            <a:r>
              <a:rPr lang="en-US" sz="4800" b="1" u="sng" dirty="0" smtClean="0">
                <a:latin typeface="Arial" panose="020B0604020202020204" pitchFamily="34" charset="0"/>
                <a:cs typeface="Arial" panose="020B0604020202020204" pitchFamily="34" charset="0"/>
              </a:rPr>
              <a:t>All Believers?</a:t>
            </a:r>
            <a:br>
              <a:rPr lang="en-US" sz="4800" b="1" u="sng" dirty="0" smtClean="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Matthew 9:37, </a:t>
            </a:r>
            <a:r>
              <a:rPr lang="en-US" sz="4800" dirty="0" smtClean="0">
                <a:latin typeface="Arial" panose="020B0604020202020204" pitchFamily="34" charset="0"/>
                <a:cs typeface="Arial" panose="020B0604020202020204" pitchFamily="34" charset="0"/>
              </a:rPr>
              <a:t>38</a:t>
            </a:r>
            <a:br>
              <a:rPr lang="en-US" sz="4800" dirty="0" smtClean="0">
                <a:latin typeface="Arial" panose="020B0604020202020204" pitchFamily="34" charset="0"/>
                <a:cs typeface="Arial" panose="020B0604020202020204" pitchFamily="34" charset="0"/>
              </a:rPr>
            </a:br>
            <a:r>
              <a:rPr lang="en-US" sz="4800" i="1" dirty="0" smtClean="0">
                <a:latin typeface="Arial" panose="020B0604020202020204" pitchFamily="34" charset="0"/>
                <a:cs typeface="Arial" panose="020B0604020202020204" pitchFamily="34" charset="0"/>
              </a:rPr>
              <a:t>“Then </a:t>
            </a:r>
            <a:r>
              <a:rPr lang="en-US" sz="4800" i="1" dirty="0">
                <a:latin typeface="Arial" panose="020B0604020202020204" pitchFamily="34" charset="0"/>
                <a:cs typeface="Arial" panose="020B0604020202020204" pitchFamily="34" charset="0"/>
              </a:rPr>
              <a:t>he said to his disciples, “The harvest is plentiful but the workers are few.  Ask the Lord of the harvest, therefore, to send out workers into his harvest field</a:t>
            </a:r>
            <a:r>
              <a:rPr lang="en-US" sz="4800" i="1"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09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168" y="493777"/>
            <a:ext cx="11759184" cy="5797295"/>
          </a:xfrm>
        </p:spPr>
        <p:txBody>
          <a:bodyPr/>
          <a:lstStyle/>
          <a:p>
            <a:pPr algn="ctr"/>
            <a:r>
              <a:rPr lang="en-US" sz="4800" b="1" u="sng" dirty="0" smtClean="0">
                <a:latin typeface="Arial" panose="020B0604020202020204" pitchFamily="34" charset="0"/>
                <a:cs typeface="Arial" panose="020B0604020202020204" pitchFamily="34" charset="0"/>
              </a:rPr>
              <a:t>All Believers?</a:t>
            </a:r>
            <a:br>
              <a:rPr lang="en-US" sz="4800" b="1" u="sng" dirty="0" smtClean="0">
                <a:latin typeface="Arial" panose="020B0604020202020204" pitchFamily="34" charset="0"/>
                <a:cs typeface="Arial" panose="020B0604020202020204" pitchFamily="34" charset="0"/>
              </a:rPr>
            </a:b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Luke 10:2, 3</a:t>
            </a:r>
            <a:r>
              <a:rPr lang="en-US" sz="4800" b="1" u="sng" dirty="0" smtClean="0">
                <a:latin typeface="Arial" panose="020B0604020202020204" pitchFamily="34" charset="0"/>
                <a:cs typeface="Arial" panose="020B0604020202020204" pitchFamily="34" charset="0"/>
              </a:rPr>
              <a:t/>
            </a:r>
            <a:br>
              <a:rPr lang="en-US" sz="4800" b="1" u="sng" dirty="0" smtClean="0">
                <a:latin typeface="Arial" panose="020B0604020202020204" pitchFamily="34" charset="0"/>
                <a:cs typeface="Arial" panose="020B0604020202020204" pitchFamily="34" charset="0"/>
              </a:rPr>
            </a:br>
            <a:r>
              <a:rPr lang="en-US" sz="4800" b="1" baseline="30000" dirty="0">
                <a:latin typeface="Arial" panose="020B0604020202020204" pitchFamily="34" charset="0"/>
                <a:cs typeface="Arial" panose="020B0604020202020204" pitchFamily="34" charset="0"/>
              </a:rPr>
              <a:t>2 </a:t>
            </a:r>
            <a:r>
              <a:rPr lang="en-US" sz="4800" dirty="0">
                <a:latin typeface="Arial" panose="020B0604020202020204" pitchFamily="34" charset="0"/>
                <a:cs typeface="Arial" panose="020B0604020202020204" pitchFamily="34" charset="0"/>
              </a:rPr>
              <a:t>He told them, “The harvest is plentiful, but the workers are few. Ask the Lord of the harvest, therefore, to send out workers into his harvest field. </a:t>
            </a:r>
            <a:r>
              <a:rPr lang="en-US" sz="4800" b="1" baseline="30000" dirty="0">
                <a:latin typeface="Arial" panose="020B0604020202020204" pitchFamily="34" charset="0"/>
                <a:cs typeface="Arial" panose="020B0604020202020204" pitchFamily="34" charset="0"/>
              </a:rPr>
              <a:t>3 </a:t>
            </a:r>
            <a:r>
              <a:rPr lang="en-US" sz="4800" dirty="0">
                <a:latin typeface="Arial" panose="020B0604020202020204" pitchFamily="34" charset="0"/>
                <a:cs typeface="Arial" panose="020B0604020202020204" pitchFamily="34" charset="0"/>
              </a:rPr>
              <a:t>Go! I am sending you out like lambs among wolves.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08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the new city cate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8" y="3496"/>
            <a:ext cx="13056198" cy="685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3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82881"/>
            <a:ext cx="11759184" cy="1133855"/>
          </a:xfrm>
        </p:spPr>
        <p:txBody>
          <a:bodyPr/>
          <a:lstStyle/>
          <a:p>
            <a:pPr algn="ctr"/>
            <a:r>
              <a:rPr lang="en-US" sz="4800" b="1" u="sng" dirty="0" smtClean="0">
                <a:latin typeface="Arial" panose="020B0604020202020204" pitchFamily="34" charset="0"/>
                <a:cs typeface="Arial" panose="020B0604020202020204" pitchFamily="34" charset="0"/>
              </a:rPr>
              <a:t>Who do the disciples send away?  </a:t>
            </a:r>
            <a:endParaRPr lang="en-US" sz="4800" u="sng" dirty="0">
              <a:latin typeface="Arial" panose="020B0604020202020204" pitchFamily="34" charset="0"/>
              <a:cs typeface="Arial" panose="020B0604020202020204" pitchFamily="34" charset="0"/>
            </a:endParaRPr>
          </a:p>
        </p:txBody>
      </p:sp>
      <p:sp>
        <p:nvSpPr>
          <p:cNvPr id="3" name="Title 1"/>
          <p:cNvSpPr txBox="1">
            <a:spLocks/>
          </p:cNvSpPr>
          <p:nvPr/>
        </p:nvSpPr>
        <p:spPr bwMode="auto">
          <a:xfrm>
            <a:off x="182880" y="1816609"/>
            <a:ext cx="11759184" cy="387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latin typeface="Arial" panose="020B0604020202020204" pitchFamily="34" charset="0"/>
                <a:cs typeface="Arial" panose="020B0604020202020204" pitchFamily="34" charset="0"/>
              </a:rPr>
              <a:t>The Crowds who followed </a:t>
            </a:r>
            <a:r>
              <a:rPr lang="en-US" sz="4400" b="1" dirty="0" smtClean="0">
                <a:latin typeface="Arial" panose="020B0604020202020204" pitchFamily="34" charset="0"/>
                <a:cs typeface="Arial" panose="020B0604020202020204" pitchFamily="34" charset="0"/>
              </a:rPr>
              <a:t>Jesus</a:t>
            </a:r>
            <a:endParaRPr lang="en-US" sz="4400" b="1" dirty="0">
              <a:latin typeface="Arial" panose="020B0604020202020204" pitchFamily="34" charset="0"/>
              <a:cs typeface="Arial" panose="020B0604020202020204" pitchFamily="34" charset="0"/>
            </a:endParaRPr>
          </a:p>
          <a:p>
            <a:r>
              <a:rPr lang="en-US" sz="4400" b="1" dirty="0" smtClean="0">
                <a:latin typeface="Arial" panose="020B0604020202020204" pitchFamily="34" charset="0"/>
                <a:cs typeface="Arial" panose="020B0604020202020204" pitchFamily="34" charset="0"/>
              </a:rPr>
              <a:t>Matthew </a:t>
            </a:r>
            <a:r>
              <a:rPr lang="en-US" sz="4400" b="1" dirty="0">
                <a:latin typeface="Arial" panose="020B0604020202020204" pitchFamily="34" charset="0"/>
                <a:cs typeface="Arial" panose="020B0604020202020204" pitchFamily="34" charset="0"/>
              </a:rPr>
              <a:t>14:15—</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As evening approached, the disciples came to him and said, “This is a remote place, and it’s already getting late.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Send</a:t>
            </a:r>
            <a:r>
              <a:rPr lang="en-US" sz="4400" i="1" dirty="0">
                <a:latin typeface="Arial" panose="020B0604020202020204" pitchFamily="34" charset="0"/>
                <a:cs typeface="Arial" panose="020B0604020202020204" pitchFamily="34" charset="0"/>
              </a:rPr>
              <a:t> the crowds away, so they can go to the villages and buy themselves some food.””</a:t>
            </a:r>
            <a:r>
              <a:rPr lang="en-US" sz="4400" dirty="0">
                <a:latin typeface="Arial" panose="020B0604020202020204" pitchFamily="34" charset="0"/>
                <a:cs typeface="Arial" panose="020B0604020202020204" pitchFamily="34" charset="0"/>
              </a:rPr>
              <a:t> </a:t>
            </a:r>
            <a:endParaRPr lang="en-US" sz="4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796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82881"/>
            <a:ext cx="11759184" cy="1133855"/>
          </a:xfrm>
        </p:spPr>
        <p:txBody>
          <a:bodyPr/>
          <a:lstStyle/>
          <a:p>
            <a:pPr algn="ctr"/>
            <a:r>
              <a:rPr lang="en-US" sz="4800" b="1" u="sng" dirty="0" smtClean="0">
                <a:latin typeface="Arial" panose="020B0604020202020204" pitchFamily="34" charset="0"/>
                <a:cs typeface="Arial" panose="020B0604020202020204" pitchFamily="34" charset="0"/>
              </a:rPr>
              <a:t>Who do the disciples send away?  </a:t>
            </a:r>
            <a:endParaRPr lang="en-US" sz="4800" u="sng" dirty="0">
              <a:latin typeface="Arial" panose="020B0604020202020204" pitchFamily="34" charset="0"/>
              <a:cs typeface="Arial" panose="020B0604020202020204" pitchFamily="34" charset="0"/>
            </a:endParaRPr>
          </a:p>
        </p:txBody>
      </p:sp>
      <p:sp>
        <p:nvSpPr>
          <p:cNvPr id="3" name="Title 1"/>
          <p:cNvSpPr txBox="1">
            <a:spLocks/>
          </p:cNvSpPr>
          <p:nvPr/>
        </p:nvSpPr>
        <p:spPr bwMode="auto">
          <a:xfrm>
            <a:off x="182880" y="1816609"/>
            <a:ext cx="11759184" cy="3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latin typeface="Arial" panose="020B0604020202020204" pitchFamily="34" charset="0"/>
                <a:cs typeface="Arial" panose="020B0604020202020204" pitchFamily="34" charset="0"/>
              </a:rPr>
              <a:t>The Canaanite </a:t>
            </a:r>
            <a:r>
              <a:rPr lang="en-US" sz="4400" b="1" dirty="0" smtClean="0">
                <a:latin typeface="Arial" panose="020B0604020202020204" pitchFamily="34" charset="0"/>
                <a:cs typeface="Arial" panose="020B0604020202020204" pitchFamily="34" charset="0"/>
              </a:rPr>
              <a:t>Woman  </a:t>
            </a:r>
          </a:p>
          <a:p>
            <a:r>
              <a:rPr lang="en-US" sz="4400" b="1" dirty="0" smtClean="0">
                <a:latin typeface="Arial" panose="020B0604020202020204" pitchFamily="34" charset="0"/>
                <a:cs typeface="Arial" panose="020B0604020202020204" pitchFamily="34" charset="0"/>
              </a:rPr>
              <a:t>Matthew </a:t>
            </a:r>
            <a:r>
              <a:rPr lang="en-US" sz="4400" b="1" dirty="0">
                <a:latin typeface="Arial" panose="020B0604020202020204" pitchFamily="34" charset="0"/>
                <a:cs typeface="Arial" panose="020B0604020202020204" pitchFamily="34" charset="0"/>
              </a:rPr>
              <a:t>15:23</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“Jesus did not answer a word.  So his disciples came to him and urged him, “Send her away, for she keeps crying out after us.””</a:t>
            </a:r>
            <a:endParaRPr lang="en-US" sz="4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348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82880" y="1816609"/>
            <a:ext cx="11759184" cy="233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t>“</a:t>
            </a:r>
            <a:r>
              <a:rPr lang="en-US" sz="6000" b="1" i="1" dirty="0"/>
              <a:t>I willingly accept and embrace Jesus’ commission to go and make disciples!”</a:t>
            </a:r>
            <a:r>
              <a:rPr lang="en-US" sz="6000" dirty="0"/>
              <a:t> </a:t>
            </a:r>
            <a:endParaRPr lang="en-US" sz="6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850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292608"/>
            <a:ext cx="11777472" cy="1353312"/>
          </a:xfrm>
        </p:spPr>
        <p:txBody>
          <a:bodyPr>
            <a:noAutofit/>
          </a:bodyPr>
          <a:lstStyle/>
          <a:p>
            <a:r>
              <a:rPr lang="en-US" sz="5400" dirty="0" smtClean="0">
                <a:latin typeface="+mn-lt"/>
                <a:ea typeface="Arial Unicode MS" panose="020B0604020202020204" pitchFamily="34" charset="-128"/>
                <a:cs typeface="Arial" panose="020B0604020202020204" pitchFamily="34" charset="0"/>
              </a:rPr>
              <a:t>STEP 1:  KNOW the simple Gospel</a:t>
            </a:r>
            <a:endParaRPr lang="en-US" sz="5400" dirty="0">
              <a:latin typeface="+mn-lt"/>
              <a:ea typeface="Arial Unicode MS" panose="020B0604020202020204" pitchFamily="34" charset="-128"/>
              <a:cs typeface="Arial" panose="020B0604020202020204" pitchFamily="34" charset="0"/>
            </a:endParaRPr>
          </a:p>
        </p:txBody>
      </p:sp>
      <p:sp>
        <p:nvSpPr>
          <p:cNvPr id="4" name="Title 1"/>
          <p:cNvSpPr txBox="1">
            <a:spLocks/>
          </p:cNvSpPr>
          <p:nvPr/>
        </p:nvSpPr>
        <p:spPr bwMode="auto">
          <a:xfrm>
            <a:off x="237744" y="1645920"/>
            <a:ext cx="11777472" cy="24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latin typeface="+mn-lt"/>
                <a:ea typeface="Arial Unicode MS" panose="020B0604020202020204" pitchFamily="34" charset="-128"/>
                <a:cs typeface="Arial" panose="020B0604020202020204" pitchFamily="34" charset="0"/>
              </a:rPr>
              <a:t>STEP 2:  Be SENT</a:t>
            </a:r>
          </a:p>
          <a:p>
            <a:r>
              <a:rPr lang="en-US" sz="5400" dirty="0" smtClean="0">
                <a:solidFill>
                  <a:srgbClr val="00B0F0"/>
                </a:solidFill>
                <a:latin typeface="+mn-lt"/>
                <a:ea typeface="Arial Unicode MS" panose="020B0604020202020204" pitchFamily="34" charset="-128"/>
                <a:cs typeface="Arial" panose="020B0604020202020204" pitchFamily="34" charset="0"/>
              </a:rPr>
              <a:t>STEP 3:  Actually GO</a:t>
            </a:r>
          </a:p>
          <a:p>
            <a:endParaRPr lang="en-US" sz="54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4006551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7170" name="Picture 2" descr="Image result for sharing th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170"/>
            <a:ext cx="12192000" cy="7059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80160" y="292608"/>
            <a:ext cx="10735056" cy="2249424"/>
          </a:xfrm>
        </p:spPr>
        <p:txBody>
          <a:bodyPr>
            <a:noAutofit/>
          </a:bodyPr>
          <a:lstStyle/>
          <a:p>
            <a:r>
              <a:rPr lang="en-US" sz="5400" b="1" dirty="0">
                <a:solidFill>
                  <a:schemeClr val="tx2">
                    <a:lumMod val="10000"/>
                  </a:schemeClr>
                </a:solidFill>
                <a:latin typeface="Bell MT" panose="02020503060305020303" pitchFamily="18" charset="0"/>
              </a:rPr>
              <a:t>What are the potential UPSIDES to our lives of </a:t>
            </a:r>
            <a:r>
              <a:rPr lang="en-US" sz="5400" b="1" dirty="0" smtClean="0">
                <a:solidFill>
                  <a:schemeClr val="tx2">
                    <a:lumMod val="10000"/>
                  </a:schemeClr>
                </a:solidFill>
                <a:latin typeface="Bell MT" panose="02020503060305020303" pitchFamily="18" charset="0"/>
              </a:rPr>
              <a:t>actually…</a:t>
            </a:r>
            <a:endParaRPr lang="en-US" sz="5400" b="1" dirty="0">
              <a:solidFill>
                <a:schemeClr val="tx2">
                  <a:lumMod val="10000"/>
                </a:schemeClr>
              </a:solidFill>
              <a:latin typeface="Bell MT" panose="02020503060305020303" pitchFamily="18"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438669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7170" name="Picture 2" descr="Image result for sharing th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170"/>
            <a:ext cx="12192000" cy="7059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80160" y="292608"/>
            <a:ext cx="10735056" cy="2249424"/>
          </a:xfrm>
        </p:spPr>
        <p:txBody>
          <a:bodyPr>
            <a:noAutofit/>
          </a:bodyPr>
          <a:lstStyle/>
          <a:p>
            <a:pPr algn="ctr"/>
            <a:r>
              <a:rPr lang="en-US" sz="5400" b="1" dirty="0">
                <a:solidFill>
                  <a:schemeClr val="tx2">
                    <a:lumMod val="10000"/>
                  </a:schemeClr>
                </a:solidFill>
                <a:latin typeface="Bell MT" panose="02020503060305020303" pitchFamily="18" charset="0"/>
              </a:rPr>
              <a:t>What are the potential </a:t>
            </a:r>
            <a:r>
              <a:rPr lang="en-US" sz="5400" b="1" dirty="0" smtClean="0">
                <a:solidFill>
                  <a:schemeClr val="tx2">
                    <a:lumMod val="10000"/>
                  </a:schemeClr>
                </a:solidFill>
                <a:latin typeface="Bell MT" panose="02020503060305020303" pitchFamily="18" charset="0"/>
              </a:rPr>
              <a:t>“DOWNSIDES” </a:t>
            </a:r>
            <a:br>
              <a:rPr lang="en-US" sz="5400" b="1" dirty="0" smtClean="0">
                <a:solidFill>
                  <a:schemeClr val="tx2">
                    <a:lumMod val="10000"/>
                  </a:schemeClr>
                </a:solidFill>
                <a:latin typeface="Bell MT" panose="02020503060305020303" pitchFamily="18" charset="0"/>
              </a:rPr>
            </a:br>
            <a:r>
              <a:rPr lang="en-US" sz="5400" b="1" dirty="0" smtClean="0">
                <a:solidFill>
                  <a:schemeClr val="tx2">
                    <a:lumMod val="10000"/>
                  </a:schemeClr>
                </a:solidFill>
                <a:latin typeface="Bell MT" panose="02020503060305020303" pitchFamily="18" charset="0"/>
              </a:rPr>
              <a:t>to </a:t>
            </a:r>
            <a:r>
              <a:rPr lang="en-US" sz="5400" b="1" dirty="0">
                <a:solidFill>
                  <a:schemeClr val="tx2">
                    <a:lumMod val="10000"/>
                  </a:schemeClr>
                </a:solidFill>
                <a:latin typeface="Bell MT" panose="02020503060305020303" pitchFamily="18" charset="0"/>
              </a:rPr>
              <a:t>our lives of </a:t>
            </a:r>
            <a:r>
              <a:rPr lang="en-US" sz="5400" b="1" dirty="0" smtClean="0">
                <a:solidFill>
                  <a:schemeClr val="tx2">
                    <a:lumMod val="10000"/>
                  </a:schemeClr>
                </a:solidFill>
                <a:latin typeface="Bell MT" panose="02020503060305020303" pitchFamily="18" charset="0"/>
              </a:rPr>
              <a:t>actually…</a:t>
            </a:r>
            <a:endParaRPr lang="en-US" sz="5400" b="1" dirty="0">
              <a:solidFill>
                <a:schemeClr val="tx2">
                  <a:lumMod val="10000"/>
                </a:schemeClr>
              </a:solidFill>
              <a:latin typeface="Bell MT" panose="02020503060305020303" pitchFamily="18"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9996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19460" name="Picture 4" descr="Image result for $20 bill in p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4017"/>
            <a:ext cx="6665972" cy="444398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e result for 2 people 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808" y="0"/>
            <a:ext cx="6870192" cy="458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1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164592"/>
            <a:ext cx="11777472" cy="3310128"/>
          </a:xfrm>
        </p:spPr>
        <p:txBody>
          <a:bodyPr>
            <a:noAutofit/>
          </a:bodyPr>
          <a:lstStyle/>
          <a:p>
            <a:pPr algn="ctr"/>
            <a:r>
              <a:rPr lang="en-US" sz="5400" dirty="0" smtClean="0">
                <a:latin typeface="+mn-lt"/>
                <a:ea typeface="Arial Unicode MS" panose="020B0604020202020204" pitchFamily="34" charset="-128"/>
                <a:cs typeface="Arial" panose="020B0604020202020204" pitchFamily="34" charset="0"/>
              </a:rPr>
              <a:t>What is it that keeps us from sharing the Gospel freely most of the time?  </a:t>
            </a:r>
            <a:endParaRPr lang="en-US" sz="54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750501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 y="182880"/>
            <a:ext cx="11777472" cy="5596128"/>
          </a:xfrm>
        </p:spPr>
        <p:txBody>
          <a:bodyPr>
            <a:noAutofit/>
          </a:bodyPr>
          <a:lstStyle/>
          <a:p>
            <a:r>
              <a:rPr lang="en-US" sz="4800" b="1" dirty="0" smtClean="0"/>
              <a:t>Galatians 6:19, 20</a:t>
            </a:r>
            <a:br>
              <a:rPr lang="en-US" sz="4800" b="1" dirty="0" smtClean="0"/>
            </a:br>
            <a:r>
              <a:rPr lang="en-US" sz="4800" dirty="0" smtClean="0"/>
              <a:t>“</a:t>
            </a:r>
            <a:r>
              <a:rPr lang="en-US" sz="4800" i="1" dirty="0" smtClean="0"/>
              <a:t>Pray </a:t>
            </a:r>
            <a:r>
              <a:rPr lang="en-US" sz="4800" i="1" dirty="0"/>
              <a:t>also for me, </a:t>
            </a:r>
            <a:r>
              <a:rPr lang="en-US" sz="4800" i="1" u="sng" dirty="0"/>
              <a:t>that</a:t>
            </a:r>
            <a:r>
              <a:rPr lang="en-US" sz="4800" i="1" dirty="0"/>
              <a:t> </a:t>
            </a:r>
            <a:r>
              <a:rPr lang="en-US" sz="4800" i="1" u="sng" dirty="0"/>
              <a:t>whenever I speak</a:t>
            </a:r>
            <a:r>
              <a:rPr lang="en-US" sz="4800" i="1" dirty="0"/>
              <a:t>, words may be given me so that </a:t>
            </a:r>
            <a:r>
              <a:rPr lang="en-US" sz="4800" i="1" u="sng" dirty="0"/>
              <a:t>I will fearlessly make known the mystery of the gospel</a:t>
            </a:r>
            <a:r>
              <a:rPr lang="en-US" sz="4800" i="1" dirty="0"/>
              <a:t>, for which I am an ambassador in chains.  Pray that </a:t>
            </a:r>
            <a:r>
              <a:rPr lang="en-US" sz="4800" i="1" u="sng" dirty="0"/>
              <a:t>I may declare it fearlessly</a:t>
            </a:r>
            <a:r>
              <a:rPr lang="en-US" sz="4800" i="1" dirty="0"/>
              <a:t>, as I should.”  </a:t>
            </a:r>
            <a:r>
              <a:rPr lang="en-US" sz="4800" dirty="0"/>
              <a:t>  </a:t>
            </a:r>
            <a:endParaRPr lang="en-US" sz="48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786088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 y="182880"/>
            <a:ext cx="11777472" cy="3986784"/>
          </a:xfrm>
        </p:spPr>
        <p:txBody>
          <a:bodyPr>
            <a:noAutofit/>
          </a:bodyPr>
          <a:lstStyle/>
          <a:p>
            <a:r>
              <a:rPr lang="en-US" sz="4800" b="1" u="sng" dirty="0"/>
              <a:t>2 Corinthians 5:11</a:t>
            </a:r>
            <a:r>
              <a:rPr lang="en-US" sz="4800" u="sng" dirty="0"/>
              <a:t> </a:t>
            </a:r>
            <a:r>
              <a:rPr lang="en-US" sz="4800" dirty="0" smtClean="0"/>
              <a:t/>
            </a:r>
            <a:br>
              <a:rPr lang="en-US" sz="4800" dirty="0" smtClean="0"/>
            </a:br>
            <a:r>
              <a:rPr lang="en-US" sz="4800" dirty="0" smtClean="0"/>
              <a:t>“</a:t>
            </a:r>
            <a:r>
              <a:rPr lang="en-US" sz="4800" i="1" dirty="0"/>
              <a:t>Since then we know what it is to </a:t>
            </a:r>
            <a:r>
              <a:rPr lang="en-US" sz="4800" i="1" u="sng" dirty="0"/>
              <a:t>fear the Lord,</a:t>
            </a:r>
            <a:r>
              <a:rPr lang="en-US" sz="4800" i="1" dirty="0"/>
              <a:t> we try to persuade others.”  </a:t>
            </a:r>
            <a:r>
              <a:rPr lang="en-US" sz="4800" dirty="0" smtClean="0"/>
              <a:t/>
            </a:r>
            <a:br>
              <a:rPr lang="en-US" sz="4800" dirty="0" smtClean="0"/>
            </a:br>
            <a:r>
              <a:rPr lang="en-US" sz="4800" dirty="0" smtClean="0"/>
              <a:t/>
            </a:r>
            <a:br>
              <a:rPr lang="en-US" sz="4800" dirty="0" smtClean="0"/>
            </a:br>
            <a:r>
              <a:rPr lang="en-US" sz="4800" dirty="0" smtClean="0"/>
              <a:t>Vs</a:t>
            </a:r>
            <a:r>
              <a:rPr lang="en-US" sz="4800" dirty="0"/>
              <a:t>. </a:t>
            </a:r>
            <a:r>
              <a:rPr lang="en-US" sz="4800" dirty="0" smtClean="0"/>
              <a:t>14--</a:t>
            </a:r>
            <a:r>
              <a:rPr lang="en-US" sz="4800" i="1" dirty="0" smtClean="0"/>
              <a:t>“Christ’s </a:t>
            </a:r>
            <a:r>
              <a:rPr lang="en-US" sz="4800" i="1" dirty="0"/>
              <a:t>love compels us”</a:t>
            </a:r>
            <a:r>
              <a:rPr lang="en-US" sz="4800" dirty="0"/>
              <a:t> </a:t>
            </a:r>
            <a:endParaRPr lang="en-US" sz="48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567312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292608"/>
            <a:ext cx="11393423" cy="6016752"/>
          </a:xfrm>
        </p:spPr>
        <p:txBody>
          <a:bodyPr>
            <a:normAutofit/>
          </a:bodyPr>
          <a:lstStyle/>
          <a:p>
            <a:pPr lvl="0"/>
            <a:r>
              <a:rPr lang="en-US" sz="54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Get Acquainted!</a:t>
            </a:r>
            <a:r>
              <a:rPr lang="en-US" sz="5400" u="sng"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5400" u="sng"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1.)  What </a:t>
            </a:r>
            <a:r>
              <a:rPr lang="en-US" sz="5400" dirty="0">
                <a:latin typeface="Arial Unicode MS" panose="020B0604020202020204" pitchFamily="34" charset="-128"/>
                <a:ea typeface="Arial Unicode MS" panose="020B0604020202020204" pitchFamily="34" charset="-128"/>
                <a:cs typeface="Arial Unicode MS" panose="020B0604020202020204" pitchFamily="34" charset="-128"/>
              </a:rPr>
              <a:t>is some of the best news someone ever delivered to </a:t>
            </a:r>
            <a: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you?</a:t>
            </a:r>
            <a:b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2.)  When </a:t>
            </a:r>
            <a:r>
              <a:rPr lang="en-US" sz="5400" dirty="0">
                <a:latin typeface="Arial Unicode MS" panose="020B0604020202020204" pitchFamily="34" charset="-128"/>
                <a:ea typeface="Arial Unicode MS" panose="020B0604020202020204" pitchFamily="34" charset="-128"/>
                <a:cs typeface="Arial Unicode MS" panose="020B0604020202020204" pitchFamily="34" charset="-128"/>
              </a:rPr>
              <a:t>do you remember first recognizing spiritual hunger in your own </a:t>
            </a:r>
            <a: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life &amp; what </a:t>
            </a:r>
            <a:r>
              <a:rPr lang="en-US" sz="5400" dirty="0">
                <a:latin typeface="Arial Unicode MS" panose="020B0604020202020204" pitchFamily="34" charset="-128"/>
                <a:ea typeface="Arial Unicode MS" panose="020B0604020202020204" pitchFamily="34" charset="-128"/>
                <a:cs typeface="Arial Unicode MS" panose="020B0604020202020204" pitchFamily="34" charset="-128"/>
              </a:rPr>
              <a:t>in your life contributed to that hunger</a:t>
            </a:r>
            <a: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5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017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1506" name="Picture 2" descr="Image result for Saturate Spok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46"/>
            <a:ext cx="12192000" cy="639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1"/>
            <a:ext cx="12192000" cy="7315201"/>
          </a:xfrm>
          <a:prstGeom prst="rect">
            <a:avLst/>
          </a:prstGeom>
        </p:spPr>
      </p:pic>
    </p:spTree>
    <p:extLst>
      <p:ext uri="{BB962C8B-B14F-4D97-AF65-F5344CB8AC3E}">
        <p14:creationId xmlns:p14="http://schemas.microsoft.com/office/powerpoint/2010/main" val="32206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95" y="1586505"/>
            <a:ext cx="4695825" cy="31908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55" y="148167"/>
            <a:ext cx="3362712" cy="2997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016" y="4151376"/>
            <a:ext cx="3642352" cy="261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6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0" presetClass="entr" presetSubtype="0" fill="hold" nodeType="withEffect">
                                  <p:stCondLst>
                                    <p:cond delay="75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par>
                                <p:cTn id="10" presetID="10" presetClass="entr" presetSubtype="0" fill="hold" nodeType="withEffect">
                                  <p:stCondLst>
                                    <p:cond delay="150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292608"/>
            <a:ext cx="11777472" cy="5961888"/>
          </a:xfrm>
        </p:spPr>
        <p:txBody>
          <a:bodyPr>
            <a:noAutofit/>
          </a:bodyPr>
          <a:lstStyle/>
          <a:p>
            <a:r>
              <a:rPr lang="en-US" sz="4800" b="1" u="sng" dirty="0">
                <a:latin typeface="Arial" panose="020B0604020202020204" pitchFamily="34" charset="0"/>
                <a:cs typeface="Arial" panose="020B0604020202020204" pitchFamily="34" charset="0"/>
              </a:rPr>
              <a:t>Romans </a:t>
            </a:r>
            <a:r>
              <a:rPr lang="en-US" sz="4800" b="1" u="sng" dirty="0" smtClean="0">
                <a:latin typeface="Arial" panose="020B0604020202020204" pitchFamily="34" charset="0"/>
                <a:cs typeface="Arial" panose="020B0604020202020204" pitchFamily="34" charset="0"/>
              </a:rPr>
              <a:t>10:14-15</a:t>
            </a: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400" b="1" i="1" baseline="30000" dirty="0">
                <a:latin typeface="Arial" panose="020B0604020202020204" pitchFamily="34" charset="0"/>
                <a:cs typeface="Arial" panose="020B0604020202020204" pitchFamily="34" charset="0"/>
              </a:rPr>
              <a:t>14 </a:t>
            </a:r>
            <a:r>
              <a:rPr lang="en-US" sz="4400" i="1" dirty="0">
                <a:latin typeface="Arial" panose="020B0604020202020204" pitchFamily="34" charset="0"/>
                <a:cs typeface="Arial" panose="020B0604020202020204" pitchFamily="34" charset="0"/>
              </a:rPr>
              <a:t>How, then, can they call on the one they have not believed in? And how can they believe in the one of whom they have not heard? And how can they hear without someone preaching to them? </a:t>
            </a:r>
            <a:r>
              <a:rPr lang="en-US" sz="4400" b="1" i="1" baseline="30000" dirty="0">
                <a:latin typeface="Arial" panose="020B0604020202020204" pitchFamily="34" charset="0"/>
                <a:cs typeface="Arial" panose="020B0604020202020204" pitchFamily="34" charset="0"/>
              </a:rPr>
              <a:t>15 </a:t>
            </a:r>
            <a:r>
              <a:rPr lang="en-US" sz="4400" i="1" dirty="0">
                <a:latin typeface="Arial" panose="020B0604020202020204" pitchFamily="34" charset="0"/>
                <a:cs typeface="Arial" panose="020B0604020202020204" pitchFamily="34" charset="0"/>
              </a:rPr>
              <a:t>And how can anyone preach unless they are sent? As it is written: “</a:t>
            </a:r>
            <a:r>
              <a:rPr lang="en-US" sz="4400" b="1" i="1" dirty="0">
                <a:latin typeface="Arial" panose="020B0604020202020204" pitchFamily="34" charset="0"/>
                <a:cs typeface="Arial" panose="020B0604020202020204" pitchFamily="34" charset="0"/>
              </a:rPr>
              <a:t>How beautiful are the feet of those who bring good news</a:t>
            </a:r>
            <a:r>
              <a:rPr lang="en-US" sz="4400" b="1" i="1" dirty="0" smtClean="0">
                <a:latin typeface="Arial" panose="020B0604020202020204" pitchFamily="34" charset="0"/>
                <a:cs typeface="Arial" panose="020B0604020202020204" pitchFamily="34" charset="0"/>
              </a:rPr>
              <a:t>!</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9178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292608"/>
            <a:ext cx="11777472" cy="3986784"/>
          </a:xfrm>
        </p:spPr>
        <p:txBody>
          <a:bodyPr>
            <a:noAutofit/>
          </a:bodyPr>
          <a:lstStyle/>
          <a:p>
            <a:r>
              <a:rPr lang="en-US" sz="4800" b="1" u="sng" dirty="0" smtClean="0">
                <a:latin typeface="+mn-lt"/>
                <a:cs typeface="Arial" panose="020B0604020202020204" pitchFamily="34" charset="0"/>
              </a:rPr>
              <a:t>John 3:16</a:t>
            </a:r>
            <a:r>
              <a:rPr lang="en-US" sz="4800" dirty="0">
                <a:latin typeface="+mn-lt"/>
                <a:cs typeface="Arial" panose="020B0604020202020204" pitchFamily="34" charset="0"/>
              </a:rPr>
              <a:t/>
            </a:r>
            <a:br>
              <a:rPr lang="en-US" sz="4800" dirty="0">
                <a:latin typeface="+mn-lt"/>
                <a:cs typeface="Arial" panose="020B0604020202020204" pitchFamily="34" charset="0"/>
              </a:rPr>
            </a:br>
            <a:r>
              <a:rPr lang="en-US" sz="4800" dirty="0">
                <a:latin typeface="+mn-lt"/>
              </a:rPr>
              <a:t>For God so loved the world that he gave his one and only Son, that whoever believes in him shall not perish but have eternal life.</a:t>
            </a:r>
            <a:endParaRPr lang="en-US" sz="48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13832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292608"/>
            <a:ext cx="11777472" cy="5980176"/>
          </a:xfrm>
        </p:spPr>
        <p:txBody>
          <a:bodyPr>
            <a:noAutofit/>
          </a:bodyPr>
          <a:lstStyle/>
          <a:p>
            <a:r>
              <a:rPr lang="en-US" sz="4400" b="1" u="sng" dirty="0" smtClean="0">
                <a:latin typeface="+mn-lt"/>
                <a:cs typeface="Arial" panose="020B0604020202020204" pitchFamily="34" charset="0"/>
              </a:rPr>
              <a:t>Romans 10:9, 10, 13</a:t>
            </a:r>
            <a:r>
              <a:rPr lang="en-US" sz="4400" dirty="0">
                <a:latin typeface="+mn-lt"/>
                <a:cs typeface="Arial" panose="020B0604020202020204" pitchFamily="34" charset="0"/>
              </a:rPr>
              <a:t/>
            </a:r>
            <a:br>
              <a:rPr lang="en-US" sz="4400" dirty="0">
                <a:latin typeface="+mn-lt"/>
                <a:cs typeface="Arial" panose="020B0604020202020204" pitchFamily="34" charset="0"/>
              </a:rPr>
            </a:br>
            <a:r>
              <a:rPr lang="en-US" sz="4400" dirty="0" smtClean="0">
                <a:latin typeface="+mn-lt"/>
              </a:rPr>
              <a:t>If </a:t>
            </a:r>
            <a:r>
              <a:rPr lang="en-US" sz="4400" dirty="0">
                <a:latin typeface="+mn-lt"/>
              </a:rPr>
              <a:t>you declare with your mouth, “Jesus is Lord,” and believe in your heart that God raised him from the dead, you will be saved. </a:t>
            </a:r>
            <a:r>
              <a:rPr lang="en-US" sz="4400" b="1" baseline="30000" dirty="0">
                <a:latin typeface="+mn-lt"/>
              </a:rPr>
              <a:t>10 </a:t>
            </a:r>
            <a:r>
              <a:rPr lang="en-US" sz="4400" dirty="0">
                <a:latin typeface="+mn-lt"/>
              </a:rPr>
              <a:t>For it is with your heart that you believe and are justified, and it is with your mouth that you profess your faith and are saved</a:t>
            </a:r>
            <a:r>
              <a:rPr lang="en-US" sz="4400" dirty="0" smtClean="0">
                <a:latin typeface="+mn-lt"/>
              </a:rPr>
              <a:t>.</a:t>
            </a:r>
            <a:r>
              <a:rPr lang="en-US" sz="4400" b="1" baseline="30000" dirty="0">
                <a:latin typeface="+mn-lt"/>
              </a:rPr>
              <a:t> </a:t>
            </a:r>
            <a:r>
              <a:rPr lang="en-US" sz="4400" b="1" baseline="30000" dirty="0" smtClean="0">
                <a:latin typeface="+mn-lt"/>
              </a:rPr>
              <a:t>13</a:t>
            </a:r>
            <a:r>
              <a:rPr lang="en-US" sz="4400" dirty="0" smtClean="0">
                <a:latin typeface="+mn-lt"/>
              </a:rPr>
              <a:t>…for</a:t>
            </a:r>
            <a:r>
              <a:rPr lang="en-US" sz="4400" dirty="0">
                <a:latin typeface="+mn-lt"/>
              </a:rPr>
              <a:t>, “Everyone who calls on the name of the Lord will be saved.”</a:t>
            </a:r>
            <a:endParaRPr lang="en-US" sz="44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3135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292608"/>
            <a:ext cx="11777472" cy="1353312"/>
          </a:xfrm>
        </p:spPr>
        <p:txBody>
          <a:bodyPr>
            <a:noAutofit/>
          </a:bodyPr>
          <a:lstStyle/>
          <a:p>
            <a:r>
              <a:rPr lang="en-US" sz="5400" dirty="0" smtClean="0">
                <a:latin typeface="+mn-lt"/>
                <a:ea typeface="Arial Unicode MS" panose="020B0604020202020204" pitchFamily="34" charset="-128"/>
                <a:cs typeface="Arial" panose="020B0604020202020204" pitchFamily="34" charset="0"/>
              </a:rPr>
              <a:t>STEP 1:  Know the simple Gospel</a:t>
            </a:r>
            <a:endParaRPr lang="en-US" sz="5400" dirty="0">
              <a:latin typeface="+mn-lt"/>
              <a:ea typeface="Arial Unicode MS" panose="020B0604020202020204" pitchFamily="34" charset="-128"/>
              <a:cs typeface="Arial" panose="020B0604020202020204" pitchFamily="34" charset="0"/>
            </a:endParaRPr>
          </a:p>
        </p:txBody>
      </p:sp>
      <p:sp>
        <p:nvSpPr>
          <p:cNvPr id="3" name="Title 1"/>
          <p:cNvSpPr txBox="1">
            <a:spLocks/>
          </p:cNvSpPr>
          <p:nvPr/>
        </p:nvSpPr>
        <p:spPr bwMode="auto">
          <a:xfrm>
            <a:off x="237744" y="2036064"/>
            <a:ext cx="11777472" cy="420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smtClean="0">
                <a:solidFill>
                  <a:srgbClr val="00B0F0"/>
                </a:solidFill>
                <a:latin typeface="+mn-lt"/>
                <a:ea typeface="Arial Unicode MS" panose="020B0604020202020204" pitchFamily="34" charset="-128"/>
                <a:cs typeface="Arial" panose="020B0604020202020204" pitchFamily="34" charset="0"/>
              </a:rPr>
              <a:t>In 60 seconds or less, </a:t>
            </a:r>
          </a:p>
          <a:p>
            <a:pPr algn="ctr"/>
            <a:r>
              <a:rPr lang="en-US" sz="5400" dirty="0" smtClean="0">
                <a:solidFill>
                  <a:srgbClr val="00B0F0"/>
                </a:solidFill>
                <a:latin typeface="+mn-lt"/>
                <a:ea typeface="Arial Unicode MS" panose="020B0604020202020204" pitchFamily="34" charset="-128"/>
                <a:cs typeface="Arial" panose="020B0604020202020204" pitchFamily="34" charset="0"/>
              </a:rPr>
              <a:t>share with someone </a:t>
            </a:r>
          </a:p>
          <a:p>
            <a:pPr algn="ctr"/>
            <a:r>
              <a:rPr lang="en-US" sz="5400" dirty="0" smtClean="0">
                <a:solidFill>
                  <a:srgbClr val="00B0F0"/>
                </a:solidFill>
                <a:latin typeface="+mn-lt"/>
                <a:ea typeface="Arial Unicode MS" panose="020B0604020202020204" pitchFamily="34" charset="-128"/>
                <a:cs typeface="Arial" panose="020B0604020202020204" pitchFamily="34" charset="0"/>
              </a:rPr>
              <a:t>what they would need to </a:t>
            </a:r>
          </a:p>
          <a:p>
            <a:pPr algn="ctr"/>
            <a:r>
              <a:rPr lang="en-US" sz="5400" dirty="0" smtClean="0">
                <a:solidFill>
                  <a:srgbClr val="00B0F0"/>
                </a:solidFill>
                <a:latin typeface="+mn-lt"/>
                <a:ea typeface="Arial Unicode MS" panose="020B0604020202020204" pitchFamily="34" charset="-128"/>
                <a:cs typeface="Arial" panose="020B0604020202020204" pitchFamily="34" charset="0"/>
              </a:rPr>
              <a:t>know and do to experience </a:t>
            </a:r>
          </a:p>
          <a:p>
            <a:pPr algn="ctr"/>
            <a:r>
              <a:rPr lang="en-US" sz="5400" dirty="0" smtClean="0">
                <a:solidFill>
                  <a:srgbClr val="00B0F0"/>
                </a:solidFill>
                <a:latin typeface="+mn-lt"/>
                <a:ea typeface="Arial Unicode MS" panose="020B0604020202020204" pitchFamily="34" charset="-128"/>
                <a:cs typeface="Arial" panose="020B0604020202020204" pitchFamily="34" charset="0"/>
              </a:rPr>
              <a:t>the Gospel of Jesus Christ.</a:t>
            </a:r>
            <a:endParaRPr lang="en-US" sz="5400" dirty="0">
              <a:solidFill>
                <a:srgbClr val="00B0F0"/>
              </a:solidFill>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969125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7744" y="292608"/>
            <a:ext cx="11777472" cy="1353312"/>
          </a:xfrm>
        </p:spPr>
        <p:txBody>
          <a:bodyPr>
            <a:noAutofit/>
          </a:bodyPr>
          <a:lstStyle/>
          <a:p>
            <a:r>
              <a:rPr lang="en-US" sz="5400" dirty="0" smtClean="0">
                <a:latin typeface="+mn-lt"/>
                <a:ea typeface="Arial Unicode MS" panose="020B0604020202020204" pitchFamily="34" charset="-128"/>
                <a:cs typeface="Arial" panose="020B0604020202020204" pitchFamily="34" charset="0"/>
              </a:rPr>
              <a:t>STEP 1:  KNOW the simple Gospel</a:t>
            </a:r>
            <a:endParaRPr lang="en-US" sz="5400" dirty="0">
              <a:latin typeface="+mn-lt"/>
              <a:ea typeface="Arial Unicode MS" panose="020B0604020202020204" pitchFamily="34" charset="-128"/>
              <a:cs typeface="Arial" panose="020B0604020202020204" pitchFamily="34" charset="0"/>
            </a:endParaRPr>
          </a:p>
        </p:txBody>
      </p:sp>
      <p:sp>
        <p:nvSpPr>
          <p:cNvPr id="4" name="Title 1"/>
          <p:cNvSpPr txBox="1">
            <a:spLocks/>
          </p:cNvSpPr>
          <p:nvPr/>
        </p:nvSpPr>
        <p:spPr bwMode="auto">
          <a:xfrm>
            <a:off x="237744" y="1645920"/>
            <a:ext cx="11777472" cy="24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spcBef>
                <a:spcPct val="0"/>
              </a:spcBef>
              <a:spcAft>
                <a:spcPct val="0"/>
              </a:spcAft>
              <a:defRPr sz="7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rgbClr val="00B0F0"/>
                </a:solidFill>
                <a:latin typeface="+mn-lt"/>
                <a:ea typeface="Arial Unicode MS" panose="020B0604020202020204" pitchFamily="34" charset="-128"/>
                <a:cs typeface="Arial" panose="020B0604020202020204" pitchFamily="34" charset="0"/>
              </a:rPr>
              <a:t>STEP 2:  Be SENT</a:t>
            </a:r>
          </a:p>
          <a:p>
            <a:r>
              <a:rPr lang="en-US" sz="5400" dirty="0" smtClean="0">
                <a:latin typeface="+mn-lt"/>
                <a:ea typeface="Arial Unicode MS" panose="020B0604020202020204" pitchFamily="34" charset="-128"/>
                <a:cs typeface="Arial" panose="020B0604020202020204" pitchFamily="34" charset="0"/>
              </a:rPr>
              <a:t>STEP 3:  Actually GO</a:t>
            </a:r>
          </a:p>
          <a:p>
            <a:endParaRPr lang="en-US" sz="5400" dirty="0">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322304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622</TotalTime>
  <Words>285</Words>
  <Application>Microsoft Office PowerPoint</Application>
  <PresentationFormat>Widescreen</PresentationFormat>
  <Paragraphs>41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 Unicode MS</vt:lpstr>
      <vt:lpstr>Arial</vt:lpstr>
      <vt:lpstr>Arial Black</vt:lpstr>
      <vt:lpstr>Bell MT</vt:lpstr>
      <vt:lpstr>Century Gothic</vt:lpstr>
      <vt:lpstr>Wingdings 3</vt:lpstr>
      <vt:lpstr>#1-Col.1;1-7-Identity</vt:lpstr>
      <vt:lpstr>PowerPoint Presentation</vt:lpstr>
      <vt:lpstr>PowerPoint Presentation</vt:lpstr>
      <vt:lpstr>Get Acquainted! 1.)  What is some of the best news someone ever delivered to you? 2.)  When do you remember first recognizing spiritual hunger in your own life &amp; what in your life contributed to that hunger?</vt:lpstr>
      <vt:lpstr>PowerPoint Presentation</vt:lpstr>
      <vt:lpstr>Romans 10:14-15 14 How, then, can they call on the one they have not believed in? And how can they believe in the one of whom they have not heard? And how can they hear without someone preaching to them? 15 And how can anyone preach unless they are sent? As it is written: “How beautiful are the feet of those who bring good news!”</vt:lpstr>
      <vt:lpstr>John 3:16 For God so loved the world that he gave his one and only Son, that whoever believes in him shall not perish but have eternal life.</vt:lpstr>
      <vt:lpstr>Romans 10:9, 10, 13 If you declare with your mouth, “Jesus is Lord,” and believe in your heart that God raised him from the dead, you will be saved. 10 For it is with your heart that you believe and are justified, and it is with your mouth that you profess your faith and are saved. 13…for, “Everyone who calls on the name of the Lord will be saved.”</vt:lpstr>
      <vt:lpstr>STEP 1:  Know the simple Gospel</vt:lpstr>
      <vt:lpstr>STEP 1:  KNOW the simple Gospel</vt:lpstr>
      <vt:lpstr>Are YOU</vt:lpstr>
      <vt:lpstr>Who does Jesus send out? Matthew 10:5-8—These twelve Jesus sent out with the following instructions: “Do not go among the Gentiles or enter any town of the Samaritans.  6 Go rather to the lost sheep of Israel. 7 As you go, proclaim this message: ‘The kingdom of heaven  has come near.’ 8 Heal the sick, raise the dead, cleanse those who have leprosy, drive out demons. Freely you have received; freely give.</vt:lpstr>
      <vt:lpstr>Who does Jesus send out?  Matthew 4:19 “Come, follow me,” Jesus said, “and I will send you out to fish for people.” </vt:lpstr>
      <vt:lpstr>Who does Jesus send out?  The 72—Luke 10:1 “After this the Lord appointed seventy-two others and sent them two by two  ahead of him to every town and place where he was about to go.”</vt:lpstr>
      <vt:lpstr>All Believers? Matthew 28:18-20—“All authority in heaven and earth has been given to me.  Therefore go and make disciples of all nations, baptizing them in the name of the Father and of the Son and of the Holy Spirit, and teaching them to obey everything I have commanded you.  And surely I am with you always, to the very end of the age.”</vt:lpstr>
      <vt:lpstr>All Believers?  Acts 1:8—“But you will receive power when the Holy Spirit comes on you; and you will be my witnesses in Jerusalem, and in all Judea and Samaria, and to the ends of the earth.”  </vt:lpstr>
      <vt:lpstr>All Believers?  John 17:18—“As you sent me into the world, I have sent them into the world.” </vt:lpstr>
      <vt:lpstr>All Believers?  John 20:20, 21 “Peace be with you!  As the Father has sent me, I am sending you.”  </vt:lpstr>
      <vt:lpstr>All Believers?  Matthew 9:37, 38 “Then he said to his disciples, “The harvest is plentiful but the workers are few.  Ask the Lord of the harvest, therefore, to send out workers into his harvest field.””</vt:lpstr>
      <vt:lpstr>All Believers?  Luke 10:2, 3 2 He told them, “The harvest is plentiful, but the workers are few. Ask the Lord of the harvest, therefore, to send out workers into his harvest field. 3 Go! I am sending you out like lambs among wolves.</vt:lpstr>
      <vt:lpstr>Who do the disciples send away?  </vt:lpstr>
      <vt:lpstr>Who do the disciples send away?  </vt:lpstr>
      <vt:lpstr>PowerPoint Presentation</vt:lpstr>
      <vt:lpstr>STEP 1:  KNOW the simple Gospel</vt:lpstr>
      <vt:lpstr>What are the potential UPSIDES to our lives of actually…</vt:lpstr>
      <vt:lpstr>What are the potential “DOWNSIDES”  to our lives of actually…</vt:lpstr>
      <vt:lpstr>PowerPoint Presentation</vt:lpstr>
      <vt:lpstr>What is it that keeps us from sharing the Gospel freely most of the time?  </vt:lpstr>
      <vt:lpstr>Galatians 6:19, 20 “Pray also for me, that whenever I speak, words may be given me so that I will fearlessly make known the mystery of the gospel, for which I am an ambassador in chains.  Pray that I may declare it fearlessly, as I should.”    </vt:lpstr>
      <vt:lpstr>2 Corinthians 5:11  “Since then we know what it is to fear the Lord, we try to persuade others.”    Vs. 14--“Christ’s love compels us”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2018-09-23T04:18:36Z</dcterms:created>
  <dcterms:modified xsi:type="dcterms:W3CDTF">2018-09-23T14:41:36Z</dcterms:modified>
</cp:coreProperties>
</file>