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4" r:id="rId2"/>
    <p:sldId id="413" r:id="rId3"/>
    <p:sldId id="375" r:id="rId4"/>
    <p:sldId id="357" r:id="rId5"/>
    <p:sldId id="380" r:id="rId6"/>
    <p:sldId id="406" r:id="rId7"/>
    <p:sldId id="407" r:id="rId8"/>
    <p:sldId id="408" r:id="rId9"/>
    <p:sldId id="403" r:id="rId10"/>
    <p:sldId id="409" r:id="rId11"/>
    <p:sldId id="414" r:id="rId12"/>
    <p:sldId id="410" r:id="rId13"/>
    <p:sldId id="342" r:id="rId14"/>
    <p:sldId id="412" r:id="rId15"/>
    <p:sldId id="411" r:id="rId16"/>
    <p:sldId id="40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38" autoAdjust="0"/>
    <p:restoredTop sz="94660"/>
  </p:normalViewPr>
  <p:slideViewPr>
    <p:cSldViewPr snapToGrid="0">
      <p:cViewPr>
        <p:scale>
          <a:sx n="51" d="100"/>
          <a:sy n="51" d="100"/>
        </p:scale>
        <p:origin x="1524" y="4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7D649F-A64E-4244-9844-93581FAC36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7E09FF5-27B7-481F-99D5-630DACA3E5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EC268C3-3C97-4016-BCAC-620BE0D0F447}"/>
              </a:ext>
            </a:extLst>
          </p:cNvPr>
          <p:cNvSpPr>
            <a:spLocks noGrp="1"/>
          </p:cNvSpPr>
          <p:nvPr>
            <p:ph type="dt" sz="half" idx="10"/>
          </p:nvPr>
        </p:nvSpPr>
        <p:spPr/>
        <p:txBody>
          <a:bodyPr/>
          <a:lstStyle/>
          <a:p>
            <a:fld id="{1661F1D9-E0E2-4C02-AA54-9971D2D4F0E0}" type="datetimeFigureOut">
              <a:rPr lang="en-US" smtClean="0"/>
              <a:t>2/3/2018</a:t>
            </a:fld>
            <a:endParaRPr lang="en-US"/>
          </a:p>
        </p:txBody>
      </p:sp>
      <p:sp>
        <p:nvSpPr>
          <p:cNvPr id="5" name="Footer Placeholder 4">
            <a:extLst>
              <a:ext uri="{FF2B5EF4-FFF2-40B4-BE49-F238E27FC236}">
                <a16:creationId xmlns:a16="http://schemas.microsoft.com/office/drawing/2014/main" xmlns="" id="{E9C2E235-11D1-4B1D-BBA1-5632E5F3D3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A665A7E-F1B2-4C1B-A53F-1D1470CE516F}"/>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1104245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26247B-36EC-4E82-A22E-FA1C9027ED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FAF5304-8996-475F-AE02-C701FB7ACED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0B924FF-61BE-43D0-866C-D5A6A0544C20}"/>
              </a:ext>
            </a:extLst>
          </p:cNvPr>
          <p:cNvSpPr>
            <a:spLocks noGrp="1"/>
          </p:cNvSpPr>
          <p:nvPr>
            <p:ph type="dt" sz="half" idx="10"/>
          </p:nvPr>
        </p:nvSpPr>
        <p:spPr/>
        <p:txBody>
          <a:bodyPr/>
          <a:lstStyle/>
          <a:p>
            <a:fld id="{1661F1D9-E0E2-4C02-AA54-9971D2D4F0E0}" type="datetimeFigureOut">
              <a:rPr lang="en-US" smtClean="0"/>
              <a:t>2/3/2018</a:t>
            </a:fld>
            <a:endParaRPr lang="en-US"/>
          </a:p>
        </p:txBody>
      </p:sp>
      <p:sp>
        <p:nvSpPr>
          <p:cNvPr id="5" name="Footer Placeholder 4">
            <a:extLst>
              <a:ext uri="{FF2B5EF4-FFF2-40B4-BE49-F238E27FC236}">
                <a16:creationId xmlns:a16="http://schemas.microsoft.com/office/drawing/2014/main" xmlns="" id="{B34A437B-2775-405F-8063-7FADF390D7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71A59CD-A3D8-43C0-8990-4E9A815D66C9}"/>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2301708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C987A53-791D-47F1-87CD-5C9AF1082C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595D235-6D71-4B54-9E68-5BC1D83C2AE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9B37EBC-F9CB-4748-BFFF-EF150952934C}"/>
              </a:ext>
            </a:extLst>
          </p:cNvPr>
          <p:cNvSpPr>
            <a:spLocks noGrp="1"/>
          </p:cNvSpPr>
          <p:nvPr>
            <p:ph type="dt" sz="half" idx="10"/>
          </p:nvPr>
        </p:nvSpPr>
        <p:spPr/>
        <p:txBody>
          <a:bodyPr/>
          <a:lstStyle/>
          <a:p>
            <a:fld id="{1661F1D9-E0E2-4C02-AA54-9971D2D4F0E0}" type="datetimeFigureOut">
              <a:rPr lang="en-US" smtClean="0"/>
              <a:t>2/3/2018</a:t>
            </a:fld>
            <a:endParaRPr lang="en-US"/>
          </a:p>
        </p:txBody>
      </p:sp>
      <p:sp>
        <p:nvSpPr>
          <p:cNvPr id="5" name="Footer Placeholder 4">
            <a:extLst>
              <a:ext uri="{FF2B5EF4-FFF2-40B4-BE49-F238E27FC236}">
                <a16:creationId xmlns:a16="http://schemas.microsoft.com/office/drawing/2014/main" xmlns="" id="{4E0481AC-CF1C-4B17-88E2-5E541E10E8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D1F793F-BDD1-4DF2-B598-D16216AD07CC}"/>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4066304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CEF19B-7D9E-49DA-8EC0-5A27BA61BB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A8789B6-A29D-45B2-A3B9-4515E11A0C6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27A587C-0FE7-4763-8492-0D4BDACBB03B}"/>
              </a:ext>
            </a:extLst>
          </p:cNvPr>
          <p:cNvSpPr>
            <a:spLocks noGrp="1"/>
          </p:cNvSpPr>
          <p:nvPr>
            <p:ph type="dt" sz="half" idx="10"/>
          </p:nvPr>
        </p:nvSpPr>
        <p:spPr/>
        <p:txBody>
          <a:bodyPr/>
          <a:lstStyle/>
          <a:p>
            <a:fld id="{1661F1D9-E0E2-4C02-AA54-9971D2D4F0E0}" type="datetimeFigureOut">
              <a:rPr lang="en-US" smtClean="0"/>
              <a:t>2/3/2018</a:t>
            </a:fld>
            <a:endParaRPr lang="en-US"/>
          </a:p>
        </p:txBody>
      </p:sp>
      <p:sp>
        <p:nvSpPr>
          <p:cNvPr id="5" name="Footer Placeholder 4">
            <a:extLst>
              <a:ext uri="{FF2B5EF4-FFF2-40B4-BE49-F238E27FC236}">
                <a16:creationId xmlns:a16="http://schemas.microsoft.com/office/drawing/2014/main" xmlns="" id="{16FEB789-0F5E-49C2-8BA3-D3FB97D6CC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E1CC172-0E9C-4544-8DDD-7A2DC5310758}"/>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2507813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3BBCA1-C53B-4F94-B01D-7E1B5CA388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DDCC335-906C-4893-AFDB-F279091F85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AAAD830E-F6BF-4BAC-89AF-18299AC2F76B}"/>
              </a:ext>
            </a:extLst>
          </p:cNvPr>
          <p:cNvSpPr>
            <a:spLocks noGrp="1"/>
          </p:cNvSpPr>
          <p:nvPr>
            <p:ph type="dt" sz="half" idx="10"/>
          </p:nvPr>
        </p:nvSpPr>
        <p:spPr/>
        <p:txBody>
          <a:bodyPr/>
          <a:lstStyle/>
          <a:p>
            <a:fld id="{1661F1D9-E0E2-4C02-AA54-9971D2D4F0E0}" type="datetimeFigureOut">
              <a:rPr lang="en-US" smtClean="0"/>
              <a:t>2/3/2018</a:t>
            </a:fld>
            <a:endParaRPr lang="en-US"/>
          </a:p>
        </p:txBody>
      </p:sp>
      <p:sp>
        <p:nvSpPr>
          <p:cNvPr id="5" name="Footer Placeholder 4">
            <a:extLst>
              <a:ext uri="{FF2B5EF4-FFF2-40B4-BE49-F238E27FC236}">
                <a16:creationId xmlns:a16="http://schemas.microsoft.com/office/drawing/2014/main" xmlns="" id="{6DFC395E-F0A0-430B-9944-8762BC9243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E9CC959-EB94-445B-8FEA-FBA1DE9C298B}"/>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2908595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2AF80C-5A06-4CDD-AA15-3CF1E5FA95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03159D1-EB9B-4D0F-A659-337DA5A1C66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DCADD57-8272-4B45-A0F1-3C96AC30AFD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22BBC41-899F-4225-9766-C7D96EBE430B}"/>
              </a:ext>
            </a:extLst>
          </p:cNvPr>
          <p:cNvSpPr>
            <a:spLocks noGrp="1"/>
          </p:cNvSpPr>
          <p:nvPr>
            <p:ph type="dt" sz="half" idx="10"/>
          </p:nvPr>
        </p:nvSpPr>
        <p:spPr/>
        <p:txBody>
          <a:bodyPr/>
          <a:lstStyle/>
          <a:p>
            <a:fld id="{1661F1D9-E0E2-4C02-AA54-9971D2D4F0E0}" type="datetimeFigureOut">
              <a:rPr lang="en-US" smtClean="0"/>
              <a:t>2/3/2018</a:t>
            </a:fld>
            <a:endParaRPr lang="en-US"/>
          </a:p>
        </p:txBody>
      </p:sp>
      <p:sp>
        <p:nvSpPr>
          <p:cNvPr id="6" name="Footer Placeholder 5">
            <a:extLst>
              <a:ext uri="{FF2B5EF4-FFF2-40B4-BE49-F238E27FC236}">
                <a16:creationId xmlns:a16="http://schemas.microsoft.com/office/drawing/2014/main" xmlns="" id="{EA5C9256-4D32-41E5-A171-4AAD62AA8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18A470D-CC3F-4CEE-8888-8C50DC422F98}"/>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3961558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57A993-CA1B-474C-8D98-FF61906A94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CE09ACF-CC5F-4519-BA9D-82E761FD6A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C7816EBD-25F0-457C-96E9-F59CEA644DC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C8DD864-F5D3-4A80-A9BB-ECD52F24B9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F2647946-CEC8-4738-9691-9B2C701CDFD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5463A63-C5CF-4024-832B-A46DC51B2191}"/>
              </a:ext>
            </a:extLst>
          </p:cNvPr>
          <p:cNvSpPr>
            <a:spLocks noGrp="1"/>
          </p:cNvSpPr>
          <p:nvPr>
            <p:ph type="dt" sz="half" idx="10"/>
          </p:nvPr>
        </p:nvSpPr>
        <p:spPr/>
        <p:txBody>
          <a:bodyPr/>
          <a:lstStyle/>
          <a:p>
            <a:fld id="{1661F1D9-E0E2-4C02-AA54-9971D2D4F0E0}" type="datetimeFigureOut">
              <a:rPr lang="en-US" smtClean="0"/>
              <a:t>2/3/2018</a:t>
            </a:fld>
            <a:endParaRPr lang="en-US"/>
          </a:p>
        </p:txBody>
      </p:sp>
      <p:sp>
        <p:nvSpPr>
          <p:cNvPr id="8" name="Footer Placeholder 7">
            <a:extLst>
              <a:ext uri="{FF2B5EF4-FFF2-40B4-BE49-F238E27FC236}">
                <a16:creationId xmlns:a16="http://schemas.microsoft.com/office/drawing/2014/main" xmlns="" id="{4B7C581D-4295-4234-BB6F-778EEA7EE1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5C14FF6A-1ABA-4F33-9A60-B4D01BA8217B}"/>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3443916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1E83DC-36A1-47D3-9953-10256AA6B9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13A5162-21C9-4606-A7FA-00E4850DB7BF}"/>
              </a:ext>
            </a:extLst>
          </p:cNvPr>
          <p:cNvSpPr>
            <a:spLocks noGrp="1"/>
          </p:cNvSpPr>
          <p:nvPr>
            <p:ph type="dt" sz="half" idx="10"/>
          </p:nvPr>
        </p:nvSpPr>
        <p:spPr/>
        <p:txBody>
          <a:bodyPr/>
          <a:lstStyle/>
          <a:p>
            <a:fld id="{1661F1D9-E0E2-4C02-AA54-9971D2D4F0E0}" type="datetimeFigureOut">
              <a:rPr lang="en-US" smtClean="0"/>
              <a:t>2/3/2018</a:t>
            </a:fld>
            <a:endParaRPr lang="en-US"/>
          </a:p>
        </p:txBody>
      </p:sp>
      <p:sp>
        <p:nvSpPr>
          <p:cNvPr id="4" name="Footer Placeholder 3">
            <a:extLst>
              <a:ext uri="{FF2B5EF4-FFF2-40B4-BE49-F238E27FC236}">
                <a16:creationId xmlns:a16="http://schemas.microsoft.com/office/drawing/2014/main" xmlns="" id="{2DED4540-7D79-426B-A93D-28BB6AA658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1FA46567-3552-4C00-A419-991C5F582F7D}"/>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2537550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5D98EAB-5D23-4489-A2C0-4827460EE63D}"/>
              </a:ext>
            </a:extLst>
          </p:cNvPr>
          <p:cNvSpPr>
            <a:spLocks noGrp="1"/>
          </p:cNvSpPr>
          <p:nvPr>
            <p:ph type="dt" sz="half" idx="10"/>
          </p:nvPr>
        </p:nvSpPr>
        <p:spPr/>
        <p:txBody>
          <a:bodyPr/>
          <a:lstStyle/>
          <a:p>
            <a:fld id="{1661F1D9-E0E2-4C02-AA54-9971D2D4F0E0}" type="datetimeFigureOut">
              <a:rPr lang="en-US" smtClean="0"/>
              <a:t>2/3/2018</a:t>
            </a:fld>
            <a:endParaRPr lang="en-US"/>
          </a:p>
        </p:txBody>
      </p:sp>
      <p:sp>
        <p:nvSpPr>
          <p:cNvPr id="3" name="Footer Placeholder 2">
            <a:extLst>
              <a:ext uri="{FF2B5EF4-FFF2-40B4-BE49-F238E27FC236}">
                <a16:creationId xmlns:a16="http://schemas.microsoft.com/office/drawing/2014/main" xmlns="" id="{94AC44F3-9C1B-4FA8-9FDD-8B2271FE7B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F8FC51A0-D76E-42A3-AA1F-525558C12131}"/>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1200925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36DB74-D836-4D48-845F-DA1534BD60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32A328C-530A-4678-8D58-5553F4BD47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A41F965-9F06-4550-8B99-4CF30A4493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97508DE7-8811-4860-A63E-967080A664AB}"/>
              </a:ext>
            </a:extLst>
          </p:cNvPr>
          <p:cNvSpPr>
            <a:spLocks noGrp="1"/>
          </p:cNvSpPr>
          <p:nvPr>
            <p:ph type="dt" sz="half" idx="10"/>
          </p:nvPr>
        </p:nvSpPr>
        <p:spPr/>
        <p:txBody>
          <a:bodyPr/>
          <a:lstStyle/>
          <a:p>
            <a:fld id="{1661F1D9-E0E2-4C02-AA54-9971D2D4F0E0}" type="datetimeFigureOut">
              <a:rPr lang="en-US" smtClean="0"/>
              <a:t>2/3/2018</a:t>
            </a:fld>
            <a:endParaRPr lang="en-US"/>
          </a:p>
        </p:txBody>
      </p:sp>
      <p:sp>
        <p:nvSpPr>
          <p:cNvPr id="6" name="Footer Placeholder 5">
            <a:extLst>
              <a:ext uri="{FF2B5EF4-FFF2-40B4-BE49-F238E27FC236}">
                <a16:creationId xmlns:a16="http://schemas.microsoft.com/office/drawing/2014/main" xmlns="" id="{445D43D4-1B6E-4E8F-BD56-45E91180EC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0895E81-812C-43DA-B687-40136A6EC2BF}"/>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885162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94A9F-2275-432A-A2BA-9356317272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4E21DFA-9B7A-408E-9029-9A8C525027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980AD7F-38B3-4F78-A3E7-DAEC2EEC65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DA335AB-7E3A-4E6D-8F8A-58D957FF45D0}"/>
              </a:ext>
            </a:extLst>
          </p:cNvPr>
          <p:cNvSpPr>
            <a:spLocks noGrp="1"/>
          </p:cNvSpPr>
          <p:nvPr>
            <p:ph type="dt" sz="half" idx="10"/>
          </p:nvPr>
        </p:nvSpPr>
        <p:spPr/>
        <p:txBody>
          <a:bodyPr/>
          <a:lstStyle/>
          <a:p>
            <a:fld id="{1661F1D9-E0E2-4C02-AA54-9971D2D4F0E0}" type="datetimeFigureOut">
              <a:rPr lang="en-US" smtClean="0"/>
              <a:t>2/3/2018</a:t>
            </a:fld>
            <a:endParaRPr lang="en-US"/>
          </a:p>
        </p:txBody>
      </p:sp>
      <p:sp>
        <p:nvSpPr>
          <p:cNvPr id="6" name="Footer Placeholder 5">
            <a:extLst>
              <a:ext uri="{FF2B5EF4-FFF2-40B4-BE49-F238E27FC236}">
                <a16:creationId xmlns:a16="http://schemas.microsoft.com/office/drawing/2014/main" xmlns="" id="{C55F8E36-E446-4619-AA84-9FEBD2538C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E3493C9-B508-423C-83ED-BD414652561A}"/>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3506574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195E458-F24C-431D-8AED-CC4C1D4457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54B244A-8486-4C41-B3E0-2CE56ADEA4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15E2C90-FD38-49F3-B99A-2E1F92EB14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1F1D9-E0E2-4C02-AA54-9971D2D4F0E0}" type="datetimeFigureOut">
              <a:rPr lang="en-US" smtClean="0"/>
              <a:t>2/3/2018</a:t>
            </a:fld>
            <a:endParaRPr lang="en-US"/>
          </a:p>
        </p:txBody>
      </p:sp>
      <p:sp>
        <p:nvSpPr>
          <p:cNvPr id="5" name="Footer Placeholder 4">
            <a:extLst>
              <a:ext uri="{FF2B5EF4-FFF2-40B4-BE49-F238E27FC236}">
                <a16:creationId xmlns:a16="http://schemas.microsoft.com/office/drawing/2014/main" xmlns="" id="{2ECFDC13-402F-4E6B-A957-E5B2AE3C12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D8A585B-8BDD-4726-81AF-3929B061E3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9EF661-ED2A-419C-82C3-C872583F532D}" type="slidenum">
              <a:rPr lang="en-US" smtClean="0"/>
              <a:t>‹#›</a:t>
            </a:fld>
            <a:endParaRPr lang="en-US"/>
          </a:p>
        </p:txBody>
      </p:sp>
    </p:spTree>
    <p:extLst>
      <p:ext uri="{BB962C8B-B14F-4D97-AF65-F5344CB8AC3E}">
        <p14:creationId xmlns:p14="http://schemas.microsoft.com/office/powerpoint/2010/main" val="3718980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8504D4-99E3-4E1A-B4C2-E089C920933A}"/>
              </a:ext>
            </a:extLst>
          </p:cNvPr>
          <p:cNvSpPr>
            <a:spLocks noGrp="1"/>
          </p:cNvSpPr>
          <p:nvPr>
            <p:ph type="title"/>
          </p:nvPr>
        </p:nvSpPr>
        <p:spPr>
          <a:xfrm>
            <a:off x="504967" y="968990"/>
            <a:ext cx="11349576" cy="5090615"/>
          </a:xfrm>
        </p:spPr>
        <p:txBody>
          <a:bodyPr>
            <a:noAutofit/>
          </a:bodyPr>
          <a:lstStyle/>
          <a:p>
            <a:r>
              <a:rPr lang="en-US" sz="5400" b="1" dirty="0" smtClean="0">
                <a:solidFill>
                  <a:schemeClr val="bg1"/>
                </a:solidFill>
                <a:latin typeface="+mn-lt"/>
              </a:rPr>
              <a:t>Tell someone about one of the follow:</a:t>
            </a:r>
            <a:br>
              <a:rPr lang="en-US" sz="5400" b="1" dirty="0" smtClean="0">
                <a:solidFill>
                  <a:schemeClr val="bg1"/>
                </a:solidFill>
                <a:latin typeface="+mn-lt"/>
              </a:rPr>
            </a:br>
            <a:r>
              <a:rPr lang="en-US" sz="4800" dirty="0" smtClean="0">
                <a:solidFill>
                  <a:schemeClr val="bg1"/>
                </a:solidFill>
                <a:latin typeface="+mn-lt"/>
              </a:rPr>
              <a:t/>
            </a:r>
            <a:br>
              <a:rPr lang="en-US" sz="4800" dirty="0" smtClean="0">
                <a:solidFill>
                  <a:schemeClr val="bg1"/>
                </a:solidFill>
                <a:latin typeface="+mn-lt"/>
              </a:rPr>
            </a:br>
            <a:r>
              <a:rPr lang="en-US" sz="4800" dirty="0" smtClean="0">
                <a:solidFill>
                  <a:schemeClr val="bg1"/>
                </a:solidFill>
                <a:latin typeface="+mn-lt"/>
              </a:rPr>
              <a:t>1</a:t>
            </a:r>
            <a:r>
              <a:rPr lang="en-US" sz="4800" dirty="0">
                <a:solidFill>
                  <a:schemeClr val="bg1"/>
                </a:solidFill>
                <a:latin typeface="+mn-lt"/>
              </a:rPr>
              <a:t>.) The sibling you feel closest to in your family of origin and WHY you think that is</a:t>
            </a:r>
            <a:r>
              <a:rPr lang="en-US" sz="4800" dirty="0" smtClean="0">
                <a:solidFill>
                  <a:schemeClr val="bg1"/>
                </a:solidFill>
                <a:latin typeface="+mn-lt"/>
              </a:rPr>
              <a:t>.</a:t>
            </a:r>
            <a:br>
              <a:rPr lang="en-US" sz="4800" dirty="0" smtClean="0">
                <a:solidFill>
                  <a:schemeClr val="bg1"/>
                </a:solidFill>
                <a:latin typeface="+mn-lt"/>
              </a:rPr>
            </a:br>
            <a:r>
              <a:rPr lang="en-US" sz="4800" dirty="0">
                <a:solidFill>
                  <a:schemeClr val="bg1"/>
                </a:solidFill>
                <a:latin typeface="+mn-lt"/>
              </a:rPr>
              <a:t/>
            </a:r>
            <a:br>
              <a:rPr lang="en-US" sz="4800" dirty="0">
                <a:solidFill>
                  <a:schemeClr val="bg1"/>
                </a:solidFill>
                <a:latin typeface="+mn-lt"/>
              </a:rPr>
            </a:br>
            <a:r>
              <a:rPr lang="en-US" sz="4800" dirty="0">
                <a:solidFill>
                  <a:schemeClr val="bg1"/>
                </a:solidFill>
                <a:latin typeface="+mn-lt"/>
              </a:rPr>
              <a:t>2.)  The name of one of your closest life-long friends and WHAT you think made you close friends.</a:t>
            </a:r>
          </a:p>
        </p:txBody>
      </p:sp>
    </p:spTree>
    <p:extLst>
      <p:ext uri="{BB962C8B-B14F-4D97-AF65-F5344CB8AC3E}">
        <p14:creationId xmlns:p14="http://schemas.microsoft.com/office/powerpoint/2010/main" val="4372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8504D4-99E3-4E1A-B4C2-E089C920933A}"/>
              </a:ext>
            </a:extLst>
          </p:cNvPr>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7295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26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8504D4-99E3-4E1A-B4C2-E089C920933A}"/>
              </a:ext>
            </a:extLst>
          </p:cNvPr>
          <p:cNvSpPr>
            <a:spLocks noGrp="1"/>
          </p:cNvSpPr>
          <p:nvPr>
            <p:ph type="title"/>
          </p:nvPr>
        </p:nvSpPr>
        <p:spPr/>
        <p:txBody>
          <a:bodyPr/>
          <a:lstStyle/>
          <a:p>
            <a:endParaRPr lang="en-US"/>
          </a:p>
        </p:txBody>
      </p:sp>
      <p:pic>
        <p:nvPicPr>
          <p:cNvPr id="9218" name="Picture 2" descr="Image result for Spokane W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82500" cy="281940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Related imag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04850" y="3184526"/>
            <a:ext cx="4990628" cy="3368674"/>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Image result for Promise Keeper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4574" y="3184526"/>
            <a:ext cx="3349625" cy="3349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3863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2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2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3484" y="2096021"/>
            <a:ext cx="6673957" cy="460503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63287" y="2096021"/>
            <a:ext cx="10263604" cy="4524315"/>
          </a:xfrm>
          <a:prstGeom prst="rect">
            <a:avLst/>
          </a:prstGeom>
        </p:spPr>
        <p:txBody>
          <a:bodyPr wrap="square">
            <a:spAutoFit/>
          </a:bodyPr>
          <a:lstStyle/>
          <a:p>
            <a:r>
              <a:rPr lang="en-US" sz="3600" b="1" u="sng" dirty="0">
                <a:solidFill>
                  <a:schemeClr val="bg1"/>
                </a:solidFill>
              </a:rPr>
              <a:t>Colossians </a:t>
            </a:r>
            <a:r>
              <a:rPr lang="en-US" sz="3600" b="1" u="sng" dirty="0" smtClean="0">
                <a:solidFill>
                  <a:schemeClr val="bg1"/>
                </a:solidFill>
              </a:rPr>
              <a:t>4:10-11</a:t>
            </a:r>
            <a:endParaRPr lang="en-US" sz="3600" u="sng" dirty="0">
              <a:solidFill>
                <a:schemeClr val="bg1"/>
              </a:solidFill>
            </a:endParaRPr>
          </a:p>
          <a:p>
            <a:r>
              <a:rPr lang="en-US" sz="3600" i="1" dirty="0">
                <a:solidFill>
                  <a:schemeClr val="bg1"/>
                </a:solidFill>
              </a:rPr>
              <a:t>My fellow prisoner </a:t>
            </a:r>
            <a:r>
              <a:rPr lang="en-US" sz="3600" i="1" u="sng" dirty="0">
                <a:solidFill>
                  <a:schemeClr val="bg1"/>
                </a:solidFill>
              </a:rPr>
              <a:t>Aristarchus</a:t>
            </a:r>
            <a:r>
              <a:rPr lang="en-US" sz="3600" i="1" dirty="0">
                <a:solidFill>
                  <a:schemeClr val="bg1"/>
                </a:solidFill>
              </a:rPr>
              <a:t> sends you his greetings, as does </a:t>
            </a:r>
            <a:r>
              <a:rPr lang="en-US" sz="3600" i="1" u="sng" dirty="0">
                <a:solidFill>
                  <a:schemeClr val="bg1"/>
                </a:solidFill>
              </a:rPr>
              <a:t>Mark</a:t>
            </a:r>
            <a:r>
              <a:rPr lang="en-US" sz="3600" i="1" dirty="0">
                <a:solidFill>
                  <a:schemeClr val="bg1"/>
                </a:solidFill>
              </a:rPr>
              <a:t>, the cousin of Barnabas. (You have received instructions about him; if he comes to you, welcome him.) </a:t>
            </a:r>
            <a:r>
              <a:rPr lang="en-US" sz="3600" b="1" i="1" baseline="30000" dirty="0">
                <a:solidFill>
                  <a:schemeClr val="bg1"/>
                </a:solidFill>
              </a:rPr>
              <a:t>11 </a:t>
            </a:r>
            <a:r>
              <a:rPr lang="en-US" sz="3600" i="1" u="sng" dirty="0">
                <a:solidFill>
                  <a:schemeClr val="bg1"/>
                </a:solidFill>
              </a:rPr>
              <a:t>Jesus</a:t>
            </a:r>
            <a:r>
              <a:rPr lang="en-US" sz="3600" i="1" dirty="0">
                <a:solidFill>
                  <a:schemeClr val="bg1"/>
                </a:solidFill>
              </a:rPr>
              <a:t>, who is called </a:t>
            </a:r>
            <a:r>
              <a:rPr lang="en-US" sz="3600" i="1" u="sng" dirty="0">
                <a:solidFill>
                  <a:schemeClr val="bg1"/>
                </a:solidFill>
              </a:rPr>
              <a:t>Justus</a:t>
            </a:r>
            <a:r>
              <a:rPr lang="en-US" sz="3600" i="1" dirty="0">
                <a:solidFill>
                  <a:schemeClr val="bg1"/>
                </a:solidFill>
              </a:rPr>
              <a:t>, also sends greetings. </a:t>
            </a:r>
            <a:r>
              <a:rPr lang="en-US" sz="3600" b="1" i="1" dirty="0">
                <a:solidFill>
                  <a:schemeClr val="bg1"/>
                </a:solidFill>
              </a:rPr>
              <a:t>These are</a:t>
            </a:r>
            <a:r>
              <a:rPr lang="en-US" sz="3600" i="1" dirty="0">
                <a:solidFill>
                  <a:schemeClr val="bg1"/>
                </a:solidFill>
              </a:rPr>
              <a:t> </a:t>
            </a:r>
            <a:r>
              <a:rPr lang="en-US" sz="3600" b="1" i="1" dirty="0">
                <a:solidFill>
                  <a:schemeClr val="bg1"/>
                </a:solidFill>
              </a:rPr>
              <a:t>the only Jews</a:t>
            </a:r>
            <a:r>
              <a:rPr lang="en-US" sz="3600" i="1" dirty="0">
                <a:solidFill>
                  <a:schemeClr val="bg1"/>
                </a:solidFill>
              </a:rPr>
              <a:t> </a:t>
            </a:r>
            <a:r>
              <a:rPr lang="en-US" sz="3600" b="1" i="1" dirty="0">
                <a:solidFill>
                  <a:schemeClr val="bg1"/>
                </a:solidFill>
              </a:rPr>
              <a:t>among my co-workers</a:t>
            </a:r>
            <a:r>
              <a:rPr lang="en-US" sz="3600" i="1" dirty="0">
                <a:solidFill>
                  <a:schemeClr val="bg1"/>
                </a:solidFill>
              </a:rPr>
              <a:t> for the kingdom of God, and they have proved a comfort to me. </a:t>
            </a:r>
            <a:endParaRPr lang="en-US" sz="3600" dirty="0">
              <a:solidFill>
                <a:schemeClr val="bg1"/>
              </a:solidFill>
            </a:endParaRPr>
          </a:p>
        </p:txBody>
      </p:sp>
      <p:sp>
        <p:nvSpPr>
          <p:cNvPr id="2" name="Title 1">
            <a:extLst>
              <a:ext uri="{FF2B5EF4-FFF2-40B4-BE49-F238E27FC236}">
                <a16:creationId xmlns:a16="http://schemas.microsoft.com/office/drawing/2014/main" xmlns="" id="{7C8504D4-99E3-4E1A-B4C2-E089C920933A}"/>
              </a:ext>
            </a:extLst>
          </p:cNvPr>
          <p:cNvSpPr>
            <a:spLocks noGrp="1"/>
          </p:cNvSpPr>
          <p:nvPr>
            <p:ph type="title"/>
          </p:nvPr>
        </p:nvSpPr>
        <p:spPr>
          <a:xfrm>
            <a:off x="163286" y="368490"/>
            <a:ext cx="11903529" cy="1727531"/>
          </a:xfrm>
        </p:spPr>
        <p:txBody>
          <a:bodyPr>
            <a:noAutofit/>
          </a:bodyPr>
          <a:lstStyle/>
          <a:p>
            <a:r>
              <a:rPr lang="en-US" sz="4800" b="1" dirty="0">
                <a:solidFill>
                  <a:schemeClr val="bg1"/>
                </a:solidFill>
                <a:latin typeface="+mn-lt"/>
              </a:rPr>
              <a:t>4.)  Bonding sometimes involves shared culture, language, history or race.</a:t>
            </a:r>
            <a:endParaRPr lang="en-US" sz="4800" dirty="0">
              <a:solidFill>
                <a:schemeClr val="bg1"/>
              </a:solidFill>
              <a:latin typeface="+mn-lt"/>
            </a:endParaRPr>
          </a:p>
        </p:txBody>
      </p:sp>
    </p:spTree>
    <p:extLst>
      <p:ext uri="{BB962C8B-B14F-4D97-AF65-F5344CB8AC3E}">
        <p14:creationId xmlns:p14="http://schemas.microsoft.com/office/powerpoint/2010/main" val="317538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Effect transition="in" filter="fade">
                                      <p:cBhvr>
                                        <p:cTn id="9" dur="500"/>
                                        <p:tgtEl>
                                          <p:spTgt spid="1026"/>
                                        </p:tgtEl>
                                      </p:cBhvr>
                                    </p:animEffect>
                                  </p:childTnLst>
                                </p:cTn>
                              </p:par>
                              <p:par>
                                <p:cTn id="10" presetID="10"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8504D4-99E3-4E1A-B4C2-E089C920933A}"/>
              </a:ext>
            </a:extLst>
          </p:cNvPr>
          <p:cNvSpPr>
            <a:spLocks noGrp="1"/>
          </p:cNvSpPr>
          <p:nvPr>
            <p:ph type="title"/>
          </p:nvPr>
        </p:nvSpPr>
        <p:spPr>
          <a:xfrm>
            <a:off x="438150" y="-214086"/>
            <a:ext cx="11544300" cy="3227161"/>
          </a:xfrm>
        </p:spPr>
        <p:txBody>
          <a:bodyPr>
            <a:noAutofit/>
          </a:bodyPr>
          <a:lstStyle/>
          <a:p>
            <a:pPr marL="685800" indent="-685800">
              <a:buFont typeface="Arial" panose="020B0604020202020204" pitchFamily="34" charset="0"/>
              <a:buChar char="•"/>
            </a:pPr>
            <a:r>
              <a:rPr lang="en-US" sz="5400" b="1" dirty="0">
                <a:solidFill>
                  <a:schemeClr val="bg1"/>
                </a:solidFill>
                <a:latin typeface="+mn-lt"/>
              </a:rPr>
              <a:t>What are some of the critical factors for bonding of people together who have not been family previously</a:t>
            </a:r>
            <a:r>
              <a:rPr lang="en-US" sz="5400" b="1" dirty="0" smtClean="0">
                <a:solidFill>
                  <a:schemeClr val="bg1"/>
                </a:solidFill>
                <a:latin typeface="+mn-lt"/>
              </a:rPr>
              <a:t>?</a:t>
            </a:r>
            <a:endParaRPr lang="en-US" sz="5400" dirty="0">
              <a:solidFill>
                <a:schemeClr val="bg1"/>
              </a:solidFill>
              <a:latin typeface="+mn-lt"/>
            </a:endParaRPr>
          </a:p>
        </p:txBody>
      </p:sp>
      <p:sp>
        <p:nvSpPr>
          <p:cNvPr id="3" name="Title 1">
            <a:extLst>
              <a:ext uri="{FF2B5EF4-FFF2-40B4-BE49-F238E27FC236}">
                <a16:creationId xmlns:a16="http://schemas.microsoft.com/office/drawing/2014/main" xmlns="" id="{7C8504D4-99E3-4E1A-B4C2-E089C920933A}"/>
              </a:ext>
            </a:extLst>
          </p:cNvPr>
          <p:cNvSpPr txBox="1">
            <a:spLocks/>
          </p:cNvSpPr>
          <p:nvPr/>
        </p:nvSpPr>
        <p:spPr>
          <a:xfrm>
            <a:off x="438150" y="3013075"/>
            <a:ext cx="11544300" cy="32271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i="1" dirty="0" smtClean="0">
                <a:solidFill>
                  <a:schemeClr val="bg1"/>
                </a:solidFill>
                <a:latin typeface="+mn-lt"/>
              </a:rPr>
              <a:t>The Power of Vulnerability</a:t>
            </a:r>
          </a:p>
          <a:p>
            <a:pPr algn="ctr"/>
            <a:r>
              <a:rPr lang="en-US" sz="5400" dirty="0" smtClean="0">
                <a:solidFill>
                  <a:schemeClr val="bg1"/>
                </a:solidFill>
                <a:latin typeface="+mn-lt"/>
              </a:rPr>
              <a:t>(TED Talk with </a:t>
            </a:r>
            <a:r>
              <a:rPr lang="en-US" sz="5400" dirty="0" err="1" smtClean="0">
                <a:solidFill>
                  <a:schemeClr val="bg1"/>
                </a:solidFill>
                <a:latin typeface="+mn-lt"/>
              </a:rPr>
              <a:t>Brene</a:t>
            </a:r>
            <a:r>
              <a:rPr lang="en-US" sz="5400" dirty="0" smtClean="0">
                <a:solidFill>
                  <a:schemeClr val="bg1"/>
                </a:solidFill>
                <a:latin typeface="+mn-lt"/>
              </a:rPr>
              <a:t> Brown)</a:t>
            </a:r>
            <a:r>
              <a:rPr lang="en-US" sz="5400" i="1" dirty="0" smtClean="0">
                <a:solidFill>
                  <a:schemeClr val="bg1"/>
                </a:solidFill>
                <a:latin typeface="+mn-lt"/>
              </a:rPr>
              <a:t> </a:t>
            </a:r>
            <a:endParaRPr lang="en-US" sz="5400" i="1" dirty="0">
              <a:solidFill>
                <a:schemeClr val="bg1"/>
              </a:solidFill>
              <a:latin typeface="+mn-lt"/>
            </a:endParaRPr>
          </a:p>
        </p:txBody>
      </p:sp>
    </p:spTree>
    <p:extLst>
      <p:ext uri="{BB962C8B-B14F-4D97-AF65-F5344CB8AC3E}">
        <p14:creationId xmlns:p14="http://schemas.microsoft.com/office/powerpoint/2010/main" val="2640257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7C8504D4-99E3-4E1A-B4C2-E089C920933A}"/>
              </a:ext>
            </a:extLst>
          </p:cNvPr>
          <p:cNvSpPr txBox="1">
            <a:spLocks/>
          </p:cNvSpPr>
          <p:nvPr/>
        </p:nvSpPr>
        <p:spPr>
          <a:xfrm>
            <a:off x="495300" y="1690688"/>
            <a:ext cx="11544300" cy="322716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685800" indent="-685800">
              <a:buFont typeface="Arial" panose="020B0604020202020204" pitchFamily="34" charset="0"/>
              <a:buChar char="•"/>
            </a:pPr>
            <a:r>
              <a:rPr lang="en-US" sz="5400" b="1" dirty="0">
                <a:solidFill>
                  <a:schemeClr val="bg1"/>
                </a:solidFill>
                <a:latin typeface="+mn-lt"/>
              </a:rPr>
              <a:t>What is RAD and how do you see RAD operating in the church today?  What are some of the important truths about RAD that could help God's people bond in Christ</a:t>
            </a:r>
            <a:r>
              <a:rPr lang="en-US" sz="5400" b="1" dirty="0" smtClean="0">
                <a:solidFill>
                  <a:schemeClr val="bg1"/>
                </a:solidFill>
                <a:latin typeface="+mn-lt"/>
              </a:rPr>
              <a:t>?</a:t>
            </a:r>
            <a:endParaRPr lang="en-US" sz="5400" dirty="0">
              <a:solidFill>
                <a:schemeClr val="bg1"/>
              </a:solidFill>
              <a:latin typeface="+mn-lt"/>
            </a:endParaRPr>
          </a:p>
        </p:txBody>
      </p:sp>
      <p:sp>
        <p:nvSpPr>
          <p:cNvPr id="4" name="Title 3"/>
          <p:cNvSpPr>
            <a:spLocks noGrp="1"/>
          </p:cNvSpPr>
          <p:nvPr>
            <p:ph type="title"/>
          </p:nvPr>
        </p:nvSpPr>
        <p:spPr/>
        <p:txBody>
          <a:bodyPr/>
          <a:lstStyle/>
          <a:p>
            <a:endParaRPr lang="en-US"/>
          </a:p>
        </p:txBody>
      </p:sp>
    </p:spTree>
    <p:extLst>
      <p:ext uri="{BB962C8B-B14F-4D97-AF65-F5344CB8AC3E}">
        <p14:creationId xmlns:p14="http://schemas.microsoft.com/office/powerpoint/2010/main" val="2630737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8504D4-99E3-4E1A-B4C2-E089C920933A}"/>
              </a:ext>
            </a:extLst>
          </p:cNvPr>
          <p:cNvSpPr>
            <a:spLocks noGrp="1"/>
          </p:cNvSpPr>
          <p:nvPr>
            <p:ph type="title"/>
          </p:nvPr>
        </p:nvSpPr>
        <p:spPr>
          <a:xfrm>
            <a:off x="171450" y="0"/>
            <a:ext cx="11811000" cy="3227161"/>
          </a:xfrm>
        </p:spPr>
        <p:txBody>
          <a:bodyPr>
            <a:noAutofit/>
          </a:bodyPr>
          <a:lstStyle/>
          <a:p>
            <a:pPr marL="685800" indent="-685800">
              <a:buFont typeface="Arial" panose="020B0604020202020204" pitchFamily="34" charset="0"/>
              <a:buChar char="•"/>
            </a:pPr>
            <a:r>
              <a:rPr lang="en-US" sz="5400" b="1" dirty="0">
                <a:solidFill>
                  <a:schemeClr val="bg1"/>
                </a:solidFill>
                <a:latin typeface="+mn-lt"/>
              </a:rPr>
              <a:t>Does RAD spill over into sibling-to-sibling issues sometimes?  What helps siblings bond together emotionally?</a:t>
            </a:r>
            <a:endParaRPr lang="en-US" sz="5400" dirty="0">
              <a:solidFill>
                <a:schemeClr val="bg1"/>
              </a:solidFill>
              <a:latin typeface="+mn-lt"/>
            </a:endParaRPr>
          </a:p>
        </p:txBody>
      </p:sp>
      <p:sp>
        <p:nvSpPr>
          <p:cNvPr id="3" name="Title 1">
            <a:extLst>
              <a:ext uri="{FF2B5EF4-FFF2-40B4-BE49-F238E27FC236}">
                <a16:creationId xmlns:a16="http://schemas.microsoft.com/office/drawing/2014/main" xmlns="" id="{7C8504D4-99E3-4E1A-B4C2-E089C920933A}"/>
              </a:ext>
            </a:extLst>
          </p:cNvPr>
          <p:cNvSpPr txBox="1">
            <a:spLocks/>
          </p:cNvSpPr>
          <p:nvPr/>
        </p:nvSpPr>
        <p:spPr>
          <a:xfrm>
            <a:off x="171450" y="2781301"/>
            <a:ext cx="11811000" cy="345893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685800" indent="-685800">
              <a:buFont typeface="Arial" panose="020B0604020202020204" pitchFamily="34" charset="0"/>
              <a:buChar char="•"/>
            </a:pPr>
            <a:r>
              <a:rPr lang="en-US" sz="5400" b="1" dirty="0">
                <a:solidFill>
                  <a:schemeClr val="bg1"/>
                </a:solidFill>
                <a:latin typeface="+mn-lt"/>
              </a:rPr>
              <a:t>What/how did YOU have to change to bring bonding to your "second family</a:t>
            </a:r>
            <a:r>
              <a:rPr lang="en-US" sz="5400" b="1" dirty="0" smtClean="0">
                <a:solidFill>
                  <a:schemeClr val="bg1"/>
                </a:solidFill>
                <a:latin typeface="+mn-lt"/>
              </a:rPr>
              <a:t>"?</a:t>
            </a:r>
            <a:endParaRPr lang="en-US" sz="5400" dirty="0">
              <a:solidFill>
                <a:schemeClr val="bg1"/>
              </a:solidFill>
              <a:latin typeface="+mn-lt"/>
            </a:endParaRPr>
          </a:p>
        </p:txBody>
      </p:sp>
    </p:spTree>
    <p:extLst>
      <p:ext uri="{BB962C8B-B14F-4D97-AF65-F5344CB8AC3E}">
        <p14:creationId xmlns:p14="http://schemas.microsoft.com/office/powerpoint/2010/main" val="2117344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9639" y="2095501"/>
            <a:ext cx="6772361" cy="4762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xmlns="" id="{7C8504D4-99E3-4E1A-B4C2-E089C920933A}"/>
              </a:ext>
            </a:extLst>
          </p:cNvPr>
          <p:cNvSpPr>
            <a:spLocks noGrp="1"/>
          </p:cNvSpPr>
          <p:nvPr>
            <p:ph type="title"/>
          </p:nvPr>
        </p:nvSpPr>
        <p:spPr>
          <a:xfrm>
            <a:off x="451757" y="261712"/>
            <a:ext cx="11168742" cy="6405788"/>
          </a:xfrm>
        </p:spPr>
        <p:txBody>
          <a:bodyPr>
            <a:noAutofit/>
          </a:bodyPr>
          <a:lstStyle/>
          <a:p>
            <a:r>
              <a:rPr lang="en-US" sz="5400" b="1" dirty="0">
                <a:solidFill>
                  <a:schemeClr val="bg1"/>
                </a:solidFill>
                <a:latin typeface="+mn-lt"/>
              </a:rPr>
              <a:t>5</a:t>
            </a:r>
            <a:r>
              <a:rPr lang="en-US" sz="5400" b="1" dirty="0" smtClean="0">
                <a:solidFill>
                  <a:schemeClr val="bg1"/>
                </a:solidFill>
                <a:latin typeface="+mn-lt"/>
              </a:rPr>
              <a:t>.)  </a:t>
            </a:r>
            <a:r>
              <a:rPr lang="en-US" sz="5400" b="1" dirty="0">
                <a:solidFill>
                  <a:schemeClr val="bg1"/>
                </a:solidFill>
                <a:latin typeface="+mn-lt"/>
              </a:rPr>
              <a:t>We bond when we APPRECIATE OUR DIFFERENCES rather than AVOID those who are </a:t>
            </a:r>
            <a:r>
              <a:rPr lang="en-US" sz="5400" b="1" dirty="0" smtClean="0">
                <a:solidFill>
                  <a:schemeClr val="bg1"/>
                </a:solidFill>
                <a:latin typeface="+mn-lt"/>
              </a:rPr>
              <a:t/>
            </a:r>
            <a:br>
              <a:rPr lang="en-US" sz="5400" b="1" dirty="0" smtClean="0">
                <a:solidFill>
                  <a:schemeClr val="bg1"/>
                </a:solidFill>
                <a:latin typeface="+mn-lt"/>
              </a:rPr>
            </a:br>
            <a:r>
              <a:rPr lang="en-US" sz="5400" b="1" dirty="0" smtClean="0">
                <a:solidFill>
                  <a:schemeClr val="bg1"/>
                </a:solidFill>
                <a:latin typeface="+mn-lt"/>
              </a:rPr>
              <a:t>different</a:t>
            </a:r>
            <a:r>
              <a:rPr lang="en-US" sz="5400" b="1">
                <a:solidFill>
                  <a:schemeClr val="bg1"/>
                </a:solidFill>
                <a:latin typeface="+mn-lt"/>
              </a:rPr>
              <a:t>.  </a:t>
            </a:r>
            <a:r>
              <a:rPr lang="en-US" sz="5400" b="1" dirty="0" smtClean="0">
                <a:solidFill>
                  <a:schemeClr val="bg1"/>
                </a:solidFill>
                <a:latin typeface="+mn-lt"/>
              </a:rPr>
              <a:t/>
            </a:r>
            <a:br>
              <a:rPr lang="en-US" sz="5400" b="1" dirty="0" smtClean="0">
                <a:solidFill>
                  <a:schemeClr val="bg1"/>
                </a:solidFill>
                <a:latin typeface="+mn-lt"/>
              </a:rPr>
            </a:br>
            <a:r>
              <a:rPr lang="en-US" sz="5400" dirty="0" err="1" smtClean="0">
                <a:solidFill>
                  <a:schemeClr val="bg1"/>
                </a:solidFill>
                <a:latin typeface="+mn-lt"/>
              </a:rPr>
              <a:t>Epaphras</a:t>
            </a:r>
            <a:r>
              <a:rPr lang="en-US" sz="5400" dirty="0" smtClean="0">
                <a:solidFill>
                  <a:schemeClr val="bg1"/>
                </a:solidFill>
                <a:latin typeface="+mn-lt"/>
              </a:rPr>
              <a:t>-- </a:t>
            </a:r>
            <a:br>
              <a:rPr lang="en-US" sz="5400" dirty="0" smtClean="0">
                <a:solidFill>
                  <a:schemeClr val="bg1"/>
                </a:solidFill>
                <a:latin typeface="+mn-lt"/>
              </a:rPr>
            </a:br>
            <a:r>
              <a:rPr lang="en-US" sz="5400" dirty="0" smtClean="0">
                <a:solidFill>
                  <a:schemeClr val="bg1"/>
                </a:solidFill>
                <a:latin typeface="+mn-lt"/>
              </a:rPr>
              <a:t>(vss. 12-13) </a:t>
            </a:r>
            <a:br>
              <a:rPr lang="en-US" sz="5400" dirty="0" smtClean="0">
                <a:solidFill>
                  <a:schemeClr val="bg1"/>
                </a:solidFill>
                <a:latin typeface="+mn-lt"/>
              </a:rPr>
            </a:br>
            <a:r>
              <a:rPr lang="en-US" sz="5400" dirty="0" smtClean="0">
                <a:solidFill>
                  <a:schemeClr val="bg1"/>
                </a:solidFill>
                <a:latin typeface="+mn-lt"/>
              </a:rPr>
              <a:t>Luke </a:t>
            </a:r>
            <a:r>
              <a:rPr lang="en-US" sz="5400" dirty="0">
                <a:solidFill>
                  <a:schemeClr val="bg1"/>
                </a:solidFill>
                <a:latin typeface="+mn-lt"/>
              </a:rPr>
              <a:t>and </a:t>
            </a:r>
            <a:r>
              <a:rPr lang="en-US" sz="5400" dirty="0" smtClean="0">
                <a:solidFill>
                  <a:schemeClr val="bg1"/>
                </a:solidFill>
                <a:latin typeface="+mn-lt"/>
              </a:rPr>
              <a:t>Demas</a:t>
            </a:r>
            <a:br>
              <a:rPr lang="en-US" sz="5400" dirty="0" smtClean="0">
                <a:solidFill>
                  <a:schemeClr val="bg1"/>
                </a:solidFill>
                <a:latin typeface="+mn-lt"/>
              </a:rPr>
            </a:br>
            <a:r>
              <a:rPr lang="en-US" sz="5400" dirty="0" smtClean="0">
                <a:solidFill>
                  <a:schemeClr val="bg1"/>
                </a:solidFill>
                <a:latin typeface="+mn-lt"/>
              </a:rPr>
              <a:t>(vs. 14) </a:t>
            </a:r>
            <a:endParaRPr lang="en-US" sz="5400" u="sng" dirty="0">
              <a:solidFill>
                <a:schemeClr val="bg1"/>
              </a:solidFill>
              <a:latin typeface="+mn-lt"/>
            </a:endParaRPr>
          </a:p>
        </p:txBody>
      </p:sp>
    </p:spTree>
    <p:extLst>
      <p:ext uri="{BB962C8B-B14F-4D97-AF65-F5344CB8AC3E}">
        <p14:creationId xmlns:p14="http://schemas.microsoft.com/office/powerpoint/2010/main" val="3570482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8250" y="190500"/>
            <a:ext cx="9715500" cy="6477000"/>
          </a:xfrm>
          <a:prstGeom prst="rect">
            <a:avLst/>
          </a:prstGeom>
        </p:spPr>
      </p:pic>
    </p:spTree>
    <p:extLst>
      <p:ext uri="{BB962C8B-B14F-4D97-AF65-F5344CB8AC3E}">
        <p14:creationId xmlns:p14="http://schemas.microsoft.com/office/powerpoint/2010/main" val="409919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00251" y="327547"/>
            <a:ext cx="11559654" cy="6237026"/>
          </a:xfrm>
        </p:spPr>
        <p:txBody>
          <a:bodyPr>
            <a:normAutofit fontScale="90000"/>
          </a:bodyPr>
          <a:lstStyle/>
          <a:p>
            <a:pPr algn="ctr"/>
            <a:r>
              <a:rPr lang="en-US" sz="6000" b="1" dirty="0">
                <a:solidFill>
                  <a:schemeClr val="bg1"/>
                </a:solidFill>
                <a:latin typeface="+mn-lt"/>
              </a:rPr>
              <a:t>I</a:t>
            </a:r>
            <a:r>
              <a:rPr lang="en-US" sz="6000" b="1" dirty="0" smtClean="0">
                <a:solidFill>
                  <a:schemeClr val="bg1"/>
                </a:solidFill>
                <a:latin typeface="+mn-lt"/>
              </a:rPr>
              <a:t>f </a:t>
            </a:r>
            <a:r>
              <a:rPr lang="en-US" sz="6000" b="1" dirty="0">
                <a:solidFill>
                  <a:schemeClr val="bg1"/>
                </a:solidFill>
                <a:latin typeface="+mn-lt"/>
              </a:rPr>
              <a:t>we are people cultivating a large heart for God, we will be a people with a large heart for God’s family. </a:t>
            </a:r>
            <a:r>
              <a:rPr lang="en-US" dirty="0" smtClean="0">
                <a:solidFill>
                  <a:schemeClr val="bg1"/>
                </a:solidFill>
              </a:rPr>
              <a:t/>
            </a:r>
            <a:br>
              <a:rPr lang="en-US" dirty="0" smtClean="0">
                <a:solidFill>
                  <a:schemeClr val="bg1"/>
                </a:solidFill>
              </a:rPr>
            </a:br>
            <a:r>
              <a:rPr lang="en-US" dirty="0" smtClean="0">
                <a:solidFill>
                  <a:schemeClr val="bg1"/>
                </a:solidFill>
              </a:rPr>
              <a:t/>
            </a:r>
            <a:br>
              <a:rPr lang="en-US" dirty="0" smtClean="0">
                <a:solidFill>
                  <a:schemeClr val="bg1"/>
                </a:solidFill>
              </a:rPr>
            </a:br>
            <a:r>
              <a:rPr lang="en-US" sz="4900" b="1" dirty="0" smtClean="0">
                <a:solidFill>
                  <a:schemeClr val="bg1"/>
                </a:solidFill>
                <a:latin typeface="+mn-lt"/>
              </a:rPr>
              <a:t>I </a:t>
            </a:r>
            <a:r>
              <a:rPr lang="en-US" sz="4900" b="1" dirty="0">
                <a:solidFill>
                  <a:schemeClr val="bg1"/>
                </a:solidFill>
                <a:latin typeface="+mn-lt"/>
              </a:rPr>
              <a:t>John 4:7-8</a:t>
            </a:r>
            <a:r>
              <a:rPr lang="en-US" sz="4900" dirty="0">
                <a:solidFill>
                  <a:schemeClr val="bg1"/>
                </a:solidFill>
                <a:latin typeface="+mn-lt"/>
              </a:rPr>
              <a:t>—</a:t>
            </a:r>
            <a:r>
              <a:rPr lang="en-US" sz="4900" i="1" dirty="0">
                <a:solidFill>
                  <a:schemeClr val="bg1"/>
                </a:solidFill>
                <a:latin typeface="+mn-lt"/>
              </a:rPr>
              <a:t>“Dear friends </a:t>
            </a:r>
            <a:r>
              <a:rPr lang="en-US" sz="4900" dirty="0">
                <a:solidFill>
                  <a:schemeClr val="bg1"/>
                </a:solidFill>
                <a:latin typeface="+mn-lt"/>
              </a:rPr>
              <a:t>[</a:t>
            </a:r>
            <a:r>
              <a:rPr lang="en-US" sz="4900" i="1" dirty="0" err="1">
                <a:solidFill>
                  <a:schemeClr val="bg1"/>
                </a:solidFill>
                <a:latin typeface="+mn-lt"/>
              </a:rPr>
              <a:t>agapetoi</a:t>
            </a:r>
            <a:r>
              <a:rPr lang="en-US" sz="4900" dirty="0">
                <a:solidFill>
                  <a:schemeClr val="bg1"/>
                </a:solidFill>
                <a:latin typeface="+mn-lt"/>
              </a:rPr>
              <a:t>]</a:t>
            </a:r>
            <a:r>
              <a:rPr lang="en-US" sz="4900" i="1" dirty="0">
                <a:solidFill>
                  <a:schemeClr val="bg1"/>
                </a:solidFill>
                <a:latin typeface="+mn-lt"/>
              </a:rPr>
              <a:t>, let us love </a:t>
            </a:r>
            <a:r>
              <a:rPr lang="en-US" sz="4900" dirty="0">
                <a:solidFill>
                  <a:schemeClr val="bg1"/>
                </a:solidFill>
                <a:latin typeface="+mn-lt"/>
              </a:rPr>
              <a:t>[</a:t>
            </a:r>
            <a:r>
              <a:rPr lang="en-US" sz="4900" i="1" dirty="0" err="1">
                <a:solidFill>
                  <a:schemeClr val="bg1"/>
                </a:solidFill>
                <a:latin typeface="+mn-lt"/>
              </a:rPr>
              <a:t>agapomen</a:t>
            </a:r>
            <a:r>
              <a:rPr lang="en-US" sz="4900" dirty="0">
                <a:solidFill>
                  <a:schemeClr val="bg1"/>
                </a:solidFill>
                <a:latin typeface="+mn-lt"/>
              </a:rPr>
              <a:t>, from </a:t>
            </a:r>
            <a:r>
              <a:rPr lang="en-US" sz="4900" i="1" dirty="0" err="1">
                <a:solidFill>
                  <a:schemeClr val="bg1"/>
                </a:solidFill>
                <a:latin typeface="+mn-lt"/>
              </a:rPr>
              <a:t>agapao</a:t>
            </a:r>
            <a:r>
              <a:rPr lang="en-US" sz="4900" dirty="0">
                <a:solidFill>
                  <a:schemeClr val="bg1"/>
                </a:solidFill>
                <a:latin typeface="+mn-lt"/>
              </a:rPr>
              <a:t>] one</a:t>
            </a:r>
            <a:r>
              <a:rPr lang="en-US" sz="4900" i="1" dirty="0">
                <a:solidFill>
                  <a:schemeClr val="bg1"/>
                </a:solidFill>
                <a:latin typeface="+mn-lt"/>
              </a:rPr>
              <a:t> another, for love </a:t>
            </a:r>
            <a:r>
              <a:rPr lang="en-US" sz="4900" dirty="0">
                <a:solidFill>
                  <a:schemeClr val="bg1"/>
                </a:solidFill>
                <a:latin typeface="+mn-lt"/>
              </a:rPr>
              <a:t>[</a:t>
            </a:r>
            <a:r>
              <a:rPr lang="en-US" sz="4900" i="1" dirty="0">
                <a:solidFill>
                  <a:schemeClr val="bg1"/>
                </a:solidFill>
                <a:latin typeface="+mn-lt"/>
              </a:rPr>
              <a:t>agape</a:t>
            </a:r>
            <a:r>
              <a:rPr lang="en-US" sz="4900" dirty="0">
                <a:solidFill>
                  <a:schemeClr val="bg1"/>
                </a:solidFill>
                <a:latin typeface="+mn-lt"/>
              </a:rPr>
              <a:t>]</a:t>
            </a:r>
            <a:r>
              <a:rPr lang="en-US" sz="4900" i="1" dirty="0">
                <a:solidFill>
                  <a:schemeClr val="bg1"/>
                </a:solidFill>
                <a:latin typeface="+mn-lt"/>
              </a:rPr>
              <a:t> comes from God.  Everyone who loves has been born of God and knows God.  Whoever does not love does not know God, because God is love.”  </a:t>
            </a:r>
            <a:r>
              <a:rPr lang="en-US" dirty="0">
                <a:solidFill>
                  <a:schemeClr val="bg1"/>
                </a:solidFill>
              </a:rPr>
              <a:t/>
            </a:r>
            <a:br>
              <a:rPr lang="en-US" dirty="0">
                <a:solidFill>
                  <a:schemeClr val="bg1"/>
                </a:solidFill>
              </a:rPr>
            </a:br>
            <a:endParaRPr lang="en-US" dirty="0">
              <a:solidFill>
                <a:schemeClr val="bg1"/>
              </a:solidFill>
              <a:latin typeface="+mn-lt"/>
            </a:endParaRPr>
          </a:p>
        </p:txBody>
      </p:sp>
    </p:spTree>
    <p:extLst>
      <p:ext uri="{BB962C8B-B14F-4D97-AF65-F5344CB8AC3E}">
        <p14:creationId xmlns:p14="http://schemas.microsoft.com/office/powerpoint/2010/main" val="2024194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8504D4-99E3-4E1A-B4C2-E089C920933A}"/>
              </a:ext>
            </a:extLst>
          </p:cNvPr>
          <p:cNvSpPr>
            <a:spLocks noGrp="1"/>
          </p:cNvSpPr>
          <p:nvPr>
            <p:ph type="title"/>
          </p:nvPr>
        </p:nvSpPr>
        <p:spPr>
          <a:xfrm>
            <a:off x="423081" y="286603"/>
            <a:ext cx="11480447" cy="6571397"/>
          </a:xfrm>
        </p:spPr>
        <p:txBody>
          <a:bodyPr>
            <a:normAutofit/>
          </a:bodyPr>
          <a:lstStyle/>
          <a:p>
            <a:r>
              <a:rPr lang="en-US" sz="4800" b="1" u="sng" dirty="0">
                <a:solidFill>
                  <a:schemeClr val="bg1"/>
                </a:solidFill>
                <a:latin typeface="+mn-lt"/>
              </a:rPr>
              <a:t>Colossians 4:7, 8</a:t>
            </a:r>
            <a:r>
              <a:rPr lang="en-US" sz="4800" dirty="0">
                <a:solidFill>
                  <a:schemeClr val="bg1"/>
                </a:solidFill>
                <a:latin typeface="+mn-lt"/>
              </a:rPr>
              <a:t/>
            </a:r>
            <a:br>
              <a:rPr lang="en-US" sz="4800" dirty="0">
                <a:solidFill>
                  <a:schemeClr val="bg1"/>
                </a:solidFill>
                <a:latin typeface="+mn-lt"/>
              </a:rPr>
            </a:br>
            <a:r>
              <a:rPr lang="en-US" sz="4800" i="1" dirty="0" err="1">
                <a:solidFill>
                  <a:schemeClr val="bg1"/>
                </a:solidFill>
                <a:latin typeface="+mn-lt"/>
              </a:rPr>
              <a:t>Tychicus</a:t>
            </a:r>
            <a:r>
              <a:rPr lang="en-US" sz="4800" i="1" dirty="0">
                <a:solidFill>
                  <a:schemeClr val="bg1"/>
                </a:solidFill>
                <a:latin typeface="+mn-lt"/>
              </a:rPr>
              <a:t> will tell you all the news about me. He is a dear brother, a faithful minister and fellow servant in the Lord. </a:t>
            </a:r>
            <a:r>
              <a:rPr lang="en-US" sz="4800" i="1" baseline="30000" dirty="0">
                <a:solidFill>
                  <a:schemeClr val="bg1"/>
                </a:solidFill>
                <a:latin typeface="+mn-lt"/>
              </a:rPr>
              <a:t>8 </a:t>
            </a:r>
            <a:r>
              <a:rPr lang="en-US" sz="4800" i="1" dirty="0">
                <a:solidFill>
                  <a:schemeClr val="bg1"/>
                </a:solidFill>
                <a:latin typeface="+mn-lt"/>
              </a:rPr>
              <a:t>I am sending him to you for the express purpose that you may know about our circumstances and that he may encourage your hearts.</a:t>
            </a:r>
            <a:r>
              <a:rPr lang="en-US" sz="4800" dirty="0">
                <a:solidFill>
                  <a:schemeClr val="bg1"/>
                </a:solidFill>
                <a:latin typeface="+mn-lt"/>
              </a:rPr>
              <a:t/>
            </a:r>
            <a:br>
              <a:rPr lang="en-US" sz="4800" dirty="0">
                <a:solidFill>
                  <a:schemeClr val="bg1"/>
                </a:solidFill>
                <a:latin typeface="+mn-lt"/>
              </a:rPr>
            </a:br>
            <a:endParaRPr lang="en-US" sz="4800" dirty="0">
              <a:solidFill>
                <a:schemeClr val="bg1"/>
              </a:solidFill>
              <a:latin typeface="+mn-lt"/>
            </a:endParaRPr>
          </a:p>
        </p:txBody>
      </p:sp>
    </p:spTree>
    <p:extLst>
      <p:ext uri="{BB962C8B-B14F-4D97-AF65-F5344CB8AC3E}">
        <p14:creationId xmlns:p14="http://schemas.microsoft.com/office/powerpoint/2010/main" val="3913606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8504D4-99E3-4E1A-B4C2-E089C920933A}"/>
              </a:ext>
            </a:extLst>
          </p:cNvPr>
          <p:cNvSpPr>
            <a:spLocks noGrp="1"/>
          </p:cNvSpPr>
          <p:nvPr>
            <p:ph type="title"/>
          </p:nvPr>
        </p:nvSpPr>
        <p:spPr>
          <a:xfrm>
            <a:off x="163286" y="0"/>
            <a:ext cx="11903529" cy="2704646"/>
          </a:xfrm>
        </p:spPr>
        <p:txBody>
          <a:bodyPr>
            <a:noAutofit/>
          </a:bodyPr>
          <a:lstStyle/>
          <a:p>
            <a:r>
              <a:rPr lang="en-US" sz="4800" b="1" dirty="0">
                <a:solidFill>
                  <a:schemeClr val="bg1"/>
                </a:solidFill>
                <a:latin typeface="+mn-lt"/>
              </a:rPr>
              <a:t>1.)  </a:t>
            </a:r>
            <a:r>
              <a:rPr lang="en-US" sz="4800" b="1" dirty="0" smtClean="0">
                <a:solidFill>
                  <a:schemeClr val="bg1"/>
                </a:solidFill>
                <a:latin typeface="+mn-lt"/>
              </a:rPr>
              <a:t>We bond </a:t>
            </a:r>
            <a:r>
              <a:rPr lang="en-US" sz="4800" b="1" dirty="0">
                <a:solidFill>
                  <a:schemeClr val="bg1"/>
                </a:solidFill>
                <a:latin typeface="+mn-lt"/>
              </a:rPr>
              <a:t>when we SERVE FAITHFULLY in the SMALL THINGS</a:t>
            </a:r>
            <a:r>
              <a:rPr lang="en-US" sz="4800" b="1" dirty="0" smtClean="0">
                <a:solidFill>
                  <a:schemeClr val="bg1"/>
                </a:solidFill>
                <a:latin typeface="+mn-lt"/>
              </a:rPr>
              <a:t>.</a:t>
            </a:r>
            <a:endParaRPr lang="en-US" sz="4800" dirty="0">
              <a:solidFill>
                <a:schemeClr val="bg1"/>
              </a:solidFill>
              <a:latin typeface="+mn-lt"/>
            </a:endParaRPr>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3484" y="2096021"/>
            <a:ext cx="6673957" cy="460503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86686" y="2532629"/>
            <a:ext cx="4886798" cy="3477875"/>
          </a:xfrm>
          <a:prstGeom prst="rect">
            <a:avLst/>
          </a:prstGeom>
        </p:spPr>
        <p:txBody>
          <a:bodyPr wrap="square">
            <a:spAutoFit/>
          </a:bodyPr>
          <a:lstStyle/>
          <a:p>
            <a:r>
              <a:rPr lang="en-US" sz="4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There is </a:t>
            </a:r>
            <a:r>
              <a:rPr lang="en-US" sz="44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greatness and </a:t>
            </a:r>
            <a:r>
              <a:rPr lang="en-US" sz="4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deep </a:t>
            </a:r>
            <a:r>
              <a:rPr lang="en-US" sz="4400"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bonding in </a:t>
            </a:r>
            <a:r>
              <a:rPr lang="en-US" sz="4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smallest things done for Christ. </a:t>
            </a:r>
            <a:endParaRPr lang="en-US" sz="4400" dirty="0">
              <a:solidFill>
                <a:schemeClr val="bg1"/>
              </a:solidFill>
            </a:endParaRPr>
          </a:p>
        </p:txBody>
      </p:sp>
    </p:spTree>
    <p:extLst>
      <p:ext uri="{BB962C8B-B14F-4D97-AF65-F5344CB8AC3E}">
        <p14:creationId xmlns:p14="http://schemas.microsoft.com/office/powerpoint/2010/main" val="4020439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Effect transition="in" filter="fade">
                                      <p:cBhvr>
                                        <p:cTn id="9" dur="500"/>
                                        <p:tgtEl>
                                          <p:spTgt spid="1026"/>
                                        </p:tgtEl>
                                      </p:cBhvr>
                                    </p:animEffect>
                                  </p:childTnLst>
                                </p:cTn>
                              </p:par>
                              <p:par>
                                <p:cTn id="10" presetID="10"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8504D4-99E3-4E1A-B4C2-E089C920933A}"/>
              </a:ext>
            </a:extLst>
          </p:cNvPr>
          <p:cNvSpPr>
            <a:spLocks noGrp="1"/>
          </p:cNvSpPr>
          <p:nvPr>
            <p:ph type="title"/>
          </p:nvPr>
        </p:nvSpPr>
        <p:spPr>
          <a:xfrm>
            <a:off x="163286" y="0"/>
            <a:ext cx="11903529" cy="2265528"/>
          </a:xfrm>
        </p:spPr>
        <p:txBody>
          <a:bodyPr>
            <a:noAutofit/>
          </a:bodyPr>
          <a:lstStyle/>
          <a:p>
            <a:r>
              <a:rPr lang="en-US" sz="4800" b="1" dirty="0">
                <a:solidFill>
                  <a:schemeClr val="bg1"/>
                </a:solidFill>
                <a:latin typeface="+mn-lt"/>
              </a:rPr>
              <a:t>2</a:t>
            </a:r>
            <a:r>
              <a:rPr lang="en-US" sz="4800" b="1" dirty="0" smtClean="0">
                <a:solidFill>
                  <a:schemeClr val="bg1"/>
                </a:solidFill>
                <a:latin typeface="+mn-lt"/>
              </a:rPr>
              <a:t>.)  </a:t>
            </a:r>
            <a:r>
              <a:rPr lang="en-US" sz="4800" b="1" dirty="0">
                <a:solidFill>
                  <a:schemeClr val="bg1"/>
                </a:solidFill>
                <a:latin typeface="+mn-lt"/>
              </a:rPr>
              <a:t>We bond when we SHARE HARDSHIP. </a:t>
            </a:r>
            <a:endParaRPr lang="en-US" sz="4800" dirty="0">
              <a:solidFill>
                <a:schemeClr val="bg1"/>
              </a:solidFill>
              <a:latin typeface="+mn-lt"/>
            </a:endParaRPr>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3484" y="2096021"/>
            <a:ext cx="6673957" cy="460503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86686" y="2532629"/>
            <a:ext cx="4886798" cy="2800767"/>
          </a:xfrm>
          <a:prstGeom prst="rect">
            <a:avLst/>
          </a:prstGeom>
        </p:spPr>
        <p:txBody>
          <a:bodyPr wrap="square">
            <a:spAutoFit/>
          </a:bodyPr>
          <a:lstStyle/>
          <a:p>
            <a:r>
              <a:rPr lang="en-US" sz="4400" dirty="0">
                <a:solidFill>
                  <a:schemeClr val="bg1"/>
                </a:solidFill>
              </a:rPr>
              <a:t>Vs. </a:t>
            </a:r>
            <a:r>
              <a:rPr lang="en-US" sz="4400" dirty="0" smtClean="0">
                <a:solidFill>
                  <a:schemeClr val="bg1"/>
                </a:solidFill>
              </a:rPr>
              <a:t>10—</a:t>
            </a:r>
            <a:endParaRPr lang="en-US" sz="4400" i="1" dirty="0">
              <a:solidFill>
                <a:schemeClr val="bg1"/>
              </a:solidFill>
            </a:endParaRPr>
          </a:p>
          <a:p>
            <a:r>
              <a:rPr lang="en-US" sz="4400" i="1" dirty="0" smtClean="0">
                <a:solidFill>
                  <a:schemeClr val="bg1"/>
                </a:solidFill>
              </a:rPr>
              <a:t>“My </a:t>
            </a:r>
            <a:r>
              <a:rPr lang="en-US" sz="4400" i="1" u="sng" dirty="0">
                <a:solidFill>
                  <a:schemeClr val="bg1"/>
                </a:solidFill>
              </a:rPr>
              <a:t>fellow prisoner </a:t>
            </a:r>
            <a:r>
              <a:rPr lang="en-US" sz="4400" i="1" dirty="0">
                <a:solidFill>
                  <a:schemeClr val="bg1"/>
                </a:solidFill>
              </a:rPr>
              <a:t>Aristarchus sends you his greetings</a:t>
            </a:r>
            <a:r>
              <a:rPr lang="en-US" sz="4400" i="1" dirty="0" smtClean="0">
                <a:solidFill>
                  <a:schemeClr val="bg1"/>
                </a:solidFill>
              </a:rPr>
              <a:t>….”</a:t>
            </a:r>
            <a:endParaRPr lang="en-US" sz="4400" dirty="0">
              <a:solidFill>
                <a:schemeClr val="bg1"/>
              </a:solidFill>
            </a:endParaRPr>
          </a:p>
        </p:txBody>
      </p:sp>
    </p:spTree>
    <p:extLst>
      <p:ext uri="{BB962C8B-B14F-4D97-AF65-F5344CB8AC3E}">
        <p14:creationId xmlns:p14="http://schemas.microsoft.com/office/powerpoint/2010/main" val="1601594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Effect transition="in" filter="fade">
                                      <p:cBhvr>
                                        <p:cTn id="9" dur="500"/>
                                        <p:tgtEl>
                                          <p:spTgt spid="1026"/>
                                        </p:tgtEl>
                                      </p:cBhvr>
                                    </p:animEffect>
                                  </p:childTnLst>
                                </p:cTn>
                              </p:par>
                              <p:par>
                                <p:cTn id="10" presetID="10"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3484" y="2096021"/>
            <a:ext cx="6673957" cy="460503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74985" y="2690376"/>
            <a:ext cx="6685373" cy="3416320"/>
          </a:xfrm>
          <a:prstGeom prst="rect">
            <a:avLst/>
          </a:prstGeom>
        </p:spPr>
        <p:txBody>
          <a:bodyPr wrap="square">
            <a:spAutoFit/>
          </a:bodyPr>
          <a:lstStyle/>
          <a:p>
            <a:r>
              <a:rPr lang="en-US" sz="3600" b="1" i="1" dirty="0" smtClean="0">
                <a:solidFill>
                  <a:schemeClr val="bg1"/>
                </a:solidFill>
              </a:rPr>
              <a:t>Vs. 10—</a:t>
            </a:r>
            <a:r>
              <a:rPr lang="en-US" sz="3600" i="1" dirty="0" smtClean="0">
                <a:solidFill>
                  <a:schemeClr val="bg1"/>
                </a:solidFill>
              </a:rPr>
              <a:t>My </a:t>
            </a:r>
            <a:r>
              <a:rPr lang="en-US" sz="3600" i="1" dirty="0">
                <a:solidFill>
                  <a:schemeClr val="bg1"/>
                </a:solidFill>
              </a:rPr>
              <a:t>fellow prisoner </a:t>
            </a:r>
            <a:r>
              <a:rPr lang="en-US" sz="3600" i="1" u="sng" dirty="0">
                <a:solidFill>
                  <a:schemeClr val="bg1"/>
                </a:solidFill>
              </a:rPr>
              <a:t>Aristarchus</a:t>
            </a:r>
            <a:r>
              <a:rPr lang="en-US" sz="3600" i="1" dirty="0">
                <a:solidFill>
                  <a:schemeClr val="bg1"/>
                </a:solidFill>
              </a:rPr>
              <a:t> sends you his greetings, as does </a:t>
            </a:r>
            <a:r>
              <a:rPr lang="en-US" sz="3600" i="1" u="sng" dirty="0">
                <a:solidFill>
                  <a:schemeClr val="bg1"/>
                </a:solidFill>
              </a:rPr>
              <a:t>Mark</a:t>
            </a:r>
            <a:r>
              <a:rPr lang="en-US" sz="3600" i="1" dirty="0">
                <a:solidFill>
                  <a:schemeClr val="bg1"/>
                </a:solidFill>
              </a:rPr>
              <a:t>, the cousin of Barnabas. (You have received instructions about him; if he comes to you</a:t>
            </a:r>
            <a:r>
              <a:rPr lang="en-US" sz="3600" i="1" dirty="0" smtClean="0">
                <a:solidFill>
                  <a:schemeClr val="bg1"/>
                </a:solidFill>
              </a:rPr>
              <a:t>, </a:t>
            </a:r>
            <a:r>
              <a:rPr lang="en-US" sz="3600" i="1" dirty="0">
                <a:solidFill>
                  <a:schemeClr val="bg1"/>
                </a:solidFill>
              </a:rPr>
              <a:t>welcome him.) </a:t>
            </a:r>
            <a:endParaRPr lang="en-US" sz="3600" dirty="0">
              <a:solidFill>
                <a:schemeClr val="bg1"/>
              </a:solidFill>
            </a:endParaRPr>
          </a:p>
        </p:txBody>
      </p:sp>
      <p:sp>
        <p:nvSpPr>
          <p:cNvPr id="2" name="Title 1">
            <a:extLst>
              <a:ext uri="{FF2B5EF4-FFF2-40B4-BE49-F238E27FC236}">
                <a16:creationId xmlns:a16="http://schemas.microsoft.com/office/drawing/2014/main" xmlns="" id="{7C8504D4-99E3-4E1A-B4C2-E089C920933A}"/>
              </a:ext>
            </a:extLst>
          </p:cNvPr>
          <p:cNvSpPr>
            <a:spLocks noGrp="1"/>
          </p:cNvSpPr>
          <p:nvPr>
            <p:ph type="title"/>
          </p:nvPr>
        </p:nvSpPr>
        <p:spPr>
          <a:xfrm>
            <a:off x="163286" y="368490"/>
            <a:ext cx="11903529" cy="2265528"/>
          </a:xfrm>
        </p:spPr>
        <p:txBody>
          <a:bodyPr>
            <a:noAutofit/>
          </a:bodyPr>
          <a:lstStyle/>
          <a:p>
            <a:r>
              <a:rPr lang="en-US" sz="4800" b="1" dirty="0">
                <a:solidFill>
                  <a:schemeClr val="bg1"/>
                </a:solidFill>
                <a:latin typeface="+mn-lt"/>
              </a:rPr>
              <a:t>3.)  We bond when we acknowledge that PEOPLE CAN </a:t>
            </a:r>
            <a:r>
              <a:rPr lang="en-US" sz="4800" b="1" dirty="0" smtClean="0">
                <a:solidFill>
                  <a:schemeClr val="bg1"/>
                </a:solidFill>
                <a:latin typeface="+mn-lt"/>
              </a:rPr>
              <a:t>CHANGE… and we </a:t>
            </a:r>
            <a:r>
              <a:rPr lang="en-US" sz="4800" b="1" dirty="0">
                <a:solidFill>
                  <a:schemeClr val="bg1"/>
                </a:solidFill>
                <a:latin typeface="+mn-lt"/>
              </a:rPr>
              <a:t>GIVE THEM ADDITIONAL CHANCES to do so</a:t>
            </a:r>
            <a:r>
              <a:rPr lang="en-US" sz="4800" b="1" dirty="0" smtClean="0">
                <a:solidFill>
                  <a:schemeClr val="bg1"/>
                </a:solidFill>
                <a:latin typeface="+mn-lt"/>
              </a:rPr>
              <a:t>!</a:t>
            </a:r>
            <a:endParaRPr lang="en-US" sz="4800" dirty="0">
              <a:solidFill>
                <a:schemeClr val="bg1"/>
              </a:solidFill>
              <a:latin typeface="+mn-lt"/>
            </a:endParaRPr>
          </a:p>
        </p:txBody>
      </p:sp>
    </p:spTree>
    <p:extLst>
      <p:ext uri="{BB962C8B-B14F-4D97-AF65-F5344CB8AC3E}">
        <p14:creationId xmlns:p14="http://schemas.microsoft.com/office/powerpoint/2010/main" val="2438407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Effect transition="in" filter="fade">
                                      <p:cBhvr>
                                        <p:cTn id="9" dur="500"/>
                                        <p:tgtEl>
                                          <p:spTgt spid="1026"/>
                                        </p:tgtEl>
                                      </p:cBhvr>
                                    </p:animEffect>
                                  </p:childTnLst>
                                </p:cTn>
                              </p:par>
                              <p:par>
                                <p:cTn id="10" presetID="10"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3484" y="2096021"/>
            <a:ext cx="6673957" cy="460503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63287" y="2096021"/>
            <a:ext cx="10263604" cy="4524315"/>
          </a:xfrm>
          <a:prstGeom prst="rect">
            <a:avLst/>
          </a:prstGeom>
        </p:spPr>
        <p:txBody>
          <a:bodyPr wrap="square">
            <a:spAutoFit/>
          </a:bodyPr>
          <a:lstStyle/>
          <a:p>
            <a:r>
              <a:rPr lang="en-US" sz="3600" b="1" u="sng" dirty="0">
                <a:solidFill>
                  <a:schemeClr val="bg1"/>
                </a:solidFill>
              </a:rPr>
              <a:t>Colossians </a:t>
            </a:r>
            <a:r>
              <a:rPr lang="en-US" sz="3600" b="1" u="sng" dirty="0" smtClean="0">
                <a:solidFill>
                  <a:schemeClr val="bg1"/>
                </a:solidFill>
              </a:rPr>
              <a:t>4:10-11</a:t>
            </a:r>
            <a:endParaRPr lang="en-US" sz="3600" u="sng" dirty="0">
              <a:solidFill>
                <a:schemeClr val="bg1"/>
              </a:solidFill>
            </a:endParaRPr>
          </a:p>
          <a:p>
            <a:r>
              <a:rPr lang="en-US" sz="3600" i="1" dirty="0">
                <a:solidFill>
                  <a:schemeClr val="bg1"/>
                </a:solidFill>
              </a:rPr>
              <a:t>My fellow prisoner </a:t>
            </a:r>
            <a:r>
              <a:rPr lang="en-US" sz="3600" i="1" u="sng" dirty="0">
                <a:solidFill>
                  <a:schemeClr val="bg1"/>
                </a:solidFill>
              </a:rPr>
              <a:t>Aristarchus</a:t>
            </a:r>
            <a:r>
              <a:rPr lang="en-US" sz="3600" i="1" dirty="0">
                <a:solidFill>
                  <a:schemeClr val="bg1"/>
                </a:solidFill>
              </a:rPr>
              <a:t> sends you his greetings, as does </a:t>
            </a:r>
            <a:r>
              <a:rPr lang="en-US" sz="3600" i="1" u="sng" dirty="0">
                <a:solidFill>
                  <a:schemeClr val="bg1"/>
                </a:solidFill>
              </a:rPr>
              <a:t>Mark</a:t>
            </a:r>
            <a:r>
              <a:rPr lang="en-US" sz="3600" i="1" dirty="0">
                <a:solidFill>
                  <a:schemeClr val="bg1"/>
                </a:solidFill>
              </a:rPr>
              <a:t>, the cousin of Barnabas. (You have received instructions about him; if he comes to you, welcome him.) </a:t>
            </a:r>
            <a:r>
              <a:rPr lang="en-US" sz="3600" b="1" i="1" baseline="30000" dirty="0">
                <a:solidFill>
                  <a:schemeClr val="bg1"/>
                </a:solidFill>
              </a:rPr>
              <a:t>11 </a:t>
            </a:r>
            <a:r>
              <a:rPr lang="en-US" sz="3600" i="1" u="sng" dirty="0">
                <a:solidFill>
                  <a:schemeClr val="bg1"/>
                </a:solidFill>
              </a:rPr>
              <a:t>Jesus</a:t>
            </a:r>
            <a:r>
              <a:rPr lang="en-US" sz="3600" i="1" dirty="0">
                <a:solidFill>
                  <a:schemeClr val="bg1"/>
                </a:solidFill>
              </a:rPr>
              <a:t>, who is called </a:t>
            </a:r>
            <a:r>
              <a:rPr lang="en-US" sz="3600" i="1" u="sng" dirty="0">
                <a:solidFill>
                  <a:schemeClr val="bg1"/>
                </a:solidFill>
              </a:rPr>
              <a:t>Justus</a:t>
            </a:r>
            <a:r>
              <a:rPr lang="en-US" sz="3600" i="1" dirty="0">
                <a:solidFill>
                  <a:schemeClr val="bg1"/>
                </a:solidFill>
              </a:rPr>
              <a:t>, also sends greetings. </a:t>
            </a:r>
            <a:r>
              <a:rPr lang="en-US" sz="3600" b="1" i="1" dirty="0">
                <a:solidFill>
                  <a:schemeClr val="bg1"/>
                </a:solidFill>
              </a:rPr>
              <a:t>These are</a:t>
            </a:r>
            <a:r>
              <a:rPr lang="en-US" sz="3600" i="1" dirty="0">
                <a:solidFill>
                  <a:schemeClr val="bg1"/>
                </a:solidFill>
              </a:rPr>
              <a:t> </a:t>
            </a:r>
            <a:r>
              <a:rPr lang="en-US" sz="3600" b="1" i="1" dirty="0">
                <a:solidFill>
                  <a:schemeClr val="bg1"/>
                </a:solidFill>
              </a:rPr>
              <a:t>the only Jews</a:t>
            </a:r>
            <a:r>
              <a:rPr lang="en-US" sz="3600" i="1" dirty="0">
                <a:solidFill>
                  <a:schemeClr val="bg1"/>
                </a:solidFill>
              </a:rPr>
              <a:t> </a:t>
            </a:r>
            <a:r>
              <a:rPr lang="en-US" sz="3600" b="1" i="1" dirty="0">
                <a:solidFill>
                  <a:schemeClr val="bg1"/>
                </a:solidFill>
              </a:rPr>
              <a:t>among my co-workers</a:t>
            </a:r>
            <a:r>
              <a:rPr lang="en-US" sz="3600" i="1" dirty="0">
                <a:solidFill>
                  <a:schemeClr val="bg1"/>
                </a:solidFill>
              </a:rPr>
              <a:t> for the kingdom of God, and they have proved a comfort to me. </a:t>
            </a:r>
            <a:endParaRPr lang="en-US" sz="3600" dirty="0">
              <a:solidFill>
                <a:schemeClr val="bg1"/>
              </a:solidFill>
            </a:endParaRPr>
          </a:p>
        </p:txBody>
      </p:sp>
      <p:sp>
        <p:nvSpPr>
          <p:cNvPr id="2" name="Title 1">
            <a:extLst>
              <a:ext uri="{FF2B5EF4-FFF2-40B4-BE49-F238E27FC236}">
                <a16:creationId xmlns:a16="http://schemas.microsoft.com/office/drawing/2014/main" xmlns="" id="{7C8504D4-99E3-4E1A-B4C2-E089C920933A}"/>
              </a:ext>
            </a:extLst>
          </p:cNvPr>
          <p:cNvSpPr>
            <a:spLocks noGrp="1"/>
          </p:cNvSpPr>
          <p:nvPr>
            <p:ph type="title"/>
          </p:nvPr>
        </p:nvSpPr>
        <p:spPr>
          <a:xfrm>
            <a:off x="163286" y="368490"/>
            <a:ext cx="11903529" cy="1727531"/>
          </a:xfrm>
        </p:spPr>
        <p:txBody>
          <a:bodyPr>
            <a:noAutofit/>
          </a:bodyPr>
          <a:lstStyle/>
          <a:p>
            <a:r>
              <a:rPr lang="en-US" sz="4800" b="1" dirty="0">
                <a:solidFill>
                  <a:schemeClr val="bg1"/>
                </a:solidFill>
                <a:latin typeface="+mn-lt"/>
              </a:rPr>
              <a:t>4.)  Bonding sometimes involves shared culture, language, history or race.</a:t>
            </a:r>
            <a:endParaRPr lang="en-US" sz="4800" dirty="0">
              <a:solidFill>
                <a:schemeClr val="bg1"/>
              </a:solidFill>
              <a:latin typeface="+mn-lt"/>
            </a:endParaRPr>
          </a:p>
        </p:txBody>
      </p:sp>
    </p:spTree>
    <p:extLst>
      <p:ext uri="{BB962C8B-B14F-4D97-AF65-F5344CB8AC3E}">
        <p14:creationId xmlns:p14="http://schemas.microsoft.com/office/powerpoint/2010/main" val="1425287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animEffect transition="in" filter="fade">
                                      <p:cBhvr>
                                        <p:cTn id="9" dur="500"/>
                                        <p:tgtEl>
                                          <p:spTgt spid="1026"/>
                                        </p:tgtEl>
                                      </p:cBhvr>
                                    </p:animEffect>
                                  </p:childTnLst>
                                </p:cTn>
                              </p:par>
                              <p:par>
                                <p:cTn id="10" presetID="10" presetClass="entr" presetSubtype="0" fill="hold"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C8504D4-99E3-4E1A-B4C2-E089C920933A}"/>
              </a:ext>
            </a:extLst>
          </p:cNvPr>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933574"/>
            <a:ext cx="12230099" cy="9172574"/>
          </a:xfrm>
        </p:spPr>
      </p:pic>
    </p:spTree>
    <p:extLst>
      <p:ext uri="{BB962C8B-B14F-4D97-AF65-F5344CB8AC3E}">
        <p14:creationId xmlns:p14="http://schemas.microsoft.com/office/powerpoint/2010/main" val="371637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6614</TotalTime>
  <Words>258</Words>
  <Application>Microsoft Office PowerPoint</Application>
  <PresentationFormat>Widescreen</PresentationFormat>
  <Paragraphs>23</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Tell someone about one of the follow:  1.) The sibling you feel closest to in your family of origin and WHY you think that is.  2.)  The name of one of your closest life-long friends and WHAT you think made you close friends.</vt:lpstr>
      <vt:lpstr>PowerPoint Presentation</vt:lpstr>
      <vt:lpstr>If we are people cultivating a large heart for God, we will be a people with a large heart for God’s family.   I John 4:7-8—“Dear friends [agapetoi], let us love [agapomen, from agapao] one another, for love [agape] comes from God.  Everyone who loves has been born of God and knows God.  Whoever does not love does not know God, because God is love.”   </vt:lpstr>
      <vt:lpstr>Colossians 4:7, 8 Tychicus will tell you all the news about me. He is a dear brother, a faithful minister and fellow servant in the Lord. 8 I am sending him to you for the express purpose that you may know about our circumstances and that he may encourage your hearts. </vt:lpstr>
      <vt:lpstr>1.)  We bond when we SERVE FAITHFULLY in the SMALL THINGS.</vt:lpstr>
      <vt:lpstr>2.)  We bond when we SHARE HARDSHIP. </vt:lpstr>
      <vt:lpstr>3.)  We bond when we acknowledge that PEOPLE CAN CHANGE… and we GIVE THEM ADDITIONAL CHANCES to do so!</vt:lpstr>
      <vt:lpstr>4.)  Bonding sometimes involves shared culture, language, history or race.</vt:lpstr>
      <vt:lpstr>PowerPoint Presentation</vt:lpstr>
      <vt:lpstr>PowerPoint Presentation</vt:lpstr>
      <vt:lpstr>PowerPoint Presentation</vt:lpstr>
      <vt:lpstr>4.)  Bonding sometimes involves shared culture, language, history or race.</vt:lpstr>
      <vt:lpstr>What are some of the critical factors for bonding of people together who have not been family previously?</vt:lpstr>
      <vt:lpstr>PowerPoint Presentation</vt:lpstr>
      <vt:lpstr>Does RAD spill over into sibling-to-sibling issues sometimes?  What helps siblings bond together emotionally?</vt:lpstr>
      <vt:lpstr>5.)  We bond when we APPRECIATE OUR DIFFERENCES rather than AVOID those who are  different.   Epaphras--  (vss. 12-13)  Luke and Demas (vs. 14)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186</cp:revision>
  <dcterms:created xsi:type="dcterms:W3CDTF">2017-12-02T23:39:37Z</dcterms:created>
  <dcterms:modified xsi:type="dcterms:W3CDTF">2018-02-04T15:49:18Z</dcterms:modified>
</cp:coreProperties>
</file>