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46" r:id="rId3"/>
    <p:sldId id="347" r:id="rId4"/>
    <p:sldId id="348" r:id="rId5"/>
    <p:sldId id="349" r:id="rId6"/>
    <p:sldId id="303" r:id="rId7"/>
    <p:sldId id="350" r:id="rId8"/>
    <p:sldId id="351" r:id="rId9"/>
    <p:sldId id="333" r:id="rId10"/>
    <p:sldId id="332" r:id="rId11"/>
    <p:sldId id="352" r:id="rId12"/>
    <p:sldId id="353" r:id="rId13"/>
    <p:sldId id="354" r:id="rId14"/>
    <p:sldId id="327" r:id="rId15"/>
    <p:sldId id="355" r:id="rId16"/>
    <p:sldId id="330" r:id="rId17"/>
    <p:sldId id="334" r:id="rId18"/>
    <p:sldId id="356" r:id="rId19"/>
    <p:sldId id="357" r:id="rId20"/>
    <p:sldId id="358" r:id="rId21"/>
    <p:sldId id="335" r:id="rId22"/>
    <p:sldId id="365" r:id="rId23"/>
    <p:sldId id="359" r:id="rId24"/>
    <p:sldId id="360" r:id="rId25"/>
    <p:sldId id="361" r:id="rId26"/>
    <p:sldId id="362" r:id="rId27"/>
    <p:sldId id="363" r:id="rId28"/>
    <p:sldId id="3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9CF6"/>
    <a:srgbClr val="11EF11"/>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1" d="100"/>
          <a:sy n="51" d="100"/>
        </p:scale>
        <p:origin x="150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2663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09393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0684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5742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8C5FD-B9B4-44F9-B047-A186555172E6}" type="datetimeFigureOut">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6254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8C5FD-B9B4-44F9-B047-A186555172E6}"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3071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8C5FD-B9B4-44F9-B047-A186555172E6}" type="datetimeFigureOut">
              <a:rPr lang="en-US" smtClean="0"/>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2475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C5FD-B9B4-44F9-B047-A186555172E6}" type="datetimeFigureOut">
              <a:rPr lang="en-US" smtClean="0"/>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4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8C5FD-B9B4-44F9-B047-A186555172E6}" type="datetimeFigureOut">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4647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427816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7935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8C5FD-B9B4-44F9-B047-A186555172E6}" type="datetimeFigureOut">
              <a:rPr lang="en-US" smtClean="0"/>
              <a:t>7/14/2017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FCE2-BB3F-408B-AEDE-2B39E5DABA4A}" type="slidenum">
              <a:rPr lang="en-US" smtClean="0"/>
              <a:t>‹#›</a:t>
            </a:fld>
            <a:endParaRPr lang="en-US"/>
          </a:p>
        </p:txBody>
      </p:sp>
    </p:spTree>
    <p:extLst>
      <p:ext uri="{BB962C8B-B14F-4D97-AF65-F5344CB8AC3E}">
        <p14:creationId xmlns:p14="http://schemas.microsoft.com/office/powerpoint/2010/main" val="35023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gi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4315" y="972235"/>
            <a:ext cx="6096000" cy="4247317"/>
          </a:xfrm>
          <a:prstGeom prst="rect">
            <a:avLst/>
          </a:prstGeom>
        </p:spPr>
        <p:txBody>
          <a:bodyPr>
            <a:spAutoFit/>
          </a:bodyPr>
          <a:lstStyle/>
          <a:p>
            <a:r>
              <a:rPr lang="en-US" sz="5400" dirty="0" smtClean="0">
                <a:solidFill>
                  <a:schemeClr val="bg1"/>
                </a:solidFill>
                <a:latin typeface="Arial" panose="020B0604020202020204" pitchFamily="34" charset="0"/>
                <a:cs typeface="Arial" panose="020B0604020202020204" pitchFamily="34" charset="0"/>
              </a:rPr>
              <a:t>“[He] has </a:t>
            </a:r>
            <a:r>
              <a:rPr lang="en-US" sz="5400" dirty="0">
                <a:solidFill>
                  <a:schemeClr val="bg1"/>
                </a:solidFill>
                <a:latin typeface="Arial" panose="020B0604020202020204" pitchFamily="34" charset="0"/>
                <a:cs typeface="Arial" panose="020B0604020202020204" pitchFamily="34" charset="0"/>
              </a:rPr>
              <a:t>qualified you to share in the inheritance of the saints in light</a:t>
            </a:r>
            <a:r>
              <a:rPr lang="en-US" sz="5400" dirty="0" smtClean="0">
                <a:solidFill>
                  <a:schemeClr val="bg1"/>
                </a:solidFill>
                <a:latin typeface="Arial" panose="020B0604020202020204" pitchFamily="34" charset="0"/>
                <a:cs typeface="Arial" panose="020B0604020202020204" pitchFamily="34" charset="0"/>
              </a:rPr>
              <a:t>.” </a:t>
            </a:r>
          </a:p>
          <a:p>
            <a:r>
              <a:rPr lang="en-US" sz="5400" dirty="0" smtClean="0">
                <a:solidFill>
                  <a:schemeClr val="bg1"/>
                </a:solidFill>
                <a:latin typeface="Arial" panose="020B0604020202020204" pitchFamily="34" charset="0"/>
                <a:cs typeface="Arial" panose="020B0604020202020204" pitchFamily="34" charset="0"/>
              </a:rPr>
              <a:t>(Colossians 1:12)</a:t>
            </a:r>
            <a:endParaRPr lang="en-US" sz="5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72716" y="5577111"/>
            <a:ext cx="10411326"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AMAZING INHERITANCE</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20315" y="24453"/>
            <a:ext cx="11895221" cy="923330"/>
          </a:xfrm>
          <a:prstGeom prst="rect">
            <a:avLst/>
          </a:prstGeom>
          <a:noFill/>
        </p:spPr>
        <p:txBody>
          <a:bodyPr wrap="square" rtlCol="0">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BEING GOD’S KIDS</a:t>
            </a:r>
            <a:endParaRPr lang="en-US" sz="5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72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3" y="136479"/>
            <a:ext cx="12000931" cy="6186309"/>
          </a:xfrm>
          <a:prstGeom prst="rect">
            <a:avLst/>
          </a:prstGeom>
        </p:spPr>
        <p:txBody>
          <a:bodyPr wrap="square">
            <a:spAutoFit/>
          </a:bodyPr>
          <a:lstStyle/>
          <a:p>
            <a:r>
              <a:rPr lang="en-US" sz="44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Colossians </a:t>
            </a:r>
            <a:r>
              <a:rPr lang="en-US" sz="44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1:9-10</a:t>
            </a:r>
            <a:endParaRPr lang="en-US" sz="44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400" b="1" i="1" baseline="30000" dirty="0">
                <a:solidFill>
                  <a:schemeClr val="bg1"/>
                </a:solidFill>
                <a:latin typeface="Arial" panose="020B0604020202020204" pitchFamily="34" charset="0"/>
                <a:cs typeface="Arial" panose="020B0604020202020204" pitchFamily="34" charset="0"/>
              </a:rPr>
              <a:t>9 </a:t>
            </a:r>
            <a:r>
              <a:rPr lang="en-US" sz="4400" b="1" i="1" dirty="0">
                <a:solidFill>
                  <a:schemeClr val="bg1"/>
                </a:solidFill>
                <a:latin typeface="Arial" panose="020B0604020202020204" pitchFamily="34" charset="0"/>
                <a:cs typeface="Arial" panose="020B0604020202020204" pitchFamily="34" charset="0"/>
              </a:rPr>
              <a:t>And so, from the day we heard, we have not ceased to pray for you, asking that you may be filled with the knowledge of his will in all spiritual wisdom and understanding, </a:t>
            </a:r>
            <a:endParaRPr lang="en-US" sz="4400" b="1" i="1" dirty="0" smtClean="0">
              <a:solidFill>
                <a:schemeClr val="bg1"/>
              </a:solidFill>
              <a:latin typeface="Arial" panose="020B0604020202020204" pitchFamily="34" charset="0"/>
              <a:cs typeface="Arial" panose="020B0604020202020204" pitchFamily="34" charset="0"/>
            </a:endParaRPr>
          </a:p>
          <a:p>
            <a:r>
              <a:rPr lang="en-US" sz="4400" b="1" i="1" baseline="30000" dirty="0" smtClean="0">
                <a:solidFill>
                  <a:schemeClr val="bg1"/>
                </a:solidFill>
                <a:latin typeface="Arial" panose="020B0604020202020204" pitchFamily="34" charset="0"/>
                <a:cs typeface="Arial" panose="020B0604020202020204" pitchFamily="34" charset="0"/>
              </a:rPr>
              <a:t>10</a:t>
            </a:r>
            <a:r>
              <a:rPr lang="en-US" sz="4400" b="1" i="1" baseline="30000" dirty="0">
                <a:solidFill>
                  <a:schemeClr val="bg1"/>
                </a:solidFill>
                <a:latin typeface="Arial" panose="020B0604020202020204" pitchFamily="34" charset="0"/>
                <a:cs typeface="Arial" panose="020B0604020202020204" pitchFamily="34" charset="0"/>
              </a:rPr>
              <a:t> </a:t>
            </a:r>
            <a:r>
              <a:rPr lang="en-US" sz="4400" b="1" i="1" dirty="0">
                <a:solidFill>
                  <a:schemeClr val="bg1"/>
                </a:solidFill>
                <a:latin typeface="Arial" panose="020B0604020202020204" pitchFamily="34" charset="0"/>
                <a:cs typeface="Arial" panose="020B0604020202020204" pitchFamily="34" charset="0"/>
              </a:rPr>
              <a:t>so as to walk in a manner worthy of the Lord, fully pleasing to him: bearing fruit in every good work and increasing in the knowledge of God; </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86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3" y="136479"/>
            <a:ext cx="12000931" cy="6863417"/>
          </a:xfrm>
          <a:prstGeom prst="rect">
            <a:avLst/>
          </a:prstGeom>
        </p:spPr>
        <p:txBody>
          <a:bodyPr wrap="square">
            <a:spAutoFit/>
          </a:bodyPr>
          <a:lstStyle/>
          <a:p>
            <a:r>
              <a:rPr lang="en-US" sz="4400" b="1" i="1" baseline="30000" dirty="0" smtClean="0">
                <a:solidFill>
                  <a:schemeClr val="bg1"/>
                </a:solidFill>
                <a:latin typeface="Arial" panose="020B0604020202020204" pitchFamily="34" charset="0"/>
                <a:cs typeface="Arial" panose="020B0604020202020204" pitchFamily="34" charset="0"/>
              </a:rPr>
              <a:t>11</a:t>
            </a:r>
            <a:r>
              <a:rPr lang="en-US" sz="4400" b="1" i="1" baseline="30000" dirty="0">
                <a:solidFill>
                  <a:schemeClr val="bg1"/>
                </a:solidFill>
                <a:latin typeface="Arial" panose="020B0604020202020204" pitchFamily="34" charset="0"/>
                <a:cs typeface="Arial" panose="020B0604020202020204" pitchFamily="34" charset="0"/>
              </a:rPr>
              <a:t> </a:t>
            </a:r>
            <a:r>
              <a:rPr lang="en-US" sz="4400" b="1" i="1" dirty="0">
                <a:solidFill>
                  <a:schemeClr val="bg1"/>
                </a:solidFill>
                <a:latin typeface="Arial" panose="020B0604020202020204" pitchFamily="34" charset="0"/>
                <a:cs typeface="Arial" panose="020B0604020202020204" pitchFamily="34" charset="0"/>
              </a:rPr>
              <a:t>being strengthened with all power, according to his glorious might, for all endurance and patience with joy;</a:t>
            </a:r>
            <a:r>
              <a:rPr lang="en-US" sz="4400" b="1" i="1" baseline="30000" dirty="0">
                <a:solidFill>
                  <a:schemeClr val="bg1"/>
                </a:solidFill>
                <a:latin typeface="Arial" panose="020B0604020202020204" pitchFamily="34" charset="0"/>
                <a:cs typeface="Arial" panose="020B0604020202020204" pitchFamily="34" charset="0"/>
              </a:rPr>
              <a:t>12 </a:t>
            </a:r>
            <a:r>
              <a:rPr lang="en-US" sz="4400" b="1" i="1" dirty="0">
                <a:solidFill>
                  <a:schemeClr val="bg1"/>
                </a:solidFill>
                <a:latin typeface="Arial" panose="020B0604020202020204" pitchFamily="34" charset="0"/>
                <a:cs typeface="Arial" panose="020B0604020202020204" pitchFamily="34" charset="0"/>
              </a:rPr>
              <a:t>giving thanks to the Father, who has qualified you to share in the inheritance of the saints in light. </a:t>
            </a:r>
            <a:r>
              <a:rPr lang="en-US" sz="4400" b="1" i="1" baseline="30000" dirty="0">
                <a:solidFill>
                  <a:schemeClr val="bg1"/>
                </a:solidFill>
                <a:latin typeface="Arial" panose="020B0604020202020204" pitchFamily="34" charset="0"/>
                <a:cs typeface="Arial" panose="020B0604020202020204" pitchFamily="34" charset="0"/>
              </a:rPr>
              <a:t>13 </a:t>
            </a:r>
            <a:r>
              <a:rPr lang="en-US" sz="4400" b="1" i="1" dirty="0">
                <a:solidFill>
                  <a:schemeClr val="bg1"/>
                </a:solidFill>
                <a:latin typeface="Arial" panose="020B0604020202020204" pitchFamily="34" charset="0"/>
                <a:cs typeface="Arial" panose="020B0604020202020204" pitchFamily="34" charset="0"/>
              </a:rPr>
              <a:t>He has delivered us from the domain of darkness and transferred us to the kingdom of his beloved Son, </a:t>
            </a:r>
            <a:r>
              <a:rPr lang="en-US" sz="4400" b="1" i="1" baseline="30000" dirty="0">
                <a:solidFill>
                  <a:schemeClr val="bg1"/>
                </a:solidFill>
                <a:latin typeface="Arial" panose="020B0604020202020204" pitchFamily="34" charset="0"/>
                <a:cs typeface="Arial" panose="020B0604020202020204" pitchFamily="34" charset="0"/>
              </a:rPr>
              <a:t>14 </a:t>
            </a:r>
            <a:r>
              <a:rPr lang="en-US" sz="4400" b="1" i="1" dirty="0">
                <a:solidFill>
                  <a:schemeClr val="bg1"/>
                </a:solidFill>
                <a:latin typeface="Arial" panose="020B0604020202020204" pitchFamily="34" charset="0"/>
                <a:cs typeface="Arial" panose="020B0604020202020204" pitchFamily="34" charset="0"/>
              </a:rPr>
              <a:t>in whom we have redemption, the forgiveness of sins</a:t>
            </a:r>
            <a:r>
              <a:rPr lang="en-US" sz="4400" b="1" i="1" dirty="0" smtClean="0">
                <a:solidFill>
                  <a:schemeClr val="bg1"/>
                </a:solidFill>
                <a:latin typeface="Arial" panose="020B0604020202020204" pitchFamily="34" charset="0"/>
                <a:cs typeface="Arial" panose="020B0604020202020204" pitchFamily="34" charset="0"/>
              </a:rPr>
              <a:t>.</a:t>
            </a:r>
            <a:r>
              <a:rPr lang="en-US" sz="4400" b="1" i="1" dirty="0">
                <a:solidFill>
                  <a:schemeClr val="bg1"/>
                </a:solidFill>
                <a:latin typeface="Arial" panose="020B0604020202020204" pitchFamily="34" charset="0"/>
                <a:cs typeface="Arial" panose="020B0604020202020204" pitchFamily="34" charset="0"/>
              </a:rPr>
              <a:t> </a:t>
            </a:r>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3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4" y="136479"/>
            <a:ext cx="11816446" cy="5078313"/>
          </a:xfrm>
          <a:prstGeom prst="rect">
            <a:avLst/>
          </a:prstGeom>
        </p:spPr>
        <p:txBody>
          <a:bodyPr wrap="square">
            <a:spAutoFit/>
          </a:bodyPr>
          <a:lstStyle/>
          <a:p>
            <a:r>
              <a:rPr lang="en-US" sz="5400" b="1" u="sng" dirty="0">
                <a:solidFill>
                  <a:schemeClr val="bg1"/>
                </a:solidFill>
                <a:latin typeface="Arial" panose="020B0604020202020204" pitchFamily="34" charset="0"/>
                <a:cs typeface="Arial" panose="020B0604020202020204" pitchFamily="34" charset="0"/>
              </a:rPr>
              <a:t>2</a:t>
            </a:r>
            <a:r>
              <a:rPr lang="en-US" sz="5400" b="1" u="sng" baseline="30000" dirty="0">
                <a:solidFill>
                  <a:schemeClr val="bg1"/>
                </a:solidFill>
                <a:latin typeface="Arial" panose="020B0604020202020204" pitchFamily="34" charset="0"/>
                <a:cs typeface="Arial" panose="020B0604020202020204" pitchFamily="34" charset="0"/>
              </a:rPr>
              <a:t>nd</a:t>
            </a:r>
            <a:r>
              <a:rPr lang="en-US" sz="5400" b="1" u="sng" dirty="0">
                <a:solidFill>
                  <a:schemeClr val="bg1"/>
                </a:solidFill>
                <a:latin typeface="Arial" panose="020B0604020202020204" pitchFamily="34" charset="0"/>
                <a:cs typeface="Arial" panose="020B0604020202020204" pitchFamily="34" charset="0"/>
              </a:rPr>
              <a:t> Peter </a:t>
            </a:r>
            <a:r>
              <a:rPr lang="en-US" sz="5400" b="1" u="sng" dirty="0" smtClean="0">
                <a:solidFill>
                  <a:schemeClr val="bg1"/>
                </a:solidFill>
                <a:latin typeface="Arial" panose="020B0604020202020204" pitchFamily="34" charset="0"/>
                <a:cs typeface="Arial" panose="020B0604020202020204" pitchFamily="34" charset="0"/>
              </a:rPr>
              <a:t>3:16</a:t>
            </a:r>
            <a:r>
              <a:rPr lang="en-US" sz="5400" u="sng" dirty="0" smtClean="0">
                <a:solidFill>
                  <a:schemeClr val="bg1"/>
                </a:solidFill>
                <a:latin typeface="Arial" panose="020B0604020202020204" pitchFamily="34" charset="0"/>
                <a:cs typeface="Arial" panose="020B0604020202020204" pitchFamily="34" charset="0"/>
              </a:rPr>
              <a:t>  </a:t>
            </a:r>
          </a:p>
          <a:p>
            <a:r>
              <a:rPr lang="en-US" sz="5400" i="1" dirty="0" smtClean="0">
                <a:solidFill>
                  <a:schemeClr val="bg1"/>
                </a:solidFill>
                <a:latin typeface="Arial" panose="020B0604020202020204" pitchFamily="34" charset="0"/>
                <a:cs typeface="Arial" panose="020B0604020202020204" pitchFamily="34" charset="0"/>
              </a:rPr>
              <a:t>“[</a:t>
            </a:r>
            <a:r>
              <a:rPr lang="en-US" sz="5400" i="1" dirty="0">
                <a:solidFill>
                  <a:schemeClr val="bg1"/>
                </a:solidFill>
                <a:latin typeface="Arial" panose="020B0604020202020204" pitchFamily="34" charset="0"/>
                <a:cs typeface="Arial" panose="020B0604020202020204" pitchFamily="34" charset="0"/>
              </a:rPr>
              <a:t>Paul] writes the same way in all his letters, speaking in them of these matters [the return of Christ].  </a:t>
            </a:r>
            <a:r>
              <a:rPr lang="en-US" sz="5400" i="1" u="sng" dirty="0">
                <a:solidFill>
                  <a:schemeClr val="bg1"/>
                </a:solidFill>
                <a:latin typeface="Arial" panose="020B0604020202020204" pitchFamily="34" charset="0"/>
                <a:cs typeface="Arial" panose="020B0604020202020204" pitchFamily="34" charset="0"/>
              </a:rPr>
              <a:t>His letters contain some things that are hard to understand….”</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260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0"/>
            <a:ext cx="12000931" cy="7355860"/>
          </a:xfrm>
          <a:prstGeom prst="rect">
            <a:avLst/>
          </a:prstGeom>
        </p:spPr>
        <p:txBody>
          <a:bodyPr wrap="square">
            <a:spAutoFit/>
          </a:bodyPr>
          <a:lstStyle/>
          <a:p>
            <a:r>
              <a:rPr lang="en-US" sz="44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Colossians </a:t>
            </a:r>
            <a:r>
              <a:rPr lang="en-US" sz="44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1:9-14</a:t>
            </a:r>
            <a:endParaRPr lang="en-US" sz="44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3200" b="1" i="1" baseline="30000" dirty="0">
                <a:solidFill>
                  <a:schemeClr val="bg1"/>
                </a:solidFill>
                <a:latin typeface="Arial" panose="020B0604020202020204" pitchFamily="34" charset="0"/>
                <a:cs typeface="Arial" panose="020B0604020202020204" pitchFamily="34" charset="0"/>
              </a:rPr>
              <a:t>9 </a:t>
            </a:r>
            <a:r>
              <a:rPr lang="en-US" sz="3200" b="1" i="1" dirty="0">
                <a:solidFill>
                  <a:schemeClr val="bg1"/>
                </a:solidFill>
                <a:latin typeface="Arial" panose="020B0604020202020204" pitchFamily="34" charset="0"/>
                <a:cs typeface="Arial" panose="020B0604020202020204" pitchFamily="34" charset="0"/>
              </a:rPr>
              <a:t>And so, from the day we heard, we have not ceased to pray for you, asking that you may be filled with the knowledge of his will in all spiritual wisdom and understanding, </a:t>
            </a:r>
            <a:endParaRPr lang="en-US" sz="3200" b="1" i="1" dirty="0" smtClean="0">
              <a:solidFill>
                <a:schemeClr val="bg1"/>
              </a:solidFill>
              <a:latin typeface="Arial" panose="020B0604020202020204" pitchFamily="34" charset="0"/>
              <a:cs typeface="Arial" panose="020B0604020202020204" pitchFamily="34" charset="0"/>
            </a:endParaRPr>
          </a:p>
          <a:p>
            <a:r>
              <a:rPr lang="en-US" sz="3200" b="1" i="1" baseline="30000" dirty="0" smtClean="0">
                <a:solidFill>
                  <a:schemeClr val="bg1"/>
                </a:solidFill>
                <a:latin typeface="Arial" panose="020B0604020202020204" pitchFamily="34" charset="0"/>
                <a:cs typeface="Arial" panose="020B0604020202020204" pitchFamily="34" charset="0"/>
              </a:rPr>
              <a:t>10</a:t>
            </a:r>
            <a:r>
              <a:rPr lang="en-US" sz="3200" b="1" i="1" baseline="30000" dirty="0">
                <a:solidFill>
                  <a:schemeClr val="bg1"/>
                </a:solidFill>
                <a:latin typeface="Arial" panose="020B0604020202020204" pitchFamily="34" charset="0"/>
                <a:cs typeface="Arial" panose="020B0604020202020204" pitchFamily="34" charset="0"/>
              </a:rPr>
              <a:t> </a:t>
            </a:r>
            <a:r>
              <a:rPr lang="en-US" sz="3200" b="1" i="1" dirty="0">
                <a:solidFill>
                  <a:schemeClr val="bg1"/>
                </a:solidFill>
                <a:latin typeface="Arial" panose="020B0604020202020204" pitchFamily="34" charset="0"/>
                <a:cs typeface="Arial" panose="020B0604020202020204" pitchFamily="34" charset="0"/>
              </a:rPr>
              <a:t>so as to walk in a manner worthy of the Lord, fully pleasing to him: bearing fruit in every good work and increasing in the knowledge of God; </a:t>
            </a:r>
            <a:r>
              <a:rPr lang="en-US" sz="3200" b="1" i="1" baseline="30000" dirty="0">
                <a:solidFill>
                  <a:schemeClr val="bg1"/>
                </a:solidFill>
                <a:latin typeface="Arial" panose="020B0604020202020204" pitchFamily="34" charset="0"/>
                <a:cs typeface="Arial" panose="020B0604020202020204" pitchFamily="34" charset="0"/>
              </a:rPr>
              <a:t>11 </a:t>
            </a:r>
            <a:r>
              <a:rPr lang="en-US" sz="3200" b="1" i="1" dirty="0">
                <a:solidFill>
                  <a:schemeClr val="bg1"/>
                </a:solidFill>
                <a:latin typeface="Arial" panose="020B0604020202020204" pitchFamily="34" charset="0"/>
                <a:cs typeface="Arial" panose="020B0604020202020204" pitchFamily="34" charset="0"/>
              </a:rPr>
              <a:t>being strengthened with all power, according to his glorious might, for all endurance and patience with joy;</a:t>
            </a:r>
            <a:r>
              <a:rPr lang="en-US" sz="3200" b="1" i="1" baseline="30000" dirty="0">
                <a:solidFill>
                  <a:schemeClr val="bg1"/>
                </a:solidFill>
                <a:latin typeface="Arial" panose="020B0604020202020204" pitchFamily="34" charset="0"/>
                <a:cs typeface="Arial" panose="020B0604020202020204" pitchFamily="34" charset="0"/>
              </a:rPr>
              <a:t>12 </a:t>
            </a:r>
            <a:r>
              <a:rPr lang="en-US" sz="3200" b="1" i="1" dirty="0">
                <a:solidFill>
                  <a:schemeClr val="bg1"/>
                </a:solidFill>
                <a:latin typeface="Arial" panose="020B0604020202020204" pitchFamily="34" charset="0"/>
                <a:cs typeface="Arial" panose="020B0604020202020204" pitchFamily="34" charset="0"/>
              </a:rPr>
              <a:t>giving thanks to the Father, who has qualified you to share in the inheritance of the saints in light</a:t>
            </a:r>
            <a:r>
              <a:rPr lang="en-US" sz="3200" b="1" i="1" dirty="0">
                <a:solidFill>
                  <a:srgbClr val="FF0000"/>
                </a:solidFill>
                <a:latin typeface="Arial" panose="020B0604020202020204" pitchFamily="34" charset="0"/>
                <a:cs typeface="Arial" panose="020B0604020202020204" pitchFamily="34" charset="0"/>
              </a:rPr>
              <a:t>. </a:t>
            </a:r>
            <a:r>
              <a:rPr lang="en-US" sz="3200" b="1" i="1" baseline="30000" dirty="0">
                <a:solidFill>
                  <a:schemeClr val="bg1"/>
                </a:solidFill>
                <a:latin typeface="Arial" panose="020B0604020202020204" pitchFamily="34" charset="0"/>
                <a:cs typeface="Arial" panose="020B0604020202020204" pitchFamily="34" charset="0"/>
              </a:rPr>
              <a:t>13 </a:t>
            </a:r>
            <a:r>
              <a:rPr lang="en-US" sz="3200" b="1" i="1" dirty="0">
                <a:solidFill>
                  <a:schemeClr val="bg1"/>
                </a:solidFill>
                <a:latin typeface="Arial" panose="020B0604020202020204" pitchFamily="34" charset="0"/>
                <a:cs typeface="Arial" panose="020B0604020202020204" pitchFamily="34" charset="0"/>
              </a:rPr>
              <a:t>He has delivered us from the domain of darkness and transferred us to the kingdom of his beloved Son, </a:t>
            </a:r>
            <a:r>
              <a:rPr lang="en-US" sz="3200" b="1" i="1" baseline="30000" dirty="0">
                <a:solidFill>
                  <a:schemeClr val="bg1"/>
                </a:solidFill>
                <a:latin typeface="Arial" panose="020B0604020202020204" pitchFamily="34" charset="0"/>
                <a:cs typeface="Arial" panose="020B0604020202020204" pitchFamily="34" charset="0"/>
              </a:rPr>
              <a:t>14 </a:t>
            </a:r>
            <a:r>
              <a:rPr lang="en-US" sz="3200" b="1" i="1" dirty="0">
                <a:solidFill>
                  <a:schemeClr val="bg1"/>
                </a:solidFill>
                <a:latin typeface="Arial" panose="020B0604020202020204" pitchFamily="34" charset="0"/>
                <a:cs typeface="Arial" panose="020B0604020202020204" pitchFamily="34" charset="0"/>
              </a:rPr>
              <a:t>in whom we have redemption, the forgiveness of sins</a:t>
            </a:r>
            <a:r>
              <a:rPr lang="en-US" sz="3200" b="1" i="1" dirty="0">
                <a:solidFill>
                  <a:srgbClr val="FF0000"/>
                </a:solidFill>
                <a:latin typeface="Arial" panose="020B0604020202020204" pitchFamily="34" charset="0"/>
                <a:cs typeface="Arial" panose="020B0604020202020204" pitchFamily="34" charset="0"/>
              </a:rPr>
              <a:t>.</a:t>
            </a:r>
            <a:r>
              <a:rPr lang="en-US" sz="3200" b="1" i="1" dirty="0">
                <a:solidFill>
                  <a:schemeClr val="bg1"/>
                </a:solidFill>
                <a:latin typeface="Arial" panose="020B0604020202020204" pitchFamily="34" charset="0"/>
                <a:cs typeface="Arial" panose="020B0604020202020204" pitchFamily="34" charset="0"/>
              </a:rPr>
              <a:t> </a:t>
            </a:r>
            <a:endParaRPr lang="en-US" sz="3200" b="1" i="1" dirty="0" smtClean="0">
              <a:solidFill>
                <a:schemeClr val="bg1"/>
              </a:solidFill>
              <a:latin typeface="Arial" panose="020B0604020202020204" pitchFamily="34" charset="0"/>
              <a:cs typeface="Arial" panose="020B0604020202020204" pitchFamily="34" charset="0"/>
            </a:endParaRPr>
          </a:p>
          <a:p>
            <a:r>
              <a:rPr lang="en-US" sz="44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60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
            <a:ext cx="12192000" cy="2133600"/>
          </a:xfrm>
        </p:spPr>
        <p:txBody>
          <a:bodyPr>
            <a:noAutofit/>
          </a:bodyPr>
          <a:lstStyle/>
          <a:p>
            <a:r>
              <a:rPr lang="en-US" b="1" dirty="0">
                <a:solidFill>
                  <a:srgbClr val="FFFF00"/>
                </a:solidFill>
                <a:latin typeface="Arial" panose="020B0604020202020204" pitchFamily="34" charset="0"/>
                <a:cs typeface="Arial" panose="020B0604020202020204" pitchFamily="34" charset="0"/>
              </a:rPr>
              <a:t>Part 1:  What KIND of prayer is Paul praying here? </a:t>
            </a:r>
            <a:endPar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42" name="Picture 2" descr="Image result for pra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650" y="2471737"/>
            <a:ext cx="5848350" cy="43862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1450" y="2973228"/>
            <a:ext cx="5924550" cy="1691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REQUEST</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9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12192000" cy="2133600"/>
          </a:xfrm>
        </p:spPr>
        <p:txBody>
          <a:bodyPr>
            <a:noAutofit/>
          </a:bodyPr>
          <a:lstStyle/>
          <a:p>
            <a:r>
              <a:rPr lang="en-US" b="1" dirty="0">
                <a:solidFill>
                  <a:srgbClr val="FFFF00"/>
                </a:solidFill>
                <a:latin typeface="Arial" panose="020B0604020202020204" pitchFamily="34" charset="0"/>
                <a:cs typeface="Arial" panose="020B0604020202020204" pitchFamily="34" charset="0"/>
              </a:rPr>
              <a:t>Part </a:t>
            </a:r>
            <a:r>
              <a:rPr lang="en-US" b="1" dirty="0" smtClean="0">
                <a:solidFill>
                  <a:srgbClr val="FFFF00"/>
                </a:solidFill>
                <a:latin typeface="Arial" panose="020B0604020202020204" pitchFamily="34" charset="0"/>
                <a:cs typeface="Arial" panose="020B0604020202020204" pitchFamily="34" charset="0"/>
              </a:rPr>
              <a:t>2: What is the CONTENT </a:t>
            </a:r>
            <a:br>
              <a:rPr lang="en-US" b="1" dirty="0" smtClean="0">
                <a:solidFill>
                  <a:srgbClr val="FFFF00"/>
                </a:solidFill>
                <a:latin typeface="Arial" panose="020B0604020202020204" pitchFamily="34" charset="0"/>
                <a:cs typeface="Arial" panose="020B0604020202020204" pitchFamily="34" charset="0"/>
              </a:rPr>
            </a:br>
            <a:r>
              <a:rPr lang="en-US" b="1" dirty="0" smtClean="0">
                <a:solidFill>
                  <a:srgbClr val="FFFF00"/>
                </a:solidFill>
                <a:latin typeface="Arial" panose="020B0604020202020204" pitchFamily="34" charset="0"/>
                <a:cs typeface="Arial" panose="020B0604020202020204" pitchFamily="34" charset="0"/>
              </a:rPr>
              <a:t>of his prayer?</a:t>
            </a:r>
            <a:endPar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42" name="Picture 2" descr="Image result for pra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650" y="2471737"/>
            <a:ext cx="5848350" cy="43862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5750" y="2266950"/>
            <a:ext cx="5810250" cy="37909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rPr>
              <a:t>“… </a:t>
            </a:r>
            <a:r>
              <a:rPr lang="en-US" b="1" i="1" dirty="0">
                <a:solidFill>
                  <a:schemeClr val="bg1"/>
                </a:solidFill>
              </a:rPr>
              <a:t>asking that you may </a:t>
            </a:r>
            <a:r>
              <a:rPr lang="en-US" b="1" i="1" u="sng" dirty="0">
                <a:solidFill>
                  <a:schemeClr val="bg1"/>
                </a:solidFill>
              </a:rPr>
              <a:t>be filled with the knowledge of his will</a:t>
            </a:r>
            <a:r>
              <a:rPr lang="en-US" b="1" i="1" dirty="0">
                <a:solidFill>
                  <a:schemeClr val="bg1"/>
                </a:solidFill>
              </a:rPr>
              <a:t>….”</a:t>
            </a:r>
            <a:r>
              <a:rPr lang="en-US" dirty="0">
                <a:solidFill>
                  <a:schemeClr val="bg1"/>
                </a:solidFill>
              </a:rPr>
              <a:t> </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56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war-torn afghan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33"/>
            <a:ext cx="10360850" cy="690723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49234"/>
            <a:ext cx="5692775" cy="690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5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43" y="136479"/>
            <a:ext cx="12000931" cy="5909310"/>
          </a:xfrm>
          <a:prstGeom prst="rect">
            <a:avLst/>
          </a:prstGeom>
        </p:spPr>
        <p:txBody>
          <a:bodyPr wrap="square">
            <a:spAutoFit/>
          </a:bodyPr>
          <a:lstStyle/>
          <a:p>
            <a:r>
              <a:rPr lang="en-US" sz="5400" b="1" u="sng" dirty="0" smtClean="0">
                <a:solidFill>
                  <a:schemeClr val="bg1"/>
                </a:solidFill>
                <a:latin typeface="Arial" panose="020B0604020202020204" pitchFamily="34" charset="0"/>
                <a:cs typeface="Arial" panose="020B0604020202020204" pitchFamily="34" charset="0"/>
              </a:rPr>
              <a:t>James </a:t>
            </a:r>
            <a:r>
              <a:rPr lang="en-US" sz="5400" b="1" u="sng" dirty="0">
                <a:solidFill>
                  <a:schemeClr val="bg1"/>
                </a:solidFill>
                <a:latin typeface="Arial" panose="020B0604020202020204" pitchFamily="34" charset="0"/>
                <a:cs typeface="Arial" panose="020B0604020202020204" pitchFamily="34" charset="0"/>
              </a:rPr>
              <a:t>1:5</a:t>
            </a:r>
            <a:r>
              <a:rPr lang="en-US" sz="5400" u="sng" dirty="0">
                <a:solidFill>
                  <a:schemeClr val="bg1"/>
                </a:solidFill>
                <a:latin typeface="Arial" panose="020B0604020202020204" pitchFamily="34" charset="0"/>
                <a:cs typeface="Arial" panose="020B0604020202020204" pitchFamily="34" charset="0"/>
              </a:rPr>
              <a:t> </a:t>
            </a:r>
            <a:endParaRPr lang="en-US" sz="5400" u="sng" dirty="0" smtClean="0">
              <a:solidFill>
                <a:schemeClr val="bg1"/>
              </a:solidFill>
              <a:latin typeface="Arial" panose="020B0604020202020204" pitchFamily="34" charset="0"/>
              <a:cs typeface="Arial" panose="020B0604020202020204" pitchFamily="34" charset="0"/>
            </a:endParaRPr>
          </a:p>
          <a:p>
            <a:r>
              <a:rPr lang="en-US" sz="5400" i="1" dirty="0" smtClean="0">
                <a:solidFill>
                  <a:schemeClr val="bg1"/>
                </a:solidFill>
                <a:latin typeface="Arial" panose="020B0604020202020204" pitchFamily="34" charset="0"/>
                <a:cs typeface="Arial" panose="020B0604020202020204" pitchFamily="34" charset="0"/>
              </a:rPr>
              <a:t>“</a:t>
            </a:r>
            <a:r>
              <a:rPr lang="en-US" sz="5400" i="1" dirty="0">
                <a:solidFill>
                  <a:schemeClr val="bg1"/>
                </a:solidFill>
                <a:latin typeface="Arial" panose="020B0604020202020204" pitchFamily="34" charset="0"/>
                <a:cs typeface="Arial" panose="020B0604020202020204" pitchFamily="34" charset="0"/>
              </a:rPr>
              <a:t>If any of you lacks wisdom, you should ask God, who give generously to all without finding fault, and it will be given to you.” </a:t>
            </a:r>
            <a:endParaRPr lang="en-US" sz="5400" i="1" dirty="0" smtClean="0">
              <a:solidFill>
                <a:schemeClr val="bg1"/>
              </a:solidFill>
              <a:latin typeface="Arial" panose="020B0604020202020204" pitchFamily="34" charset="0"/>
              <a:cs typeface="Arial" panose="020B0604020202020204" pitchFamily="34" charset="0"/>
            </a:endParaRPr>
          </a:p>
          <a:p>
            <a:r>
              <a:rPr lang="en-US" sz="5400" i="1" dirty="0" smtClean="0">
                <a:solidFill>
                  <a:schemeClr val="bg1"/>
                </a:solidFill>
                <a:latin typeface="Arial" panose="020B0604020202020204" pitchFamily="34" charset="0"/>
                <a:cs typeface="Arial" panose="020B0604020202020204" pitchFamily="34" charset="0"/>
              </a:rPr>
              <a:t>“</a:t>
            </a:r>
            <a:r>
              <a:rPr lang="en-US" sz="5400" i="1" dirty="0">
                <a:solidFill>
                  <a:schemeClr val="bg1"/>
                </a:solidFill>
                <a:latin typeface="Arial" panose="020B0604020202020204" pitchFamily="34" charset="0"/>
                <a:cs typeface="Arial" panose="020B0604020202020204" pitchFamily="34" charset="0"/>
              </a:rPr>
              <a:t>But when you ask, you must believe and not doubt…” </a:t>
            </a:r>
            <a:r>
              <a:rPr lang="en-US" sz="5400" i="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135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2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0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4314" y="972235"/>
            <a:ext cx="6737685" cy="2923877"/>
          </a:xfrm>
          <a:prstGeom prst="rect">
            <a:avLst/>
          </a:prstGeom>
        </p:spPr>
        <p:txBody>
          <a:bodyPr wrap="square">
            <a:spAutoFit/>
          </a:bodyPr>
          <a:lstStyle/>
          <a:p>
            <a:r>
              <a:rPr lang="en-US" sz="4800" dirty="0" smtClean="0">
                <a:solidFill>
                  <a:schemeClr val="bg1"/>
                </a:solidFill>
                <a:latin typeface="Arial" panose="020B0604020202020204" pitchFamily="34" charset="0"/>
                <a:cs typeface="Arial" panose="020B0604020202020204" pitchFamily="34" charset="0"/>
              </a:rPr>
              <a:t>“</a:t>
            </a:r>
            <a:r>
              <a:rPr lang="en-US" sz="4800" dirty="0">
                <a:solidFill>
                  <a:schemeClr val="bg1"/>
                </a:solidFill>
                <a:latin typeface="Arial" panose="020B0604020202020204" pitchFamily="34" charset="0"/>
                <a:cs typeface="Arial" panose="020B0604020202020204" pitchFamily="34" charset="0"/>
              </a:rPr>
              <a:t>He has delivered us from the domain of </a:t>
            </a:r>
            <a:r>
              <a:rPr lang="en-US" sz="4800" dirty="0" smtClean="0">
                <a:solidFill>
                  <a:schemeClr val="bg1"/>
                </a:solidFill>
                <a:latin typeface="Arial" panose="020B0604020202020204" pitchFamily="34" charset="0"/>
                <a:cs typeface="Arial" panose="020B0604020202020204" pitchFamily="34" charset="0"/>
              </a:rPr>
              <a:t>darkness….” </a:t>
            </a:r>
          </a:p>
          <a:p>
            <a:r>
              <a:rPr lang="en-US" sz="4000" dirty="0" smtClean="0">
                <a:solidFill>
                  <a:schemeClr val="bg1"/>
                </a:solidFill>
                <a:latin typeface="Arial" panose="020B0604020202020204" pitchFamily="34" charset="0"/>
                <a:cs typeface="Arial" panose="020B0604020202020204" pitchFamily="34" charset="0"/>
              </a:rPr>
              <a:t>(Colossians 1:13)</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72716" y="5577111"/>
            <a:ext cx="10411326"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AMAZING RESCUE</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20315" y="24453"/>
            <a:ext cx="11895221" cy="923330"/>
          </a:xfrm>
          <a:prstGeom prst="rect">
            <a:avLst/>
          </a:prstGeom>
          <a:noFill/>
        </p:spPr>
        <p:txBody>
          <a:bodyPr wrap="square" rtlCol="0">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BEING GOD’S KIDS</a:t>
            </a:r>
            <a:endParaRPr lang="en-US" sz="5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22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9450"/>
            <a:ext cx="6409524" cy="3638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1000"/>
            <a:ext cx="4229100" cy="2585323"/>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HOW does God teach us His will?</a:t>
            </a:r>
            <a:endParaRPr lang="en-US" sz="54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746805" y="688366"/>
            <a:ext cx="5445195" cy="5078313"/>
          </a:xfrm>
          <a:prstGeom prst="rect">
            <a:avLst/>
          </a:prstGeom>
          <a:noFill/>
        </p:spPr>
        <p:txBody>
          <a:bodyPr wrap="square" rtlCol="0">
            <a:spAutoFit/>
          </a:bodyPr>
          <a:lstStyle/>
          <a:p>
            <a:r>
              <a:rPr lang="en-US" sz="5400" b="1" i="1" dirty="0" smtClean="0">
                <a:solidFill>
                  <a:schemeClr val="bg1"/>
                </a:solidFill>
                <a:latin typeface="Arial" panose="020B0604020202020204" pitchFamily="34" charset="0"/>
                <a:cs typeface="Arial" panose="020B0604020202020204" pitchFamily="34" charset="0"/>
              </a:rPr>
              <a:t>“…in all spiritual wisdom and understanding that the Spirit gives….”  </a:t>
            </a:r>
            <a:r>
              <a:rPr lang="en-US" sz="5400" dirty="0" smtClean="0">
                <a:solidFill>
                  <a:schemeClr val="bg1"/>
                </a:solidFill>
                <a:latin typeface="Arial" panose="020B0604020202020204" pitchFamily="34" charset="0"/>
                <a:cs typeface="Arial" panose="020B0604020202020204" pitchFamily="34" charset="0"/>
              </a:rPr>
              <a:t>(vs. 9)</a:t>
            </a:r>
            <a:endParaRPr lang="en-US" sz="54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rot="20197990">
            <a:off x="1505610" y="2496175"/>
            <a:ext cx="9415284" cy="1446550"/>
          </a:xfrm>
          <a:prstGeom prst="rect">
            <a:avLst/>
          </a:prstGeom>
          <a:noFill/>
        </p:spPr>
        <p:txBody>
          <a:bodyPr wrap="square" rtlCol="0">
            <a:spAutoFit/>
          </a:bodyPr>
          <a:lstStyle/>
          <a:p>
            <a:r>
              <a:rPr lang="en-US" sz="8800" b="1" dirty="0" smtClean="0">
                <a:solidFill>
                  <a:srgbClr val="FF0000"/>
                </a:solidFill>
                <a:latin typeface="Arial" panose="020B0604020202020204" pitchFamily="34" charset="0"/>
                <a:cs typeface="Arial" panose="020B0604020202020204" pitchFamily="34" charset="0"/>
              </a:rPr>
              <a:t>QUESTIONS???</a:t>
            </a:r>
            <a:endParaRPr lang="en-US" sz="8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41" y="120962"/>
            <a:ext cx="6208410" cy="3785652"/>
          </a:xfrm>
          <a:prstGeom prst="rect">
            <a:avLst/>
          </a:prstGeom>
        </p:spPr>
        <p:txBody>
          <a:bodyPr wrap="square">
            <a:spAutoFit/>
          </a:bodyPr>
          <a:lstStyle/>
          <a:p>
            <a:r>
              <a:rPr lang="en-US" sz="6000" b="1" u="sng" dirty="0" smtClean="0">
                <a:solidFill>
                  <a:schemeClr val="bg1"/>
                </a:solidFill>
                <a:latin typeface="Arial" panose="020B0604020202020204" pitchFamily="34" charset="0"/>
                <a:cs typeface="Arial" panose="020B0604020202020204" pitchFamily="34" charset="0"/>
              </a:rPr>
              <a:t>What happens when you are filled with God’s wisdom?</a:t>
            </a:r>
            <a:endParaRPr lang="en-US" sz="60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441" y="3906614"/>
            <a:ext cx="6570359" cy="2862322"/>
          </a:xfrm>
          <a:prstGeom prst="rect">
            <a:avLst/>
          </a:prstGeom>
        </p:spPr>
        <p:txBody>
          <a:bodyPr wrap="square">
            <a:spAutoFit/>
          </a:bodyPr>
          <a:lstStyle/>
          <a:p>
            <a:r>
              <a:rPr lang="en-US" sz="6000" dirty="0">
                <a:solidFill>
                  <a:srgbClr val="00B0F0"/>
                </a:solidFill>
                <a:latin typeface="Arial" panose="020B0604020202020204" pitchFamily="34" charset="0"/>
                <a:ea typeface="Calibri" panose="020F0502020204030204" pitchFamily="34" charset="0"/>
                <a:cs typeface="Arial" panose="020B0604020202020204" pitchFamily="34" charset="0"/>
              </a:rPr>
              <a:t>1</a:t>
            </a:r>
            <a:r>
              <a:rPr lang="en-US" sz="6000" dirty="0" smtClean="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6000" i="1" dirty="0" smtClean="0">
                <a:solidFill>
                  <a:srgbClr val="00B0F0"/>
                </a:solidFill>
                <a:latin typeface="Arial" panose="020B0604020202020204" pitchFamily="34" charset="0"/>
                <a:ea typeface="Calibri" panose="020F0502020204030204" pitchFamily="34" charset="0"/>
                <a:cs typeface="Arial" panose="020B0604020202020204" pitchFamily="34" charset="0"/>
              </a:rPr>
              <a:t>“…</a:t>
            </a:r>
            <a:r>
              <a:rPr lang="en-US" sz="6000" i="1" u="sng" dirty="0">
                <a:solidFill>
                  <a:srgbClr val="00B0F0"/>
                </a:solidFill>
                <a:latin typeface="Arial" panose="020B0604020202020204" pitchFamily="34" charset="0"/>
                <a:ea typeface="Calibri" panose="020F0502020204030204" pitchFamily="34" charset="0"/>
                <a:cs typeface="Arial" panose="020B0604020202020204" pitchFamily="34" charset="0"/>
              </a:rPr>
              <a:t>bearing fruit</a:t>
            </a:r>
            <a:r>
              <a:rPr lang="en-US" sz="6000" i="1" dirty="0">
                <a:solidFill>
                  <a:srgbClr val="00B0F0"/>
                </a:solidFill>
                <a:latin typeface="Arial" panose="020B0604020202020204" pitchFamily="34" charset="0"/>
                <a:ea typeface="Calibri" panose="020F0502020204030204" pitchFamily="34" charset="0"/>
                <a:cs typeface="Arial" panose="020B0604020202020204" pitchFamily="34" charset="0"/>
              </a:rPr>
              <a:t> in every good work</a:t>
            </a:r>
            <a:r>
              <a:rPr lang="en-US" sz="6000" i="1" dirty="0" smtClean="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6000" dirty="0" smtClean="0">
                <a:solidFill>
                  <a:srgbClr val="00B0F0"/>
                </a:solidFill>
                <a:latin typeface="Arial" panose="020B0604020202020204" pitchFamily="34" charset="0"/>
                <a:ea typeface="Calibri" panose="020F0502020204030204" pitchFamily="34" charset="0"/>
                <a:cs typeface="Arial" panose="020B0604020202020204" pitchFamily="34" charset="0"/>
              </a:rPr>
              <a:t>(vs. 10)</a:t>
            </a:r>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730" y="0"/>
            <a:ext cx="5153270" cy="6863001"/>
          </a:xfrm>
          <a:prstGeom prst="rect">
            <a:avLst/>
          </a:prstGeom>
        </p:spPr>
      </p:pic>
    </p:spTree>
    <p:extLst>
      <p:ext uri="{BB962C8B-B14F-4D97-AF65-F5344CB8AC3E}">
        <p14:creationId xmlns:p14="http://schemas.microsoft.com/office/powerpoint/2010/main" val="82213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40" y="120963"/>
            <a:ext cx="10892591" cy="1938992"/>
          </a:xfrm>
          <a:prstGeom prst="rect">
            <a:avLst/>
          </a:prstGeom>
        </p:spPr>
        <p:txBody>
          <a:bodyPr wrap="square">
            <a:spAutoFit/>
          </a:bodyPr>
          <a:lstStyle/>
          <a:p>
            <a:r>
              <a:rPr lang="en-US" sz="6000" b="1" u="sng" dirty="0" smtClean="0">
                <a:solidFill>
                  <a:schemeClr val="bg1"/>
                </a:solidFill>
                <a:latin typeface="Arial" panose="020B0604020202020204" pitchFamily="34" charset="0"/>
                <a:cs typeface="Arial" panose="020B0604020202020204" pitchFamily="34" charset="0"/>
              </a:rPr>
              <a:t>What happens when you are filled with God’s wisdom?</a:t>
            </a:r>
            <a:endParaRPr lang="en-US" sz="60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440" y="2310884"/>
            <a:ext cx="11732910" cy="1938992"/>
          </a:xfrm>
          <a:prstGeom prst="rect">
            <a:avLst/>
          </a:prstGeom>
        </p:spPr>
        <p:txBody>
          <a:bodyPr wrap="square">
            <a:spAutoFit/>
          </a:bodyPr>
          <a:lstStyle/>
          <a:p>
            <a:r>
              <a:rPr lang="en-US" sz="6000" b="1" dirty="0">
                <a:solidFill>
                  <a:srgbClr val="00B0F0"/>
                </a:solidFill>
                <a:latin typeface="Arial" panose="020B0604020202020204" pitchFamily="34" charset="0"/>
                <a:ea typeface="Calibri" panose="020F0502020204030204" pitchFamily="34" charset="0"/>
                <a:cs typeface="Arial" panose="020B0604020202020204" pitchFamily="34" charset="0"/>
              </a:rPr>
              <a:t>1.)</a:t>
            </a:r>
            <a:r>
              <a:rPr lang="en-US" sz="60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6000" b="1" i="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6000" b="1" i="1" u="sng" dirty="0">
                <a:solidFill>
                  <a:srgbClr val="00B0F0"/>
                </a:solidFill>
                <a:latin typeface="Arial" panose="020B0604020202020204" pitchFamily="34" charset="0"/>
                <a:ea typeface="Calibri" panose="020F0502020204030204" pitchFamily="34" charset="0"/>
                <a:cs typeface="Arial" panose="020B0604020202020204" pitchFamily="34" charset="0"/>
              </a:rPr>
              <a:t>bearing fruit</a:t>
            </a:r>
            <a:r>
              <a:rPr lang="en-US" sz="6000" b="1" i="1" dirty="0">
                <a:solidFill>
                  <a:srgbClr val="00B0F0"/>
                </a:solidFill>
                <a:latin typeface="Arial" panose="020B0604020202020204" pitchFamily="34" charset="0"/>
                <a:ea typeface="Calibri" panose="020F0502020204030204" pitchFamily="34" charset="0"/>
                <a:cs typeface="Arial" panose="020B0604020202020204" pitchFamily="34" charset="0"/>
              </a:rPr>
              <a:t> in every good work</a:t>
            </a:r>
            <a:r>
              <a:rPr lang="en-US" sz="6000" b="1" i="1" dirty="0" smtClean="0">
                <a:solidFill>
                  <a:srgbClr val="00B0F0"/>
                </a:solidFill>
                <a:latin typeface="Arial" panose="020B0604020202020204" pitchFamily="34" charset="0"/>
                <a:ea typeface="Calibri" panose="020F0502020204030204" pitchFamily="34" charset="0"/>
                <a:cs typeface="Arial" panose="020B0604020202020204" pitchFamily="34" charset="0"/>
              </a:rPr>
              <a:t>…”</a:t>
            </a:r>
            <a:r>
              <a:rPr lang="en-US" sz="6000" i="1" dirty="0" smtClean="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6000" dirty="0" smtClean="0">
                <a:solidFill>
                  <a:srgbClr val="00B0F0"/>
                </a:solidFill>
                <a:latin typeface="Arial" panose="020B0604020202020204" pitchFamily="34" charset="0"/>
                <a:ea typeface="Calibri" panose="020F0502020204030204" pitchFamily="34" charset="0"/>
                <a:cs typeface="Arial" panose="020B0604020202020204" pitchFamily="34" charset="0"/>
              </a:rPr>
              <a:t>(vs. 10)</a:t>
            </a:r>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211440" y="4249876"/>
            <a:ext cx="11732910" cy="1938992"/>
          </a:xfrm>
          <a:prstGeom prst="rect">
            <a:avLst/>
          </a:prstGeom>
        </p:spPr>
        <p:txBody>
          <a:bodyPr wrap="square">
            <a:spAutoFit/>
          </a:bodyPr>
          <a:lstStyle/>
          <a:p>
            <a:r>
              <a:rPr lang="en-US" sz="6000" b="1" dirty="0" smtClean="0">
                <a:solidFill>
                  <a:srgbClr val="00B0F0"/>
                </a:solidFill>
                <a:latin typeface="Arial" panose="020B0604020202020204" pitchFamily="34" charset="0"/>
                <a:cs typeface="Arial" panose="020B0604020202020204" pitchFamily="34" charset="0"/>
              </a:rPr>
              <a:t>2.) </a:t>
            </a:r>
            <a:r>
              <a:rPr lang="en-US" sz="6000" b="1" i="1" dirty="0" smtClean="0">
                <a:solidFill>
                  <a:srgbClr val="00B0F0"/>
                </a:solidFill>
                <a:latin typeface="Arial" panose="020B0604020202020204" pitchFamily="34" charset="0"/>
                <a:cs typeface="Arial" panose="020B0604020202020204" pitchFamily="34" charset="0"/>
              </a:rPr>
              <a:t>“…</a:t>
            </a:r>
            <a:r>
              <a:rPr lang="en-US" sz="6000" b="1" i="1" u="sng" dirty="0">
                <a:solidFill>
                  <a:srgbClr val="00B0F0"/>
                </a:solidFill>
                <a:latin typeface="Arial" panose="020B0604020202020204" pitchFamily="34" charset="0"/>
                <a:cs typeface="Arial" panose="020B0604020202020204" pitchFamily="34" charset="0"/>
              </a:rPr>
              <a:t>increasing in the knowledge </a:t>
            </a:r>
            <a:r>
              <a:rPr lang="en-US" sz="6000" b="1" i="1" dirty="0">
                <a:solidFill>
                  <a:srgbClr val="00B0F0"/>
                </a:solidFill>
                <a:latin typeface="Arial" panose="020B0604020202020204" pitchFamily="34" charset="0"/>
                <a:cs typeface="Arial" panose="020B0604020202020204" pitchFamily="34" charset="0"/>
              </a:rPr>
              <a:t>of God….”</a:t>
            </a:r>
            <a:r>
              <a:rPr lang="en-US" sz="6000" dirty="0">
                <a:solidFill>
                  <a:srgbClr val="00B0F0"/>
                </a:solidFill>
                <a:latin typeface="Arial" panose="020B0604020202020204" pitchFamily="34" charset="0"/>
                <a:cs typeface="Arial" panose="020B0604020202020204" pitchFamily="34" charset="0"/>
              </a:rPr>
              <a:t> </a:t>
            </a:r>
            <a:r>
              <a:rPr lang="en-US" sz="6000" dirty="0" smtClean="0">
                <a:solidFill>
                  <a:srgbClr val="00B0F0"/>
                </a:solidFill>
                <a:latin typeface="Arial" panose="020B0604020202020204" pitchFamily="34" charset="0"/>
                <a:ea typeface="Calibri" panose="020F0502020204030204" pitchFamily="34" charset="0"/>
                <a:cs typeface="Arial" panose="020B0604020202020204" pitchFamily="34" charset="0"/>
              </a:rPr>
              <a:t>(vs. 10)</a:t>
            </a:r>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20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40" y="120963"/>
            <a:ext cx="10892591" cy="1938992"/>
          </a:xfrm>
          <a:prstGeom prst="rect">
            <a:avLst/>
          </a:prstGeom>
        </p:spPr>
        <p:txBody>
          <a:bodyPr wrap="square">
            <a:spAutoFit/>
          </a:bodyPr>
          <a:lstStyle/>
          <a:p>
            <a:r>
              <a:rPr lang="en-US" sz="6000" b="1" u="sng" dirty="0" smtClean="0">
                <a:solidFill>
                  <a:schemeClr val="bg1"/>
                </a:solidFill>
                <a:latin typeface="Arial" panose="020B0604020202020204" pitchFamily="34" charset="0"/>
                <a:cs typeface="Arial" panose="020B0604020202020204" pitchFamily="34" charset="0"/>
              </a:rPr>
              <a:t>What happens when you are filled with God’s wisdom?</a:t>
            </a:r>
            <a:endParaRPr lang="en-US" sz="60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440" y="2149019"/>
            <a:ext cx="11732910" cy="4708981"/>
          </a:xfrm>
          <a:prstGeom prst="rect">
            <a:avLst/>
          </a:prstGeom>
        </p:spPr>
        <p:txBody>
          <a:bodyPr wrap="square">
            <a:spAutoFit/>
          </a:bodyPr>
          <a:lstStyle/>
          <a:p>
            <a:r>
              <a:rPr lang="en-US" sz="60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3.) </a:t>
            </a:r>
            <a:r>
              <a:rPr lang="en-US" sz="6000" b="1" i="1" baseline="30000" dirty="0" smtClean="0">
                <a:solidFill>
                  <a:srgbClr val="00B0F0"/>
                </a:solidFill>
              </a:rPr>
              <a:t>11</a:t>
            </a:r>
            <a:r>
              <a:rPr lang="en-US" sz="6000" b="1" i="1" dirty="0" smtClean="0">
                <a:solidFill>
                  <a:srgbClr val="00B0F0"/>
                </a:solidFill>
              </a:rPr>
              <a:t>“being </a:t>
            </a:r>
            <a:r>
              <a:rPr lang="en-US" sz="6000" b="1" i="1" dirty="0">
                <a:solidFill>
                  <a:srgbClr val="00B0F0"/>
                </a:solidFill>
              </a:rPr>
              <a:t>strengthened [empowered] with all power, according to his glorious might, for all endurance and patience with </a:t>
            </a:r>
            <a:r>
              <a:rPr lang="en-US" sz="6000" b="1" i="1" dirty="0" smtClean="0">
                <a:solidFill>
                  <a:srgbClr val="00B0F0"/>
                </a:solidFill>
              </a:rPr>
              <a:t>joy….”</a:t>
            </a:r>
            <a:endParaRPr lang="en-US" sz="6000" dirty="0">
              <a:solidFill>
                <a:srgbClr val="00B0F0"/>
              </a:solidFill>
            </a:endParaRPr>
          </a:p>
        </p:txBody>
      </p:sp>
      <p:sp>
        <p:nvSpPr>
          <p:cNvPr id="5" name="Rectangle 4"/>
          <p:cNvSpPr/>
          <p:nvPr/>
        </p:nvSpPr>
        <p:spPr>
          <a:xfrm>
            <a:off x="211440" y="4249876"/>
            <a:ext cx="11732910" cy="1015663"/>
          </a:xfrm>
          <a:prstGeom prst="rect">
            <a:avLst/>
          </a:prstGeom>
        </p:spPr>
        <p:txBody>
          <a:bodyPr wrap="square">
            <a:spAutoFit/>
          </a:bodyPr>
          <a:lstStyle/>
          <a:p>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19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40" y="120963"/>
            <a:ext cx="10892591" cy="1938992"/>
          </a:xfrm>
          <a:prstGeom prst="rect">
            <a:avLst/>
          </a:prstGeom>
        </p:spPr>
        <p:txBody>
          <a:bodyPr wrap="square">
            <a:spAutoFit/>
          </a:bodyPr>
          <a:lstStyle/>
          <a:p>
            <a:r>
              <a:rPr lang="en-US" sz="6000" b="1" u="sng" dirty="0" smtClean="0">
                <a:solidFill>
                  <a:schemeClr val="bg1"/>
                </a:solidFill>
                <a:latin typeface="Arial" panose="020B0604020202020204" pitchFamily="34" charset="0"/>
                <a:cs typeface="Arial" panose="020B0604020202020204" pitchFamily="34" charset="0"/>
              </a:rPr>
              <a:t>What happens when you are filled with God’s wisdom?</a:t>
            </a:r>
            <a:endParaRPr lang="en-US" sz="60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440" y="2149019"/>
            <a:ext cx="11732910" cy="4708981"/>
          </a:xfrm>
          <a:prstGeom prst="rect">
            <a:avLst/>
          </a:prstGeom>
        </p:spPr>
        <p:txBody>
          <a:bodyPr wrap="square">
            <a:spAutoFit/>
          </a:bodyPr>
          <a:lstStyle/>
          <a:p>
            <a:r>
              <a:rPr lang="en-US" sz="6000" b="1" dirty="0" smtClean="0">
                <a:solidFill>
                  <a:srgbClr val="00B0F0"/>
                </a:solidFill>
                <a:latin typeface="Arial" panose="020B0604020202020204" pitchFamily="34" charset="0"/>
                <a:ea typeface="Calibri" panose="020F0502020204030204" pitchFamily="34" charset="0"/>
                <a:cs typeface="Arial" panose="020B0604020202020204" pitchFamily="34" charset="0"/>
              </a:rPr>
              <a:t>3.) </a:t>
            </a:r>
            <a:r>
              <a:rPr lang="en-US" sz="6000" b="1" i="1" baseline="30000" dirty="0" smtClean="0">
                <a:solidFill>
                  <a:srgbClr val="00B0F0"/>
                </a:solidFill>
              </a:rPr>
              <a:t>11</a:t>
            </a:r>
            <a:r>
              <a:rPr lang="en-US" sz="6000" b="1" i="1" dirty="0" smtClean="0">
                <a:solidFill>
                  <a:srgbClr val="00B0F0"/>
                </a:solidFill>
              </a:rPr>
              <a:t>“being </a:t>
            </a:r>
            <a:r>
              <a:rPr lang="en-US" sz="6000" b="1" i="1" dirty="0">
                <a:solidFill>
                  <a:srgbClr val="00B0F0"/>
                </a:solidFill>
              </a:rPr>
              <a:t>strengthened [empowered] with all power, according to his glorious might, </a:t>
            </a:r>
            <a:r>
              <a:rPr lang="en-US" sz="6000" b="1" i="1" u="sng" dirty="0">
                <a:solidFill>
                  <a:srgbClr val="00B0F0"/>
                </a:solidFill>
              </a:rPr>
              <a:t>for all endurance and patience with </a:t>
            </a:r>
            <a:r>
              <a:rPr lang="en-US" sz="6000" b="1" i="1" u="sng" dirty="0" smtClean="0">
                <a:solidFill>
                  <a:srgbClr val="00B0F0"/>
                </a:solidFill>
              </a:rPr>
              <a:t>joy….”</a:t>
            </a:r>
            <a:endParaRPr lang="en-US" sz="6000" u="sng" dirty="0">
              <a:solidFill>
                <a:srgbClr val="00B0F0"/>
              </a:solidFill>
            </a:endParaRPr>
          </a:p>
        </p:txBody>
      </p:sp>
      <p:sp>
        <p:nvSpPr>
          <p:cNvPr id="5" name="Rectangle 4"/>
          <p:cNvSpPr/>
          <p:nvPr/>
        </p:nvSpPr>
        <p:spPr>
          <a:xfrm>
            <a:off x="211440" y="4249876"/>
            <a:ext cx="11732910" cy="1015663"/>
          </a:xfrm>
          <a:prstGeom prst="rect">
            <a:avLst/>
          </a:prstGeom>
        </p:spPr>
        <p:txBody>
          <a:bodyPr wrap="square">
            <a:spAutoFit/>
          </a:bodyPr>
          <a:lstStyle/>
          <a:p>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amy carmich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95294" y="1110734"/>
            <a:ext cx="4110421" cy="2123658"/>
          </a:xfrm>
          <a:prstGeom prst="rect">
            <a:avLst/>
          </a:prstGeom>
        </p:spPr>
        <p:txBody>
          <a:bodyPr wrap="none">
            <a:spAutoFit/>
          </a:bodyPr>
          <a:lstStyle/>
          <a:p>
            <a:r>
              <a:rPr lang="en-US" sz="6600" b="1" dirty="0">
                <a:latin typeface="Calibri" panose="020F0502020204030204" pitchFamily="34" charset="0"/>
                <a:ea typeface="Calibri" panose="020F0502020204030204" pitchFamily="34" charset="0"/>
                <a:cs typeface="Times New Roman" panose="02020603050405020304" pitchFamily="18" charset="0"/>
              </a:rPr>
              <a:t>Amy </a:t>
            </a:r>
            <a:endParaRPr lang="en-US" sz="66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6600" b="1" dirty="0" smtClean="0">
                <a:latin typeface="Calibri" panose="020F0502020204030204" pitchFamily="34" charset="0"/>
                <a:ea typeface="Calibri" panose="020F0502020204030204" pitchFamily="34" charset="0"/>
                <a:cs typeface="Times New Roman" panose="02020603050405020304" pitchFamily="18" charset="0"/>
              </a:rPr>
              <a:t>Carmichael</a:t>
            </a:r>
            <a:endParaRPr lang="en-US" sz="6600" dirty="0"/>
          </a:p>
        </p:txBody>
      </p:sp>
      <p:sp>
        <p:nvSpPr>
          <p:cNvPr id="5" name="Rectangle 4"/>
          <p:cNvSpPr/>
          <p:nvPr/>
        </p:nvSpPr>
        <p:spPr>
          <a:xfrm>
            <a:off x="8381005" y="3139142"/>
            <a:ext cx="3624710" cy="923330"/>
          </a:xfrm>
          <a:prstGeom prst="rect">
            <a:avLst/>
          </a:prstGeom>
        </p:spPr>
        <p:txBody>
          <a:bodyPr wrap="none">
            <a:spAutoFit/>
          </a:bodyPr>
          <a:lstStyle/>
          <a:p>
            <a:r>
              <a:rPr lang="en-US" sz="5400" dirty="0" smtClean="0"/>
              <a:t>(1867-1951)</a:t>
            </a:r>
            <a:endParaRPr lang="en-US" sz="5400" dirty="0"/>
          </a:p>
        </p:txBody>
      </p:sp>
    </p:spTree>
    <p:extLst>
      <p:ext uri="{BB962C8B-B14F-4D97-AF65-F5344CB8AC3E}">
        <p14:creationId xmlns:p14="http://schemas.microsoft.com/office/powerpoint/2010/main" val="34408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40" y="120963"/>
            <a:ext cx="10892591" cy="1938992"/>
          </a:xfrm>
          <a:prstGeom prst="rect">
            <a:avLst/>
          </a:prstGeom>
        </p:spPr>
        <p:txBody>
          <a:bodyPr wrap="square">
            <a:spAutoFit/>
          </a:bodyPr>
          <a:lstStyle/>
          <a:p>
            <a:r>
              <a:rPr lang="en-US" sz="6000" b="1" u="sng" dirty="0" smtClean="0">
                <a:solidFill>
                  <a:schemeClr val="bg1"/>
                </a:solidFill>
                <a:latin typeface="Arial" panose="020B0604020202020204" pitchFamily="34" charset="0"/>
                <a:cs typeface="Arial" panose="020B0604020202020204" pitchFamily="34" charset="0"/>
              </a:rPr>
              <a:t>What happens when you are filled with God’s wisdom?</a:t>
            </a:r>
            <a:endParaRPr lang="en-US" sz="6000" b="1" u="sng" baseline="30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11440" y="2149019"/>
            <a:ext cx="11732910" cy="3785652"/>
          </a:xfrm>
          <a:prstGeom prst="rect">
            <a:avLst/>
          </a:prstGeom>
        </p:spPr>
        <p:txBody>
          <a:bodyPr wrap="square">
            <a:spAutoFit/>
          </a:bodyPr>
          <a:lstStyle/>
          <a:p>
            <a:r>
              <a:rPr lang="en-US" sz="6000" b="1" dirty="0" smtClean="0">
                <a:solidFill>
                  <a:srgbClr val="00B0F0"/>
                </a:solidFill>
                <a:latin typeface="Arial" panose="020B0604020202020204" pitchFamily="34" charset="0"/>
                <a:cs typeface="Arial" panose="020B0604020202020204" pitchFamily="34" charset="0"/>
              </a:rPr>
              <a:t>#4</a:t>
            </a:r>
            <a:r>
              <a:rPr lang="en-US" sz="6000" b="1" dirty="0">
                <a:solidFill>
                  <a:srgbClr val="00B0F0"/>
                </a:solidFill>
                <a:latin typeface="Arial" panose="020B0604020202020204" pitchFamily="34" charset="0"/>
                <a:cs typeface="Arial" panose="020B0604020202020204" pitchFamily="34" charset="0"/>
              </a:rPr>
              <a:t>.)  </a:t>
            </a:r>
            <a:r>
              <a:rPr lang="en-US" sz="6000" b="1" i="1" baseline="30000" dirty="0">
                <a:solidFill>
                  <a:srgbClr val="00B0F0"/>
                </a:solidFill>
                <a:latin typeface="Arial" panose="020B0604020202020204" pitchFamily="34" charset="0"/>
                <a:cs typeface="Arial" panose="020B0604020202020204" pitchFamily="34" charset="0"/>
              </a:rPr>
              <a:t>12 </a:t>
            </a:r>
            <a:r>
              <a:rPr lang="en-US" sz="6000" b="1" i="1" dirty="0" smtClean="0">
                <a:solidFill>
                  <a:srgbClr val="00B0F0"/>
                </a:solidFill>
                <a:latin typeface="Arial" panose="020B0604020202020204" pitchFamily="34" charset="0"/>
                <a:cs typeface="Arial" panose="020B0604020202020204" pitchFamily="34" charset="0"/>
              </a:rPr>
              <a:t>“</a:t>
            </a:r>
            <a:r>
              <a:rPr lang="en-US" sz="6000" b="1" i="1" u="sng" dirty="0" smtClean="0">
                <a:solidFill>
                  <a:srgbClr val="00B0F0"/>
                </a:solidFill>
                <a:latin typeface="Arial" panose="020B0604020202020204" pitchFamily="34" charset="0"/>
                <a:cs typeface="Arial" panose="020B0604020202020204" pitchFamily="34" charset="0"/>
              </a:rPr>
              <a:t>giving </a:t>
            </a:r>
            <a:r>
              <a:rPr lang="en-US" sz="6000" b="1" i="1" u="sng" dirty="0">
                <a:solidFill>
                  <a:srgbClr val="00B0F0"/>
                </a:solidFill>
                <a:latin typeface="Arial" panose="020B0604020202020204" pitchFamily="34" charset="0"/>
                <a:cs typeface="Arial" panose="020B0604020202020204" pitchFamily="34" charset="0"/>
              </a:rPr>
              <a:t>thanks</a:t>
            </a:r>
            <a:r>
              <a:rPr lang="en-US" sz="6000" b="1" i="1" dirty="0">
                <a:solidFill>
                  <a:srgbClr val="00B0F0"/>
                </a:solidFill>
                <a:latin typeface="Arial" panose="020B0604020202020204" pitchFamily="34" charset="0"/>
                <a:cs typeface="Arial" panose="020B0604020202020204" pitchFamily="34" charset="0"/>
              </a:rPr>
              <a:t> to the Father, who has qualified you to share in the inheritance of the saints in light</a:t>
            </a:r>
            <a:r>
              <a:rPr lang="en-US" sz="6000" b="1" i="1" dirty="0" smtClean="0">
                <a:solidFill>
                  <a:srgbClr val="00B0F0"/>
                </a:solidFill>
                <a:latin typeface="Arial" panose="020B0604020202020204" pitchFamily="34" charset="0"/>
                <a:cs typeface="Arial" panose="020B0604020202020204" pitchFamily="34" charset="0"/>
              </a:rPr>
              <a:t>.”</a:t>
            </a:r>
            <a:endParaRPr lang="en-US" sz="60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211440" y="4249876"/>
            <a:ext cx="11732910" cy="1015663"/>
          </a:xfrm>
          <a:prstGeom prst="rect">
            <a:avLst/>
          </a:prstGeom>
        </p:spPr>
        <p:txBody>
          <a:bodyPr wrap="square">
            <a:spAutoFit/>
          </a:bodyPr>
          <a:lstStyle/>
          <a:p>
            <a:endParaRPr lang="en-US" sz="60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110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Ship Lady El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4"/>
            <a:ext cx="12192000" cy="6847524"/>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edward spencer resc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0142" y="0"/>
            <a:ext cx="2561858"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3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animEffect transition="in" filter="fade">
                                      <p:cBhvr>
                                        <p:cTn id="11"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raymond edman wheaton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106" y="2192337"/>
            <a:ext cx="3628894" cy="46466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050" y="704851"/>
            <a:ext cx="11658600" cy="3785652"/>
          </a:xfrm>
          <a:prstGeom prst="rect">
            <a:avLst/>
          </a:prstGeom>
        </p:spPr>
        <p:txBody>
          <a:bodyPr wrap="square">
            <a:spAutoFit/>
          </a:bodyPr>
          <a:lstStyle/>
          <a:p>
            <a:pPr marL="285750" indent="-285750">
              <a:buFont typeface="Arial" panose="020B0604020202020204" pitchFamily="34" charset="0"/>
              <a:buChar char="•"/>
            </a:pPr>
            <a:r>
              <a:rPr lang="en-US" sz="6000" b="1" u="sng" dirty="0">
                <a:solidFill>
                  <a:schemeClr val="bg1"/>
                </a:solidFill>
                <a:latin typeface="Arial" panose="020B0604020202020204" pitchFamily="34" charset="0"/>
                <a:ea typeface="Calibri" panose="020F0502020204030204" pitchFamily="34" charset="0"/>
                <a:cs typeface="Arial" panose="020B0604020202020204" pitchFamily="34" charset="0"/>
              </a:rPr>
              <a:t>KNOWING</a:t>
            </a:r>
            <a:r>
              <a:rPr lang="en-US" sz="6000" dirty="0">
                <a:solidFill>
                  <a:schemeClr val="bg1"/>
                </a:solidFill>
                <a:latin typeface="Arial" panose="020B0604020202020204" pitchFamily="34" charset="0"/>
                <a:ea typeface="Calibri" panose="020F0502020204030204" pitchFamily="34" charset="0"/>
                <a:cs typeface="Arial" panose="020B0604020202020204" pitchFamily="34" charset="0"/>
              </a:rPr>
              <a:t> the life of </a:t>
            </a:r>
            <a:r>
              <a:rPr lang="en-US" sz="6000" dirty="0" smtClean="0">
                <a:solidFill>
                  <a:schemeClr val="bg1"/>
                </a:solidFill>
                <a:latin typeface="Arial" panose="020B0604020202020204" pitchFamily="34" charset="0"/>
                <a:ea typeface="Calibri" panose="020F0502020204030204" pitchFamily="34" charset="0"/>
                <a:cs typeface="Arial" panose="020B0604020202020204" pitchFamily="34" charset="0"/>
              </a:rPr>
              <a:t>Christ </a:t>
            </a:r>
          </a:p>
          <a:p>
            <a:pPr marL="285750" indent="-285750">
              <a:buFont typeface="Arial" panose="020B0604020202020204" pitchFamily="34" charset="0"/>
              <a:buChar char="•"/>
            </a:pPr>
            <a:r>
              <a:rPr lang="en-US" sz="60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DOING</a:t>
            </a:r>
            <a:r>
              <a:rPr lang="en-US" sz="6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6000" dirty="0">
                <a:solidFill>
                  <a:schemeClr val="bg1"/>
                </a:solidFill>
                <a:latin typeface="Arial" panose="020B0604020202020204" pitchFamily="34" charset="0"/>
                <a:ea typeface="Calibri" panose="020F0502020204030204" pitchFamily="34" charset="0"/>
                <a:cs typeface="Arial" panose="020B0604020202020204" pitchFamily="34" charset="0"/>
              </a:rPr>
              <a:t>what Jesus </a:t>
            </a:r>
            <a:r>
              <a:rPr lang="en-US" sz="6000" dirty="0" smtClean="0">
                <a:solidFill>
                  <a:schemeClr val="bg1"/>
                </a:solidFill>
                <a:latin typeface="Arial" panose="020B0604020202020204" pitchFamily="34" charset="0"/>
                <a:ea typeface="Calibri" panose="020F0502020204030204" pitchFamily="34" charset="0"/>
                <a:cs typeface="Arial" panose="020B0604020202020204" pitchFamily="34" charset="0"/>
              </a:rPr>
              <a:t>does</a:t>
            </a:r>
            <a:r>
              <a:rPr lang="en-US" sz="6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US" sz="60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BEING</a:t>
            </a:r>
            <a:r>
              <a:rPr lang="en-US" sz="6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6000" dirty="0">
                <a:solidFill>
                  <a:schemeClr val="bg1"/>
                </a:solidFill>
                <a:latin typeface="Arial" panose="020B0604020202020204" pitchFamily="34" charset="0"/>
                <a:ea typeface="Calibri" panose="020F0502020204030204" pitchFamily="34" charset="0"/>
                <a:cs typeface="Arial" panose="020B0604020202020204" pitchFamily="34" charset="0"/>
              </a:rPr>
              <a:t>what Christ is </a:t>
            </a:r>
            <a:endParaRPr lang="en-US" sz="6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6000" dirty="0" smtClean="0">
                <a:solidFill>
                  <a:schemeClr val="bg1"/>
                </a:solidFill>
                <a:latin typeface="Arial" panose="020B0604020202020204" pitchFamily="34" charset="0"/>
                <a:ea typeface="Calibri" panose="020F0502020204030204" pitchFamily="34" charset="0"/>
                <a:cs typeface="Arial" panose="020B0604020202020204" pitchFamily="34" charset="0"/>
              </a:rPr>
              <a:t>to others</a:t>
            </a:r>
            <a:endParaRPr lang="en-US" sz="6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87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fade">
                                      <p:cBhvr>
                                        <p:cTn id="1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4314" y="972235"/>
            <a:ext cx="6208297" cy="2923877"/>
          </a:xfrm>
          <a:prstGeom prst="rect">
            <a:avLst/>
          </a:prstGeom>
        </p:spPr>
        <p:txBody>
          <a:bodyPr wrap="square">
            <a:spAutoFit/>
          </a:bodyPr>
          <a:lstStyle/>
          <a:p>
            <a:r>
              <a:rPr lang="en-US" sz="4800" dirty="0" smtClean="0">
                <a:solidFill>
                  <a:schemeClr val="bg1"/>
                </a:solidFill>
                <a:latin typeface="Arial" panose="020B0604020202020204" pitchFamily="34" charset="0"/>
                <a:cs typeface="Arial" panose="020B0604020202020204" pitchFamily="34" charset="0"/>
              </a:rPr>
              <a:t>“</a:t>
            </a:r>
            <a:r>
              <a:rPr lang="en-US" sz="4800" dirty="0">
                <a:solidFill>
                  <a:schemeClr val="bg1"/>
                </a:solidFill>
                <a:latin typeface="Arial" panose="020B0604020202020204" pitchFamily="34" charset="0"/>
                <a:cs typeface="Arial" panose="020B0604020202020204" pitchFamily="34" charset="0"/>
              </a:rPr>
              <a:t>He </a:t>
            </a:r>
            <a:r>
              <a:rPr lang="en-US" sz="4800" dirty="0" smtClean="0">
                <a:solidFill>
                  <a:schemeClr val="bg1"/>
                </a:solidFill>
                <a:latin typeface="Arial" panose="020B0604020202020204" pitchFamily="34" charset="0"/>
                <a:cs typeface="Arial" panose="020B0604020202020204" pitchFamily="34" charset="0"/>
              </a:rPr>
              <a:t>has…transferred </a:t>
            </a:r>
            <a:r>
              <a:rPr lang="en-US" sz="4800" dirty="0">
                <a:solidFill>
                  <a:schemeClr val="bg1"/>
                </a:solidFill>
                <a:latin typeface="Arial" panose="020B0604020202020204" pitchFamily="34" charset="0"/>
                <a:cs typeface="Arial" panose="020B0604020202020204" pitchFamily="34" charset="0"/>
              </a:rPr>
              <a:t>us to the kingdom of his beloved </a:t>
            </a:r>
            <a:r>
              <a:rPr lang="en-US" sz="4800" dirty="0" smtClean="0">
                <a:solidFill>
                  <a:schemeClr val="bg1"/>
                </a:solidFill>
                <a:latin typeface="Arial" panose="020B0604020202020204" pitchFamily="34" charset="0"/>
                <a:cs typeface="Arial" panose="020B0604020202020204" pitchFamily="34" charset="0"/>
              </a:rPr>
              <a:t>Son.” </a:t>
            </a:r>
          </a:p>
          <a:p>
            <a:r>
              <a:rPr lang="en-US" sz="4000" dirty="0" smtClean="0">
                <a:solidFill>
                  <a:schemeClr val="bg1"/>
                </a:solidFill>
                <a:latin typeface="Arial" panose="020B0604020202020204" pitchFamily="34" charset="0"/>
                <a:cs typeface="Arial" panose="020B0604020202020204" pitchFamily="34" charset="0"/>
              </a:rPr>
              <a:t>(Colossians 1:13)</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72716" y="5577111"/>
            <a:ext cx="10411326"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AMAZING CITIZENSHIP</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20315" y="24453"/>
            <a:ext cx="11895221" cy="923330"/>
          </a:xfrm>
          <a:prstGeom prst="rect">
            <a:avLst/>
          </a:prstGeom>
          <a:noFill/>
        </p:spPr>
        <p:txBody>
          <a:bodyPr wrap="square" rtlCol="0">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BEING GOD’S KIDS</a:t>
            </a:r>
            <a:endParaRPr lang="en-US" sz="5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6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4314" y="972235"/>
            <a:ext cx="6208297" cy="3416320"/>
          </a:xfrm>
          <a:prstGeom prst="rect">
            <a:avLst/>
          </a:prstGeom>
        </p:spPr>
        <p:txBody>
          <a:bodyPr wrap="square">
            <a:spAutoFit/>
          </a:bodyPr>
          <a:lstStyle/>
          <a:p>
            <a:r>
              <a:rPr lang="en-US" sz="5400" b="1" dirty="0" smtClean="0">
                <a:solidFill>
                  <a:schemeClr val="bg1"/>
                </a:solidFill>
                <a:latin typeface="Arial" panose="020B0604020202020204" pitchFamily="34" charset="0"/>
                <a:cs typeface="Arial" panose="020B0604020202020204" pitchFamily="34" charset="0"/>
              </a:rPr>
              <a:t>“…</a:t>
            </a:r>
            <a:r>
              <a:rPr lang="en-US" sz="5400" b="1" dirty="0" smtClean="0">
                <a:solidFill>
                  <a:schemeClr val="bg1"/>
                </a:solidFill>
              </a:rPr>
              <a:t>His </a:t>
            </a:r>
            <a:r>
              <a:rPr lang="en-US" sz="5400" b="1" dirty="0">
                <a:solidFill>
                  <a:schemeClr val="bg1"/>
                </a:solidFill>
              </a:rPr>
              <a:t>beloved Son</a:t>
            </a:r>
            <a:r>
              <a:rPr lang="en-US" sz="5400" b="1" dirty="0" smtClean="0">
                <a:solidFill>
                  <a:schemeClr val="bg1"/>
                </a:solidFill>
              </a:rPr>
              <a:t>,</a:t>
            </a:r>
            <a:r>
              <a:rPr lang="en-US" sz="5400" b="1" baseline="30000" dirty="0">
                <a:solidFill>
                  <a:schemeClr val="bg1"/>
                </a:solidFill>
              </a:rPr>
              <a:t> </a:t>
            </a:r>
            <a:r>
              <a:rPr lang="en-US" sz="5400" b="1" dirty="0">
                <a:solidFill>
                  <a:schemeClr val="bg1"/>
                </a:solidFill>
              </a:rPr>
              <a:t>in whom we have redemption</a:t>
            </a:r>
            <a:r>
              <a:rPr lang="en-US" sz="5400" b="1" dirty="0" smtClean="0">
                <a:solidFill>
                  <a:schemeClr val="bg1"/>
                </a:solidFill>
                <a:latin typeface="Arial" panose="020B0604020202020204" pitchFamily="34" charset="0"/>
                <a:cs typeface="Arial" panose="020B0604020202020204" pitchFamily="34" charset="0"/>
              </a:rPr>
              <a:t>.” </a:t>
            </a:r>
          </a:p>
          <a:p>
            <a:r>
              <a:rPr lang="en-US" sz="5400" dirty="0" smtClean="0">
                <a:solidFill>
                  <a:schemeClr val="bg1"/>
                </a:solidFill>
                <a:latin typeface="Arial" panose="020B0604020202020204" pitchFamily="34" charset="0"/>
                <a:cs typeface="Arial" panose="020B0604020202020204" pitchFamily="34" charset="0"/>
              </a:rPr>
              <a:t>(Colossians 1:13)</a:t>
            </a:r>
            <a:endParaRPr lang="en-US" sz="5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72716" y="5577111"/>
            <a:ext cx="10411326"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AMAZING BUY-BACK</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20315" y="24453"/>
            <a:ext cx="11895221" cy="923330"/>
          </a:xfrm>
          <a:prstGeom prst="rect">
            <a:avLst/>
          </a:prstGeom>
          <a:noFill/>
        </p:spPr>
        <p:txBody>
          <a:bodyPr wrap="square" rtlCol="0">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BEING GOD’S KIDS</a:t>
            </a:r>
            <a:endParaRPr lang="en-US" sz="5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9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d's gi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4314" y="972235"/>
            <a:ext cx="6208297" cy="4247317"/>
          </a:xfrm>
          <a:prstGeom prst="rect">
            <a:avLst/>
          </a:prstGeom>
        </p:spPr>
        <p:txBody>
          <a:bodyPr wrap="square">
            <a:spAutoFit/>
          </a:bodyPr>
          <a:lstStyle/>
          <a:p>
            <a:r>
              <a:rPr lang="en-US" sz="5400" b="1" dirty="0" smtClean="0">
                <a:solidFill>
                  <a:schemeClr val="bg1"/>
                </a:solidFill>
                <a:latin typeface="Arial" panose="020B0604020202020204" pitchFamily="34" charset="0"/>
                <a:cs typeface="Arial" panose="020B0604020202020204" pitchFamily="34" charset="0"/>
              </a:rPr>
              <a:t>“…</a:t>
            </a:r>
            <a:r>
              <a:rPr lang="en-US" sz="5400" b="1" dirty="0" smtClean="0">
                <a:solidFill>
                  <a:schemeClr val="bg1"/>
                </a:solidFill>
              </a:rPr>
              <a:t>His </a:t>
            </a:r>
            <a:r>
              <a:rPr lang="en-US" sz="5400" b="1" dirty="0">
                <a:solidFill>
                  <a:schemeClr val="bg1"/>
                </a:solidFill>
              </a:rPr>
              <a:t>beloved Son</a:t>
            </a:r>
            <a:r>
              <a:rPr lang="en-US" sz="5400" b="1" dirty="0" smtClean="0">
                <a:solidFill>
                  <a:schemeClr val="bg1"/>
                </a:solidFill>
              </a:rPr>
              <a:t>,</a:t>
            </a:r>
            <a:r>
              <a:rPr lang="en-US" sz="5400" b="1" baseline="30000" dirty="0">
                <a:solidFill>
                  <a:schemeClr val="bg1"/>
                </a:solidFill>
              </a:rPr>
              <a:t> </a:t>
            </a:r>
            <a:r>
              <a:rPr lang="en-US" sz="5400" b="1" dirty="0">
                <a:solidFill>
                  <a:schemeClr val="bg1"/>
                </a:solidFill>
              </a:rPr>
              <a:t>in whom we have </a:t>
            </a:r>
            <a:r>
              <a:rPr lang="en-US" sz="5400" b="1" dirty="0" smtClean="0">
                <a:solidFill>
                  <a:schemeClr val="bg1"/>
                </a:solidFill>
              </a:rPr>
              <a:t>redemption, </a:t>
            </a:r>
            <a:r>
              <a:rPr lang="en-US" sz="5400" b="1" u="sng" dirty="0" smtClean="0">
                <a:solidFill>
                  <a:schemeClr val="bg1"/>
                </a:solidFill>
              </a:rPr>
              <a:t>the forgiveness of sins</a:t>
            </a:r>
            <a:r>
              <a:rPr lang="en-US" sz="5400" b="1" dirty="0" smtClean="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(Colossians 1:13)</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72716" y="5577111"/>
            <a:ext cx="10411326" cy="923330"/>
          </a:xfrm>
          <a:prstGeom prst="rect">
            <a:avLst/>
          </a:prstGeom>
          <a:noFill/>
        </p:spPr>
        <p:txBody>
          <a:bodyPr wrap="square" rtlCol="0">
            <a:spAutoFit/>
          </a:bodyPr>
          <a:lstStyle/>
          <a:p>
            <a:pPr marL="685800" indent="-685800">
              <a:buFont typeface="Wingdings" panose="05000000000000000000" pitchFamily="2" charset="2"/>
              <a:buChar char="Ø"/>
            </a:pPr>
            <a:r>
              <a:rPr lang="en-US" sz="5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AMAZING PARDON</a:t>
            </a:r>
            <a:endPar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120315" y="24453"/>
            <a:ext cx="11895221" cy="923330"/>
          </a:xfrm>
          <a:prstGeom prst="rect">
            <a:avLst/>
          </a:prstGeom>
          <a:noFill/>
        </p:spPr>
        <p:txBody>
          <a:bodyPr wrap="square" rtlCol="0">
            <a:spAutoFit/>
          </a:bodyPr>
          <a:lstStyle/>
          <a:p>
            <a:r>
              <a:rPr lang="en-US" sz="54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BEING GOD’S KIDS</a:t>
            </a:r>
            <a:endParaRPr lang="en-US" sz="54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18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505" y="401052"/>
            <a:ext cx="11999495" cy="6001643"/>
          </a:xfrm>
          <a:prstGeom prst="rect">
            <a:avLst/>
          </a:prstGeom>
        </p:spPr>
        <p:txBody>
          <a:bodyPr wrap="square">
            <a:spAutoFit/>
          </a:bodyPr>
          <a:lstStyle/>
          <a:p>
            <a:pPr marL="342900" indent="-342900">
              <a:buFont typeface="+mj-lt"/>
              <a:buAutoNum type="arabicPeriod"/>
            </a:pPr>
            <a:r>
              <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rPr>
              <a:t>Name </a:t>
            </a:r>
            <a:r>
              <a:rPr lang="en-US" sz="4800" dirty="0">
                <a:solidFill>
                  <a:schemeClr val="bg1"/>
                </a:solidFill>
                <a:latin typeface="Arial" panose="020B0604020202020204" pitchFamily="34" charset="0"/>
                <a:ea typeface="Calibri" panose="020F0502020204030204" pitchFamily="34" charset="0"/>
                <a:cs typeface="Arial" panose="020B0604020202020204" pitchFamily="34" charset="0"/>
              </a:rPr>
              <a:t>1 issue in your life in which </a:t>
            </a:r>
            <a:r>
              <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rPr>
              <a:t>you would like to know the will of God.</a:t>
            </a:r>
          </a:p>
          <a:p>
            <a:pPr marL="342900" indent="-342900">
              <a:buFont typeface="+mj-lt"/>
              <a:buAutoNum type="arabicPeriod"/>
            </a:pPr>
            <a:r>
              <a:rPr lang="en-US" sz="4800" dirty="0" smtClean="0">
                <a:solidFill>
                  <a:schemeClr val="bg1"/>
                </a:solidFill>
                <a:latin typeface="Arial" panose="020B0604020202020204" pitchFamily="34" charset="0"/>
                <a:cs typeface="Arial" panose="020B0604020202020204" pitchFamily="34" charset="0"/>
              </a:rPr>
              <a:t>Name 1 issue in your life in which you know you are doing God’s will…and you are enjoying His blessing.</a:t>
            </a:r>
          </a:p>
          <a:p>
            <a:pPr marL="342900" indent="-342900">
              <a:buFont typeface="+mj-lt"/>
              <a:buAutoNum type="arabicPeriod"/>
            </a:pPr>
            <a:r>
              <a:rPr lang="en-US" sz="4800" dirty="0" smtClean="0">
                <a:solidFill>
                  <a:schemeClr val="bg1"/>
                </a:solidFill>
                <a:latin typeface="Arial" panose="020B0604020202020204" pitchFamily="34" charset="0"/>
                <a:cs typeface="Arial" panose="020B0604020202020204" pitchFamily="34" charset="0"/>
              </a:rPr>
              <a:t>Think of </a:t>
            </a:r>
            <a:r>
              <a:rPr lang="en-US" sz="4800" dirty="0">
                <a:solidFill>
                  <a:schemeClr val="bg1"/>
                </a:solidFill>
                <a:latin typeface="Arial" panose="020B0604020202020204" pitchFamily="34" charset="0"/>
                <a:cs typeface="Arial" panose="020B0604020202020204" pitchFamily="34" charset="0"/>
              </a:rPr>
              <a:t>(don’t </a:t>
            </a:r>
            <a:r>
              <a:rPr lang="en-US" sz="4800" dirty="0" smtClean="0">
                <a:solidFill>
                  <a:schemeClr val="bg1"/>
                </a:solidFill>
                <a:latin typeface="Arial" panose="020B0604020202020204" pitchFamily="34" charset="0"/>
                <a:cs typeface="Arial" panose="020B0604020202020204" pitchFamily="34" charset="0"/>
              </a:rPr>
              <a:t>share) one issue in your life where you know what God’s will is for you but are finding it hard to do.</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30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llege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31007">
            <a:off x="-216667" y="414975"/>
            <a:ext cx="4482649" cy="24159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ollege maj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91000"/>
            <a:ext cx="4572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areer cho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134" y="3153882"/>
            <a:ext cx="3474433" cy="347443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da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3529">
            <a:off x="4143537" y="1704353"/>
            <a:ext cx="4083225" cy="269765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ministry opportun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9792">
            <a:off x="7731518" y="2205184"/>
            <a:ext cx="4168617" cy="2084309"/>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glo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8758" y="-707691"/>
            <a:ext cx="3649177" cy="3657222"/>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Image result for a dozen k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3761" y="2274358"/>
            <a:ext cx="4918826" cy="2887351"/>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Image result for paren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430876">
            <a:off x="8012606" y="3362194"/>
            <a:ext cx="4551989" cy="2608590"/>
          </a:xfrm>
          <a:prstGeom prst="rect">
            <a:avLst/>
          </a:prstGeom>
          <a:noFill/>
          <a:extLst>
            <a:ext uri="{909E8E84-426E-40DD-AFC4-6F175D3DCCD1}">
              <a14:hiddenFill xmlns:a14="http://schemas.microsoft.com/office/drawing/2010/main">
                <a:solidFill>
                  <a:srgbClr val="FFFFFF"/>
                </a:solidFill>
              </a14:hiddenFill>
            </a:ext>
          </a:extLst>
        </p:spPr>
      </p:pic>
      <p:pic>
        <p:nvPicPr>
          <p:cNvPr id="8216" name="Picture 24" descr="Image result for hom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97852">
            <a:off x="4823350" y="3732407"/>
            <a:ext cx="3403261" cy="3403261"/>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Image result for neighborhoo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34476">
            <a:off x="-793809" y="3834887"/>
            <a:ext cx="3981364" cy="2647994"/>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Image result for leading a churc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9112" y="-25103"/>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2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200"/>
                                        </p:tgtEl>
                                        <p:attrNameLst>
                                          <p:attrName>style.visibility</p:attrName>
                                        </p:attrNameLst>
                                      </p:cBhvr>
                                      <p:to>
                                        <p:strVal val="visible"/>
                                      </p:to>
                                    </p:set>
                                    <p:animEffect transition="in" filter="fade">
                                      <p:cBhvr>
                                        <p:cTn id="21" dur="500"/>
                                        <p:tgtEl>
                                          <p:spTgt spid="82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202"/>
                                        </p:tgtEl>
                                        <p:attrNameLst>
                                          <p:attrName>style.visibility</p:attrName>
                                        </p:attrNameLst>
                                      </p:cBhvr>
                                      <p:to>
                                        <p:strVal val="visible"/>
                                      </p:to>
                                    </p:set>
                                    <p:animEffect transition="in" filter="fade">
                                      <p:cBhvr>
                                        <p:cTn id="26" dur="500"/>
                                        <p:tgtEl>
                                          <p:spTgt spid="820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210"/>
                                        </p:tgtEl>
                                        <p:attrNameLst>
                                          <p:attrName>style.visibility</p:attrName>
                                        </p:attrNameLst>
                                      </p:cBhvr>
                                      <p:to>
                                        <p:strVal val="visible"/>
                                      </p:to>
                                    </p:set>
                                    <p:animEffect transition="in" filter="fade">
                                      <p:cBhvr>
                                        <p:cTn id="31" dur="500"/>
                                        <p:tgtEl>
                                          <p:spTgt spid="82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212"/>
                                        </p:tgtEl>
                                        <p:attrNameLst>
                                          <p:attrName>style.visibility</p:attrName>
                                        </p:attrNameLst>
                                      </p:cBhvr>
                                      <p:to>
                                        <p:strVal val="visible"/>
                                      </p:to>
                                    </p:set>
                                    <p:animEffect transition="in" filter="fade">
                                      <p:cBhvr>
                                        <p:cTn id="36" dur="500"/>
                                        <p:tgtEl>
                                          <p:spTgt spid="82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214"/>
                                        </p:tgtEl>
                                        <p:attrNameLst>
                                          <p:attrName>style.visibility</p:attrName>
                                        </p:attrNameLst>
                                      </p:cBhvr>
                                      <p:to>
                                        <p:strVal val="visible"/>
                                      </p:to>
                                    </p:set>
                                    <p:animEffect transition="in" filter="fade">
                                      <p:cBhvr>
                                        <p:cTn id="41" dur="500"/>
                                        <p:tgtEl>
                                          <p:spTgt spid="82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216"/>
                                        </p:tgtEl>
                                        <p:attrNameLst>
                                          <p:attrName>style.visibility</p:attrName>
                                        </p:attrNameLst>
                                      </p:cBhvr>
                                      <p:to>
                                        <p:strVal val="visible"/>
                                      </p:to>
                                    </p:set>
                                    <p:animEffect transition="in" filter="fade">
                                      <p:cBhvr>
                                        <p:cTn id="46" dur="500"/>
                                        <p:tgtEl>
                                          <p:spTgt spid="82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218"/>
                                        </p:tgtEl>
                                        <p:attrNameLst>
                                          <p:attrName>style.visibility</p:attrName>
                                        </p:attrNameLst>
                                      </p:cBhvr>
                                      <p:to>
                                        <p:strVal val="visible"/>
                                      </p:to>
                                    </p:set>
                                    <p:animEffect transition="in" filter="fade">
                                      <p:cBhvr>
                                        <p:cTn id="51" dur="500"/>
                                        <p:tgtEl>
                                          <p:spTgt spid="82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220"/>
                                        </p:tgtEl>
                                        <p:attrNameLst>
                                          <p:attrName>style.visibility</p:attrName>
                                        </p:attrNameLst>
                                      </p:cBhvr>
                                      <p:to>
                                        <p:strVal val="visible"/>
                                      </p:to>
                                    </p:set>
                                    <p:animEffect transition="in" filter="fade">
                                      <p:cBhvr>
                                        <p:cTn id="56" dur="500"/>
                                        <p:tgtEl>
                                          <p:spTgt spid="8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2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194194"/>
            <a:ext cx="11694694" cy="2862322"/>
          </a:xfrm>
          <a:prstGeom prst="rect">
            <a:avLst/>
          </a:prstGeom>
        </p:spPr>
        <p:txBody>
          <a:bodyPr wrap="square">
            <a:spAutoFit/>
          </a:bodyPr>
          <a:lstStyle/>
          <a:p>
            <a:pPr algn="ctr"/>
            <a:r>
              <a:rPr lang="en-US" sz="6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Write </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down 2 issues in life in which you would like to know </a:t>
            </a:r>
            <a:endParaRPr lang="en-US" sz="60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6000" b="1" i="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and </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do God’s will. </a:t>
            </a:r>
            <a:endParaRPr lang="en-US" sz="6000" b="1" dirty="0">
              <a:solidFill>
                <a:schemeClr val="bg1"/>
              </a:solidFill>
            </a:endParaRPr>
          </a:p>
        </p:txBody>
      </p:sp>
      <p:pic>
        <p:nvPicPr>
          <p:cNvPr id="9218" name="Picture 2" descr="Image result for 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9791"/>
            <a:ext cx="5801816" cy="38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6952</TotalTime>
  <Words>440</Words>
  <Application>Microsoft Office PowerPoint</Application>
  <PresentationFormat>Widescreen</PresentationFormat>
  <Paragraphs>62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1:  What KIND of prayer is Paul praying here? </vt:lpstr>
      <vt:lpstr>Part 2: What is the CONTENT  of his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allowed to fracture us in this city?</dc:title>
  <dc:creator>User</dc:creator>
  <cp:lastModifiedBy>User</cp:lastModifiedBy>
  <cp:revision>133</cp:revision>
  <dcterms:created xsi:type="dcterms:W3CDTF">2016-05-11T23:57:19Z</dcterms:created>
  <dcterms:modified xsi:type="dcterms:W3CDTF">2017-07-16T15:44:19Z</dcterms:modified>
</cp:coreProperties>
</file>