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6" r:id="rId3"/>
    <p:sldId id="315" r:id="rId4"/>
    <p:sldId id="317" r:id="rId5"/>
    <p:sldId id="319" r:id="rId6"/>
    <p:sldId id="318" r:id="rId7"/>
    <p:sldId id="321" r:id="rId8"/>
    <p:sldId id="322" r:id="rId9"/>
    <p:sldId id="323" r:id="rId10"/>
    <p:sldId id="324" r:id="rId11"/>
    <p:sldId id="320" r:id="rId12"/>
    <p:sldId id="325" r:id="rId13"/>
    <p:sldId id="336" r:id="rId14"/>
    <p:sldId id="326" r:id="rId15"/>
    <p:sldId id="327" r:id="rId16"/>
    <p:sldId id="256" r:id="rId17"/>
    <p:sldId id="330" r:id="rId18"/>
    <p:sldId id="297" r:id="rId19"/>
    <p:sldId id="331" r:id="rId20"/>
    <p:sldId id="332" r:id="rId21"/>
    <p:sldId id="298" r:id="rId22"/>
    <p:sldId id="299" r:id="rId23"/>
    <p:sldId id="301" r:id="rId24"/>
    <p:sldId id="333" r:id="rId25"/>
    <p:sldId id="334" r:id="rId26"/>
    <p:sldId id="335" r:id="rId27"/>
    <p:sldId id="329"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26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9217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8279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8969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0409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6D264-1EE1-489F-8E0E-50D04BA0634A}"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5618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6D264-1EE1-489F-8E0E-50D04BA0634A}"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28327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6D264-1EE1-489F-8E0E-50D04BA0634A}"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19644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6D264-1EE1-489F-8E0E-50D04BA0634A}"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6135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6D264-1EE1-489F-8E0E-50D04BA0634A}"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66780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786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26517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D264-1EE1-489F-8E0E-50D04BA0634A}" type="datetimeFigureOut">
              <a:rPr lang="en-US" smtClean="0"/>
              <a:t>12/16/2016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3063-4165-4AC8-8F63-D5A44D12C19E}" type="slidenum">
              <a:rPr lang="en-US" smtClean="0"/>
              <a:t>‹#›</a:t>
            </a:fld>
            <a:endParaRPr lang="en-US"/>
          </a:p>
        </p:txBody>
      </p:sp>
    </p:spTree>
    <p:extLst>
      <p:ext uri="{BB962C8B-B14F-4D97-AF65-F5344CB8AC3E}">
        <p14:creationId xmlns:p14="http://schemas.microsoft.com/office/powerpoint/2010/main" val="337969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87570"/>
          </a:xfrm>
          <a:prstGeom prst="rect">
            <a:avLst/>
          </a:prstGeom>
        </p:spPr>
      </p:pic>
    </p:spTree>
    <p:extLst>
      <p:ext uri="{BB962C8B-B14F-4D97-AF65-F5344CB8AC3E}">
        <p14:creationId xmlns:p14="http://schemas.microsoft.com/office/powerpoint/2010/main" val="34481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7906" y="93784"/>
            <a:ext cx="7244861" cy="3235569"/>
          </a:xfrm>
        </p:spPr>
        <p:txBody>
          <a:bodyPr>
            <a:noAutofit/>
          </a:bodyPr>
          <a:lstStyle/>
          <a:p>
            <a:pPr algn="l"/>
            <a:r>
              <a:rPr lang="en-US" sz="40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a:t>
            </a:r>
            <a:r>
              <a:rPr lang="en-US" sz="4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angel answered, “The Holy Spirit will come on you, and the power of the Most High will overshadow you. So the holy one to be born will be called the Son of God. </a:t>
            </a:r>
            <a:r>
              <a:rPr lang="en-US" sz="40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36 </a:t>
            </a:r>
            <a:r>
              <a:rPr lang="en-US" sz="4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 Elizabeth your relative is going to have a child in her old age, and she who was said to be unable to conceive is in her sixth month. </a:t>
            </a:r>
            <a:r>
              <a:rPr lang="en-US" sz="40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37 </a:t>
            </a:r>
            <a:r>
              <a:rPr lang="en-US" sz="4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no word from God will ever fail.” </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96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pe in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4220"/>
            <a:ext cx="121920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4138795"/>
            <a:ext cx="11277600" cy="23876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God-grounded hope comes to people who are willing to exchange their personal “hopes &amp; dreams” for God’s (sometimes disruptive) divine plans.  </a:t>
            </a:r>
            <a:endPar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52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83298"/>
            <a:ext cx="8229600" cy="698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6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pe in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4220"/>
            <a:ext cx="121920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4138795"/>
            <a:ext cx="11277600" cy="23876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God-grounded hope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always greater than our private dreams…even dreams seeded by God.</a:t>
            </a:r>
            <a:endPar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8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7906" y="93784"/>
            <a:ext cx="7244861" cy="3235569"/>
          </a:xfrm>
        </p:spPr>
        <p:txBody>
          <a:bodyPr>
            <a:noAutofit/>
          </a:bodyPr>
          <a:lstStyle/>
          <a:p>
            <a:pPr algn="l"/>
            <a:r>
              <a:rPr lang="en-US" sz="4000" b="1" i="1"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37</a:t>
            </a:r>
            <a:r>
              <a:rPr lang="en-US" sz="40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no word from God will ever fail.” </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3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7906" y="93784"/>
            <a:ext cx="7244861" cy="3235569"/>
          </a:xfrm>
        </p:spPr>
        <p:txBody>
          <a:bodyPr>
            <a:noAutofit/>
          </a:bodyPr>
          <a:lstStyle/>
          <a:p>
            <a:pPr algn="l"/>
            <a:r>
              <a:rPr lang="en-US" sz="4000" b="1" i="1" baseline="30000" dirty="0" smtClean="0">
                <a:latin typeface="Arial" panose="020B0604020202020204" pitchFamily="34" charset="0"/>
                <a:cs typeface="Arial" panose="020B0604020202020204" pitchFamily="34" charset="0"/>
              </a:rPr>
              <a:t>38</a:t>
            </a:r>
            <a:r>
              <a:rPr lang="en-US" sz="4000" b="1" i="1" baseline="30000"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“I am the Lord’s servant,” Mary answered. “May your word to me be fulfilled.” Then the angel left her</a:t>
            </a:r>
            <a:r>
              <a:rPr lang="en-US" sz="4000" b="1" i="1" dirty="0" smtClean="0">
                <a:latin typeface="Arial" panose="020B0604020202020204" pitchFamily="34" charset="0"/>
                <a:cs typeface="Arial" panose="020B0604020202020204" pitchFamily="34" charset="0"/>
              </a:rPr>
              <a:t>.</a:t>
            </a:r>
            <a:endParaRPr lang="en-US"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6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Mary and Eliza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2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447302"/>
            <a:ext cx="7772400" cy="2126565"/>
          </a:xfrm>
          <a:prstGeom prst="rect">
            <a:avLst/>
          </a:prstGeom>
        </p:spPr>
        <p:txBody>
          <a:bodyPr wrap="square">
            <a:spAutoFit/>
          </a:bodyPr>
          <a:lstStyle/>
          <a:p>
            <a:r>
              <a:rPr lang="en-US" sz="4400" b="1" i="1" baseline="300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45 </a:t>
            </a:r>
            <a:r>
              <a:rPr lang="en-US" sz="4400"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Blessed is she who has believed that the Lord would fulfill his promises to her!”</a:t>
            </a:r>
            <a:r>
              <a:rPr lang="en-US" sz="4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86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74840" y="698378"/>
            <a:ext cx="7531427" cy="3235569"/>
          </a:xfrm>
        </p:spPr>
        <p:txBody>
          <a:bodyPr>
            <a:noAutofit/>
          </a:bodyPr>
          <a:lstStyle/>
          <a:p>
            <a:pPr algn="l"/>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God-grounded </a:t>
            </a:r>
            <a:r>
              <a:rPr lang="en-US" sz="6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HOPE grows </a:t>
            </a:r>
            <a:r>
              <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soil of Word-based conviction.</a:t>
            </a:r>
          </a:p>
        </p:txBody>
      </p:sp>
    </p:spTree>
    <p:extLst>
      <p:ext uri="{BB962C8B-B14F-4D97-AF65-F5344CB8AC3E}">
        <p14:creationId xmlns:p14="http://schemas.microsoft.com/office/powerpoint/2010/main" val="38141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5755422"/>
          </a:xfrm>
          <a:prstGeom prst="rect">
            <a:avLst/>
          </a:prstGeom>
        </p:spPr>
        <p:txBody>
          <a:bodyPr wrap="square">
            <a:spAutoFit/>
          </a:bodyPr>
          <a:lstStyle/>
          <a:p>
            <a:r>
              <a:rPr lang="en-US" sz="4800" b="1" u="sng" dirty="0">
                <a:solidFill>
                  <a:schemeClr val="bg1"/>
                </a:solidFill>
                <a:latin typeface="Arial" panose="020B0604020202020204" pitchFamily="34" charset="0"/>
                <a:cs typeface="Arial" panose="020B0604020202020204" pitchFamily="34" charset="0"/>
              </a:rPr>
              <a:t>Luke </a:t>
            </a:r>
            <a:r>
              <a:rPr lang="en-US" sz="4800" b="1" u="sng" dirty="0" smtClean="0">
                <a:solidFill>
                  <a:schemeClr val="bg1"/>
                </a:solidFill>
                <a:latin typeface="Arial" panose="020B0604020202020204" pitchFamily="34" charset="0"/>
                <a:cs typeface="Arial" panose="020B0604020202020204" pitchFamily="34" charset="0"/>
              </a:rPr>
              <a:t>1:46-48</a:t>
            </a:r>
          </a:p>
          <a:p>
            <a:endParaRPr lang="en-US" sz="4800" b="1" i="1" u="sng" baseline="30000" dirty="0">
              <a:solidFill>
                <a:schemeClr val="bg1"/>
              </a:solidFill>
              <a:latin typeface="Arial" panose="020B0604020202020204" pitchFamily="34" charset="0"/>
              <a:cs typeface="Arial" panose="020B0604020202020204" pitchFamily="34" charset="0"/>
            </a:endParaRPr>
          </a:p>
          <a:p>
            <a:r>
              <a:rPr lang="en-US" sz="4800" b="1" i="1" baseline="30000" dirty="0" smtClean="0">
                <a:solidFill>
                  <a:schemeClr val="bg1"/>
                </a:solidFill>
                <a:latin typeface="Arial" panose="020B0604020202020204" pitchFamily="34" charset="0"/>
                <a:cs typeface="Arial" panose="020B0604020202020204" pitchFamily="34" charset="0"/>
              </a:rPr>
              <a:t>46</a:t>
            </a:r>
            <a:r>
              <a:rPr lang="en-US" sz="4800" b="1" i="1" baseline="30000" dirty="0">
                <a:solidFill>
                  <a:schemeClr val="bg1"/>
                </a:solidFill>
                <a:latin typeface="Arial" panose="020B0604020202020204" pitchFamily="34" charset="0"/>
                <a:cs typeface="Arial" panose="020B0604020202020204" pitchFamily="34" charset="0"/>
              </a:rPr>
              <a:t> </a:t>
            </a:r>
            <a:r>
              <a:rPr lang="en-US" sz="4800" i="1" dirty="0">
                <a:solidFill>
                  <a:schemeClr val="bg1"/>
                </a:solidFill>
                <a:latin typeface="Arial" panose="020B0604020202020204" pitchFamily="34" charset="0"/>
                <a:cs typeface="Arial" panose="020B0604020202020204" pitchFamily="34" charset="0"/>
              </a:rPr>
              <a:t>And Mary said:</a:t>
            </a:r>
            <a:endParaRPr lang="en-US" sz="4800" dirty="0">
              <a:solidFill>
                <a:schemeClr val="bg1"/>
              </a:solidFill>
              <a:latin typeface="Arial" panose="020B0604020202020204" pitchFamily="34" charset="0"/>
              <a:cs typeface="Arial" panose="020B0604020202020204" pitchFamily="34" charset="0"/>
            </a:endParaRPr>
          </a:p>
          <a:p>
            <a:r>
              <a:rPr lang="en-US" sz="4800" i="1" dirty="0">
                <a:solidFill>
                  <a:schemeClr val="bg1"/>
                </a:solidFill>
                <a:latin typeface="Arial" panose="020B0604020202020204" pitchFamily="34" charset="0"/>
                <a:cs typeface="Arial" panose="020B0604020202020204" pitchFamily="34" charset="0"/>
              </a:rPr>
              <a:t>“My soul glorifies the Lord</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47 </a:t>
            </a:r>
            <a:r>
              <a:rPr lang="en-US" sz="4800" i="1" dirty="0">
                <a:solidFill>
                  <a:schemeClr val="bg1"/>
                </a:solidFill>
                <a:latin typeface="Arial" panose="020B0604020202020204" pitchFamily="34" charset="0"/>
                <a:cs typeface="Arial" panose="020B0604020202020204" pitchFamily="34" charset="0"/>
              </a:rPr>
              <a:t>    and my spirit rejoices in God my Savior,</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b="1" i="1" baseline="30000" dirty="0">
                <a:solidFill>
                  <a:schemeClr val="bg1"/>
                </a:solidFill>
                <a:latin typeface="Arial" panose="020B0604020202020204" pitchFamily="34" charset="0"/>
                <a:cs typeface="Arial" panose="020B0604020202020204" pitchFamily="34" charset="0"/>
              </a:rPr>
              <a:t>48 </a:t>
            </a:r>
            <a:r>
              <a:rPr lang="en-US" sz="4800" i="1" dirty="0">
                <a:solidFill>
                  <a:schemeClr val="bg1"/>
                </a:solidFill>
                <a:latin typeface="Arial" panose="020B0604020202020204" pitchFamily="34" charset="0"/>
                <a:cs typeface="Arial" panose="020B0604020202020204" pitchFamily="34" charset="0"/>
              </a:rPr>
              <a:t>for he has been mindful</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    of the humble state of his servant</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95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1468" y="1060395"/>
            <a:ext cx="5571066" cy="4524315"/>
          </a:xfrm>
          <a:prstGeom prst="rect">
            <a:avLst/>
          </a:prstGeom>
        </p:spPr>
        <p:txBody>
          <a:bodyPr wrap="square">
            <a:spAutoFit/>
          </a:bodyPr>
          <a:lstStyle/>
          <a:p>
            <a:r>
              <a:rPr lang="en-US" sz="4800" b="1" dirty="0">
                <a:solidFill>
                  <a:schemeClr val="bg1"/>
                </a:solidFill>
                <a:latin typeface="Arial" panose="020B0604020202020204" pitchFamily="34" charset="0"/>
                <a:cs typeface="Arial" panose="020B0604020202020204" pitchFamily="34" charset="0"/>
              </a:rPr>
              <a:t>God-grounded </a:t>
            </a:r>
            <a:r>
              <a:rPr lang="en-US" sz="4800" b="1" dirty="0" smtClean="0">
                <a:solidFill>
                  <a:schemeClr val="bg1"/>
                </a:solidFill>
                <a:latin typeface="Arial" panose="020B0604020202020204" pitchFamily="34" charset="0"/>
                <a:cs typeface="Arial" panose="020B0604020202020204" pitchFamily="34" charset="0"/>
              </a:rPr>
              <a:t>HOPE believes that God </a:t>
            </a:r>
            <a:r>
              <a:rPr lang="en-US" sz="4800" b="1" dirty="0">
                <a:solidFill>
                  <a:schemeClr val="bg1"/>
                </a:solidFill>
                <a:latin typeface="Arial" panose="020B0604020202020204" pitchFamily="34" charset="0"/>
                <a:cs typeface="Arial" panose="020B0604020202020204" pitchFamily="34" charset="0"/>
              </a:rPr>
              <a:t>turns the world’s notion of “success” on its head.</a:t>
            </a:r>
            <a:endParaRPr lang="en-US" sz="4800" dirty="0">
              <a:solidFill>
                <a:schemeClr val="bg1"/>
              </a:solidFill>
              <a:latin typeface="Arial" panose="020B0604020202020204" pitchFamily="34" charset="0"/>
              <a:cs typeface="Arial" panose="020B0604020202020204" pitchFamily="34" charset="0"/>
            </a:endParaRPr>
          </a:p>
        </p:txBody>
      </p:sp>
      <p:pic>
        <p:nvPicPr>
          <p:cNvPr id="15362" name="Picture 2" descr="Image result for turning the world upside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6" y="1"/>
            <a:ext cx="63774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pe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650172" y="1122363"/>
            <a:ext cx="5017827" cy="2387600"/>
          </a:xfrm>
        </p:spPr>
        <p:txBody>
          <a:bodyPr>
            <a:normAutofit fontScale="90000"/>
          </a:bodyPr>
          <a:lstStyle/>
          <a:p>
            <a:r>
              <a:rPr lang="en-US" dirty="0" smtClean="0"/>
              <a:t>What did you hope for when you were a teenager?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78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6863417"/>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1:46-48</a:t>
            </a:r>
          </a:p>
          <a:p>
            <a:r>
              <a:rPr lang="en-US" sz="4400" dirty="0">
                <a:solidFill>
                  <a:schemeClr val="bg1"/>
                </a:solidFill>
                <a:latin typeface="Arial" panose="020B0604020202020204" pitchFamily="34" charset="0"/>
                <a:cs typeface="Arial" panose="020B0604020202020204" pitchFamily="34" charset="0"/>
              </a:rPr>
              <a:t>“My soul glorifies the Lord</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baseline="30000" dirty="0">
                <a:solidFill>
                  <a:schemeClr val="bg1"/>
                </a:solidFill>
                <a:latin typeface="Arial" panose="020B0604020202020204" pitchFamily="34" charset="0"/>
                <a:cs typeface="Arial" panose="020B0604020202020204" pitchFamily="34" charset="0"/>
              </a:rPr>
              <a:t>47 </a:t>
            </a:r>
            <a:r>
              <a:rPr lang="en-US" sz="4400" dirty="0">
                <a:solidFill>
                  <a:schemeClr val="bg1"/>
                </a:solidFill>
                <a:latin typeface="Arial" panose="020B0604020202020204" pitchFamily="34" charset="0"/>
                <a:cs typeface="Arial" panose="020B0604020202020204" pitchFamily="34" charset="0"/>
              </a:rPr>
              <a:t>    and my spirit rejoices in God my Savior,</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baseline="30000" dirty="0">
                <a:solidFill>
                  <a:schemeClr val="bg1"/>
                </a:solidFill>
                <a:latin typeface="Arial" panose="020B0604020202020204" pitchFamily="34" charset="0"/>
                <a:cs typeface="Arial" panose="020B0604020202020204" pitchFamily="34" charset="0"/>
              </a:rPr>
              <a:t>48 </a:t>
            </a:r>
            <a:r>
              <a:rPr lang="en-US" sz="4400" dirty="0">
                <a:solidFill>
                  <a:schemeClr val="bg1"/>
                </a:solidFill>
                <a:latin typeface="Arial" panose="020B0604020202020204" pitchFamily="34" charset="0"/>
                <a:cs typeface="Arial" panose="020B0604020202020204" pitchFamily="34" charset="0"/>
              </a:rPr>
              <a:t>for he has been mindful</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of the humble state of his servant.</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u="sng" dirty="0">
                <a:solidFill>
                  <a:schemeClr val="bg1"/>
                </a:solidFill>
                <a:latin typeface="Arial" panose="020B0604020202020204" pitchFamily="34" charset="0"/>
                <a:cs typeface="Arial" panose="020B0604020202020204" pitchFamily="34" charset="0"/>
              </a:rPr>
              <a:t>From now on all generations will call me blessed,</a:t>
            </a:r>
            <a:r>
              <a:rPr lang="en-US" sz="4400" u="sng" dirty="0">
                <a:solidFill>
                  <a:schemeClr val="bg1"/>
                </a:solidFill>
                <a:latin typeface="Arial" panose="020B0604020202020204" pitchFamily="34" charset="0"/>
                <a:cs typeface="Arial" panose="020B0604020202020204" pitchFamily="34" charset="0"/>
              </a:rPr>
              <a:t/>
            </a:r>
            <a:br>
              <a:rPr lang="en-US" sz="4400" u="sng" dirty="0">
                <a:solidFill>
                  <a:schemeClr val="bg1"/>
                </a:solidFill>
                <a:latin typeface="Arial" panose="020B0604020202020204" pitchFamily="34" charset="0"/>
                <a:cs typeface="Arial" panose="020B0604020202020204" pitchFamily="34" charset="0"/>
              </a:rPr>
            </a:br>
            <a:r>
              <a:rPr lang="en-US" sz="4400" b="1" baseline="30000" dirty="0">
                <a:solidFill>
                  <a:schemeClr val="bg1"/>
                </a:solidFill>
                <a:latin typeface="Arial" panose="020B0604020202020204" pitchFamily="34" charset="0"/>
                <a:cs typeface="Arial" panose="020B0604020202020204" pitchFamily="34" charset="0"/>
              </a:rPr>
              <a:t>49 </a:t>
            </a:r>
            <a:r>
              <a:rPr lang="en-US" sz="4400" dirty="0">
                <a:solidFill>
                  <a:schemeClr val="bg1"/>
                </a:solidFill>
                <a:latin typeface="Arial" panose="020B0604020202020204" pitchFamily="34" charset="0"/>
                <a:cs typeface="Arial" panose="020B0604020202020204" pitchFamily="34" charset="0"/>
              </a:rPr>
              <a:t>    </a:t>
            </a:r>
            <a:r>
              <a:rPr lang="en-US" sz="4400" u="sng" dirty="0">
                <a:solidFill>
                  <a:schemeClr val="bg1"/>
                </a:solidFill>
                <a:latin typeface="Arial" panose="020B0604020202020204" pitchFamily="34" charset="0"/>
                <a:cs typeface="Arial" panose="020B0604020202020204" pitchFamily="34" charset="0"/>
              </a:rPr>
              <a:t>for the Mighty One has done great things for me—</a:t>
            </a:r>
            <a:r>
              <a:rPr lang="en-US" sz="4400" u="sng" dirty="0">
                <a:solidFill>
                  <a:schemeClr val="bg1"/>
                </a:solidFill>
                <a:latin typeface="Arial" panose="020B0604020202020204" pitchFamily="34" charset="0"/>
                <a:cs typeface="Arial" panose="020B0604020202020204" pitchFamily="34" charset="0"/>
              </a:rPr>
              <a:t/>
            </a:r>
            <a:br>
              <a:rPr lang="en-US" sz="4400" u="sng"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holy is his name.</a:t>
            </a:r>
            <a:endParaRPr lang="en-US" sz="4400" b="1" i="1" u="sng"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89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32" y="660400"/>
            <a:ext cx="11790947" cy="5509200"/>
          </a:xfrm>
          <a:prstGeom prst="rect">
            <a:avLst/>
          </a:prstGeom>
        </p:spPr>
        <p:txBody>
          <a:bodyPr wrap="square">
            <a:spAutoFit/>
          </a:bodyPr>
          <a:lstStyle/>
          <a:p>
            <a:pPr marL="685800" lvl="0" indent="-685800">
              <a:buFont typeface="Arial" panose="020B0604020202020204" pitchFamily="34" charset="0"/>
              <a:buChar char="•"/>
            </a:pPr>
            <a:r>
              <a:rPr lang="en-US" sz="4400" b="1" u="sng" dirty="0">
                <a:solidFill>
                  <a:schemeClr val="bg1"/>
                </a:solidFill>
                <a:latin typeface="Arial" panose="020B0604020202020204" pitchFamily="34" charset="0"/>
                <a:cs typeface="Arial" panose="020B0604020202020204" pitchFamily="34" charset="0"/>
              </a:rPr>
              <a:t>Jude 24</a:t>
            </a:r>
            <a:r>
              <a:rPr lang="en-US" sz="4400" i="1" dirty="0">
                <a:solidFill>
                  <a:schemeClr val="bg1"/>
                </a:solidFill>
                <a:latin typeface="Arial" panose="020B0604020202020204" pitchFamily="34" charset="0"/>
                <a:cs typeface="Arial" panose="020B0604020202020204" pitchFamily="34" charset="0"/>
              </a:rPr>
              <a:t>—“To him who is able to keep you from stumbling and to present you before his glorious presence without fault and with great joy…be glory, majesty, power and authority, through Jesus Christ our Lord….”</a:t>
            </a:r>
            <a:endParaRPr lang="en-US" sz="44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400" b="1" u="sng" dirty="0">
                <a:solidFill>
                  <a:schemeClr val="bg1"/>
                </a:solidFill>
                <a:latin typeface="Arial" panose="020B0604020202020204" pitchFamily="34" charset="0"/>
                <a:cs typeface="Arial" panose="020B0604020202020204" pitchFamily="34" charset="0"/>
              </a:rPr>
              <a:t>Philippians 1:6</a:t>
            </a:r>
            <a:r>
              <a:rPr lang="en-US" sz="4400" i="1" dirty="0">
                <a:solidFill>
                  <a:schemeClr val="bg1"/>
                </a:solidFill>
                <a:latin typeface="Arial" panose="020B0604020202020204" pitchFamily="34" charset="0"/>
                <a:cs typeface="Arial" panose="020B0604020202020204" pitchFamily="34" charset="0"/>
              </a:rPr>
              <a:t>—“He who began a good work in you will carry it on to completion until the day of Christ Jesus.”  </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26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385011"/>
            <a:ext cx="11790947" cy="6001643"/>
          </a:xfrm>
          <a:prstGeom prst="rect">
            <a:avLst/>
          </a:prstGeom>
        </p:spPr>
        <p:txBody>
          <a:bodyPr wrap="square">
            <a:spAutoFit/>
          </a:bodyPr>
          <a:lstStyle/>
          <a:p>
            <a:pPr marL="685800" lvl="0" indent="-685800">
              <a:buFont typeface="Arial" panose="020B0604020202020204" pitchFamily="34" charset="0"/>
              <a:buChar char="•"/>
            </a:pPr>
            <a:r>
              <a:rPr lang="en-US" sz="4800" b="1" u="sng" dirty="0">
                <a:solidFill>
                  <a:schemeClr val="bg1"/>
                </a:solidFill>
                <a:latin typeface="Arial" panose="020B0604020202020204" pitchFamily="34" charset="0"/>
                <a:cs typeface="Arial" panose="020B0604020202020204" pitchFamily="34" charset="0"/>
              </a:rPr>
              <a:t>Hebrews 13:5</a:t>
            </a:r>
            <a:r>
              <a:rPr lang="en-US" sz="4800" i="1" dirty="0">
                <a:solidFill>
                  <a:schemeClr val="bg1"/>
                </a:solidFill>
                <a:latin typeface="Arial" panose="020B0604020202020204" pitchFamily="34" charset="0"/>
                <a:cs typeface="Arial" panose="020B0604020202020204" pitchFamily="34" charset="0"/>
              </a:rPr>
              <a:t>—“God has said, “Never will I leave you; never will I forsake you.”</a:t>
            </a:r>
            <a:r>
              <a:rPr lang="en-US" sz="4800" dirty="0">
                <a:solidFill>
                  <a:schemeClr val="bg1"/>
                </a:solidFill>
                <a:latin typeface="Arial" panose="020B0604020202020204" pitchFamily="34" charset="0"/>
                <a:cs typeface="Arial" panose="020B0604020202020204" pitchFamily="34" charset="0"/>
              </a:rPr>
              <a:t>  </a:t>
            </a:r>
          </a:p>
          <a:p>
            <a:pPr marL="685800" lvl="0" indent="-685800">
              <a:buFont typeface="Arial" panose="020B0604020202020204" pitchFamily="34" charset="0"/>
              <a:buChar char="•"/>
            </a:pPr>
            <a:r>
              <a:rPr lang="en-US" sz="4800" b="1" u="sng" dirty="0">
                <a:solidFill>
                  <a:schemeClr val="bg1"/>
                </a:solidFill>
                <a:latin typeface="Arial" panose="020B0604020202020204" pitchFamily="34" charset="0"/>
                <a:cs typeface="Arial" panose="020B0604020202020204" pitchFamily="34" charset="0"/>
              </a:rPr>
              <a:t>Romans 8:28</a:t>
            </a:r>
            <a:r>
              <a:rPr lang="en-US" sz="4800" dirty="0">
                <a:solidFill>
                  <a:schemeClr val="bg1"/>
                </a:solidFill>
                <a:latin typeface="Arial" panose="020B0604020202020204" pitchFamily="34" charset="0"/>
                <a:cs typeface="Arial" panose="020B0604020202020204" pitchFamily="34" charset="0"/>
              </a:rPr>
              <a:t>—</a:t>
            </a:r>
            <a:r>
              <a:rPr lang="en-US" sz="4800" i="1" dirty="0">
                <a:solidFill>
                  <a:schemeClr val="bg1"/>
                </a:solidFill>
                <a:latin typeface="Arial" panose="020B0604020202020204" pitchFamily="34" charset="0"/>
                <a:cs typeface="Arial" panose="020B0604020202020204" pitchFamily="34" charset="0"/>
              </a:rPr>
              <a:t>“And we know that in all things God works for the good of those who love him….”</a:t>
            </a:r>
            <a:endParaRPr lang="en-US" sz="4800" dirty="0">
              <a:solidFill>
                <a:schemeClr val="bg1"/>
              </a:solidFill>
              <a:latin typeface="Arial" panose="020B0604020202020204" pitchFamily="34" charset="0"/>
              <a:cs typeface="Arial" panose="020B0604020202020204" pitchFamily="34" charset="0"/>
            </a:endParaRPr>
          </a:p>
          <a:p>
            <a:pPr marL="685800" lvl="0" indent="-685800">
              <a:buFont typeface="Arial" panose="020B0604020202020204" pitchFamily="34" charset="0"/>
              <a:buChar char="•"/>
            </a:pPr>
            <a:r>
              <a:rPr lang="en-US" sz="4800" b="1" u="sng" dirty="0">
                <a:solidFill>
                  <a:schemeClr val="bg1"/>
                </a:solidFill>
                <a:latin typeface="Arial" panose="020B0604020202020204" pitchFamily="34" charset="0"/>
                <a:cs typeface="Arial" panose="020B0604020202020204" pitchFamily="34" charset="0"/>
              </a:rPr>
              <a:t>John 15:7</a:t>
            </a:r>
            <a:r>
              <a:rPr lang="en-US" sz="4800" dirty="0">
                <a:solidFill>
                  <a:schemeClr val="bg1"/>
                </a:solidFill>
                <a:latin typeface="Arial" panose="020B0604020202020204" pitchFamily="34" charset="0"/>
                <a:cs typeface="Arial" panose="020B0604020202020204" pitchFamily="34" charset="0"/>
              </a:rPr>
              <a:t>—</a:t>
            </a:r>
            <a:r>
              <a:rPr lang="en-US" sz="4800" i="1" dirty="0">
                <a:solidFill>
                  <a:schemeClr val="bg1"/>
                </a:solidFill>
                <a:latin typeface="Arial" panose="020B0604020202020204" pitchFamily="34" charset="0"/>
                <a:cs typeface="Arial" panose="020B0604020202020204" pitchFamily="34" charset="0"/>
              </a:rPr>
              <a:t>“If you remain in me and my words remain in you, ask whatever you wish, and it will be done for you</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6637715"/>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a:t>
            </a:r>
          </a:p>
          <a:p>
            <a:endParaRPr lang="en-US" sz="4400" b="1" u="sng" baseline="30000" dirty="0">
              <a:solidFill>
                <a:schemeClr val="bg1"/>
              </a:solidFill>
              <a:latin typeface="Arial" panose="020B0604020202020204" pitchFamily="34" charset="0"/>
              <a:cs typeface="Arial" panose="020B0604020202020204" pitchFamily="34" charset="0"/>
            </a:endParaRPr>
          </a:p>
          <a:p>
            <a:r>
              <a:rPr lang="en-US" sz="4400" baseline="30000" dirty="0" smtClean="0">
                <a:solidFill>
                  <a:schemeClr val="bg1"/>
                </a:solidFill>
                <a:latin typeface="Arial" panose="020B0604020202020204" pitchFamily="34" charset="0"/>
                <a:cs typeface="Arial" panose="020B0604020202020204" pitchFamily="34" charset="0"/>
              </a:rPr>
              <a:t>49</a:t>
            </a:r>
            <a:r>
              <a:rPr lang="en-US" sz="4400" dirty="0">
                <a:solidFill>
                  <a:schemeClr val="bg1"/>
                </a:solidFill>
                <a:latin typeface="Arial" panose="020B0604020202020204" pitchFamily="34" charset="0"/>
                <a:cs typeface="Arial" panose="020B0604020202020204" pitchFamily="34" charset="0"/>
              </a:rPr>
              <a:t>   for the Mighty One has done great things for me—</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a:t>
            </a:r>
            <a:r>
              <a:rPr lang="en-US" sz="4400" u="sng" dirty="0">
                <a:solidFill>
                  <a:schemeClr val="bg1"/>
                </a:solidFill>
                <a:latin typeface="Arial" panose="020B0604020202020204" pitchFamily="34" charset="0"/>
                <a:cs typeface="Arial" panose="020B0604020202020204" pitchFamily="34" charset="0"/>
              </a:rPr>
              <a:t>holy is his name.</a:t>
            </a:r>
            <a:r>
              <a:rPr lang="en-US" sz="4400" u="sng" dirty="0">
                <a:solidFill>
                  <a:schemeClr val="bg1"/>
                </a:solidFill>
                <a:latin typeface="Arial" panose="020B0604020202020204" pitchFamily="34" charset="0"/>
                <a:cs typeface="Arial" panose="020B0604020202020204" pitchFamily="34" charset="0"/>
              </a:rPr>
              <a:t/>
            </a:r>
            <a:br>
              <a:rPr lang="en-US" sz="4400" u="sng"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50 </a:t>
            </a:r>
            <a:r>
              <a:rPr lang="en-US" sz="4400" dirty="0">
                <a:solidFill>
                  <a:schemeClr val="bg1"/>
                </a:solidFill>
                <a:latin typeface="Arial" panose="020B0604020202020204" pitchFamily="34" charset="0"/>
                <a:cs typeface="Arial" panose="020B0604020202020204" pitchFamily="34" charset="0"/>
              </a:rPr>
              <a:t>His mercy extends to those who fear him,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from generation to generation.</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51 </a:t>
            </a:r>
            <a:r>
              <a:rPr lang="en-US" sz="4400" dirty="0">
                <a:solidFill>
                  <a:schemeClr val="bg1"/>
                </a:solidFill>
                <a:latin typeface="Arial" panose="020B0604020202020204" pitchFamily="34" charset="0"/>
                <a:cs typeface="Arial" panose="020B0604020202020204" pitchFamily="34" charset="0"/>
              </a:rPr>
              <a:t>He has performed mighty deeds with his arm;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   </a:t>
            </a:r>
            <a:endParaRPr lang="en-US" sz="44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2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6637715"/>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a:t>
            </a:r>
          </a:p>
          <a:p>
            <a:endParaRPr lang="en-US" sz="4400" b="1" u="sng" baseline="30000" dirty="0">
              <a:solidFill>
                <a:schemeClr val="bg1"/>
              </a:solidFill>
              <a:latin typeface="Arial" panose="020B0604020202020204" pitchFamily="34" charset="0"/>
              <a:cs typeface="Arial" panose="020B0604020202020204" pitchFamily="34" charset="0"/>
            </a:endParaRPr>
          </a:p>
          <a:p>
            <a:r>
              <a:rPr lang="en-US" sz="4400" baseline="30000" dirty="0" smtClean="0">
                <a:solidFill>
                  <a:schemeClr val="bg1"/>
                </a:solidFill>
                <a:latin typeface="Arial" panose="020B0604020202020204" pitchFamily="34" charset="0"/>
                <a:cs typeface="Arial" panose="020B0604020202020204" pitchFamily="34" charset="0"/>
              </a:rPr>
              <a:t>49</a:t>
            </a:r>
            <a:r>
              <a:rPr lang="en-US" sz="4400" dirty="0">
                <a:solidFill>
                  <a:schemeClr val="bg1"/>
                </a:solidFill>
                <a:latin typeface="Arial" panose="020B0604020202020204" pitchFamily="34" charset="0"/>
                <a:cs typeface="Arial" panose="020B0604020202020204" pitchFamily="34" charset="0"/>
              </a:rPr>
              <a:t>   for the Mighty One has done great things for me—</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holy is his name.</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50 </a:t>
            </a:r>
            <a:r>
              <a:rPr lang="en-US" sz="4400" u="sng" dirty="0">
                <a:solidFill>
                  <a:schemeClr val="bg1"/>
                </a:solidFill>
                <a:latin typeface="Arial" panose="020B0604020202020204" pitchFamily="34" charset="0"/>
                <a:cs typeface="Arial" panose="020B0604020202020204" pitchFamily="34" charset="0"/>
              </a:rPr>
              <a:t>His mercy </a:t>
            </a:r>
            <a:r>
              <a:rPr lang="en-US" sz="4400" dirty="0">
                <a:solidFill>
                  <a:schemeClr val="bg1"/>
                </a:solidFill>
                <a:latin typeface="Arial" panose="020B0604020202020204" pitchFamily="34" charset="0"/>
                <a:cs typeface="Arial" panose="020B0604020202020204" pitchFamily="34" charset="0"/>
              </a:rPr>
              <a:t>extends </a:t>
            </a:r>
            <a:r>
              <a:rPr lang="en-US" sz="4400" u="sng" dirty="0">
                <a:solidFill>
                  <a:schemeClr val="bg1"/>
                </a:solidFill>
                <a:latin typeface="Arial" panose="020B0604020202020204" pitchFamily="34" charset="0"/>
                <a:cs typeface="Arial" panose="020B0604020202020204" pitchFamily="34" charset="0"/>
              </a:rPr>
              <a:t>to those who fear him</a:t>
            </a:r>
            <a:r>
              <a:rPr lang="en-US" sz="4400" dirty="0">
                <a:solidFill>
                  <a:schemeClr val="bg1"/>
                </a:solidFill>
                <a:latin typeface="Arial" panose="020B0604020202020204" pitchFamily="34" charset="0"/>
                <a:cs typeface="Arial" panose="020B0604020202020204" pitchFamily="34" charset="0"/>
              </a:rPr>
              <a:t>,</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from generation to generation.</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51 </a:t>
            </a:r>
            <a:r>
              <a:rPr lang="en-US" sz="4400" dirty="0">
                <a:solidFill>
                  <a:schemeClr val="bg1"/>
                </a:solidFill>
                <a:latin typeface="Arial" panose="020B0604020202020204" pitchFamily="34" charset="0"/>
                <a:cs typeface="Arial" panose="020B0604020202020204" pitchFamily="34" charset="0"/>
              </a:rPr>
              <a:t>He has performed mighty deeds with his arm;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   </a:t>
            </a:r>
            <a:endParaRPr lang="en-US" sz="44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7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6637715"/>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a:t>
            </a:r>
          </a:p>
          <a:p>
            <a:endParaRPr lang="en-US" sz="4400" b="1" u="sng" baseline="30000" dirty="0">
              <a:solidFill>
                <a:schemeClr val="bg1"/>
              </a:solidFill>
              <a:latin typeface="Arial" panose="020B0604020202020204" pitchFamily="34" charset="0"/>
              <a:cs typeface="Arial" panose="020B0604020202020204" pitchFamily="34" charset="0"/>
            </a:endParaRPr>
          </a:p>
          <a:p>
            <a:r>
              <a:rPr lang="en-US" sz="4400" baseline="30000" dirty="0" smtClean="0">
                <a:solidFill>
                  <a:schemeClr val="bg1"/>
                </a:solidFill>
                <a:latin typeface="Arial" panose="020B0604020202020204" pitchFamily="34" charset="0"/>
                <a:cs typeface="Arial" panose="020B0604020202020204" pitchFamily="34" charset="0"/>
              </a:rPr>
              <a:t>49</a:t>
            </a:r>
            <a:r>
              <a:rPr lang="en-US" sz="4400" dirty="0">
                <a:solidFill>
                  <a:schemeClr val="bg1"/>
                </a:solidFill>
                <a:latin typeface="Arial" panose="020B0604020202020204" pitchFamily="34" charset="0"/>
                <a:cs typeface="Arial" panose="020B0604020202020204" pitchFamily="34" charset="0"/>
              </a:rPr>
              <a:t>   for the Mighty One has done great things for me—</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holy is his name.</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50 </a:t>
            </a:r>
            <a:r>
              <a:rPr lang="en-US" sz="4400" dirty="0">
                <a:solidFill>
                  <a:schemeClr val="bg1"/>
                </a:solidFill>
                <a:latin typeface="Arial" panose="020B0604020202020204" pitchFamily="34" charset="0"/>
                <a:cs typeface="Arial" panose="020B0604020202020204" pitchFamily="34" charset="0"/>
              </a:rPr>
              <a:t>His mercy extends to those who fear him,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    from generation to generation.</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51 </a:t>
            </a:r>
            <a:r>
              <a:rPr lang="en-US" sz="4400" u="sng" dirty="0">
                <a:solidFill>
                  <a:schemeClr val="bg1"/>
                </a:solidFill>
                <a:latin typeface="Arial" panose="020B0604020202020204" pitchFamily="34" charset="0"/>
                <a:cs typeface="Arial" panose="020B0604020202020204" pitchFamily="34" charset="0"/>
              </a:rPr>
              <a:t>He has performed mighty deeds with his arm;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   </a:t>
            </a:r>
            <a:endParaRPr lang="en-US" sz="44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3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8" y="64169"/>
            <a:ext cx="11790947" cy="6863417"/>
          </a:xfrm>
          <a:prstGeom prst="rect">
            <a:avLst/>
          </a:prstGeom>
        </p:spPr>
        <p:txBody>
          <a:bodyPr wrap="square">
            <a:spAutoFit/>
          </a:bodyPr>
          <a:lstStyle/>
          <a:p>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aseline="30000" dirty="0">
                <a:solidFill>
                  <a:schemeClr val="bg1"/>
                </a:solidFill>
                <a:latin typeface="Arial" panose="020B0604020202020204" pitchFamily="34" charset="0"/>
                <a:cs typeface="Arial" panose="020B0604020202020204" pitchFamily="34" charset="0"/>
              </a:rPr>
              <a:t>51 </a:t>
            </a:r>
            <a:r>
              <a:rPr lang="en-US" sz="4400" dirty="0">
                <a:solidFill>
                  <a:schemeClr val="bg1"/>
                </a:solidFill>
                <a:latin typeface="Arial" panose="020B0604020202020204" pitchFamily="34" charset="0"/>
                <a:cs typeface="Arial" panose="020B0604020202020204" pitchFamily="34" charset="0"/>
              </a:rPr>
              <a:t>He has performed mighty deeds with his arm;</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   </a:t>
            </a:r>
            <a:endParaRPr lang="en-US" sz="4400" b="1" dirty="0" smtClean="0">
              <a:solidFill>
                <a:schemeClr val="bg1"/>
              </a:solidFill>
              <a:latin typeface="Arial" panose="020B0604020202020204" pitchFamily="34" charset="0"/>
              <a:cs typeface="Arial" panose="020B0604020202020204" pitchFamily="34" charset="0"/>
            </a:endParaRPr>
          </a:p>
          <a:p>
            <a:r>
              <a:rPr lang="en-US" sz="4400" baseline="30000" dirty="0" smtClean="0">
                <a:solidFill>
                  <a:schemeClr val="bg1"/>
                </a:solidFill>
                <a:latin typeface="Arial" panose="020B0604020202020204" pitchFamily="34" charset="0"/>
                <a:cs typeface="Arial" panose="020B0604020202020204" pitchFamily="34" charset="0"/>
              </a:rPr>
              <a:t>32</a:t>
            </a:r>
            <a:r>
              <a:rPr lang="en-US" sz="4400" dirty="0" smtClean="0">
                <a:solidFill>
                  <a:schemeClr val="bg1"/>
                </a:solidFill>
                <a:latin typeface="Arial" panose="020B0604020202020204" pitchFamily="34" charset="0"/>
                <a:cs typeface="Arial" panose="020B0604020202020204" pitchFamily="34" charset="0"/>
              </a:rPr>
              <a:t> </a:t>
            </a:r>
            <a:r>
              <a:rPr lang="en-US" sz="4400" i="1" dirty="0" smtClean="0">
                <a:solidFill>
                  <a:schemeClr val="bg1"/>
                </a:solidFill>
                <a:latin typeface="Arial" panose="020B0604020202020204" pitchFamily="34" charset="0"/>
                <a:cs typeface="Arial" panose="020B0604020202020204" pitchFamily="34" charset="0"/>
              </a:rPr>
              <a:t>“He will </a:t>
            </a:r>
            <a:r>
              <a:rPr lang="en-US" sz="4400" i="1" dirty="0">
                <a:solidFill>
                  <a:schemeClr val="bg1"/>
                </a:solidFill>
                <a:latin typeface="Arial" panose="020B0604020202020204" pitchFamily="34" charset="0"/>
                <a:cs typeface="Arial" panose="020B0604020202020204" pitchFamily="34" charset="0"/>
              </a:rPr>
              <a:t>be great and will be called the Son of the Most High.  The Lord God will give him the throne of his father David, and he will reign over Jacob’s descendants forever; his kingdom will never end.”</a:t>
            </a:r>
            <a:r>
              <a:rPr lang="en-US" sz="4400" b="1" dirty="0">
                <a:solidFill>
                  <a:schemeClr val="bg1"/>
                </a:solidFill>
                <a:latin typeface="Arial" panose="020B060402020202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a:p>
            <a:endParaRPr lang="en-US" sz="44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93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1835"/>
            <a:ext cx="12327467" cy="924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334" y="385901"/>
            <a:ext cx="11926412" cy="6247864"/>
          </a:xfrm>
          <a:prstGeom prst="rect">
            <a:avLst/>
          </a:prstGeom>
        </p:spPr>
        <p:txBody>
          <a:bodyPr wrap="square">
            <a:spAutoFit/>
          </a:bodyPr>
          <a:lstStyle/>
          <a:p>
            <a:r>
              <a:rPr lang="en-US" sz="4000" b="1" i="1" baseline="30000" dirty="0" smtClean="0">
                <a:solidFill>
                  <a:schemeClr val="bg1"/>
                </a:solidFill>
                <a:latin typeface="Arial" panose="020B0604020202020204" pitchFamily="34" charset="0"/>
                <a:cs typeface="Arial" panose="020B0604020202020204" pitchFamily="34" charset="0"/>
              </a:rPr>
              <a:t>51</a:t>
            </a:r>
            <a:r>
              <a:rPr lang="en-US" sz="4000" b="1" i="1" dirty="0" smtClean="0">
                <a:solidFill>
                  <a:schemeClr val="bg1"/>
                </a:solidFill>
                <a:latin typeface="Arial" panose="020B0604020202020204" pitchFamily="34" charset="0"/>
                <a:cs typeface="Arial" panose="020B0604020202020204" pitchFamily="34" charset="0"/>
              </a:rPr>
              <a:t> He </a:t>
            </a:r>
            <a:r>
              <a:rPr lang="en-US" sz="4000" b="1" i="1" dirty="0">
                <a:solidFill>
                  <a:schemeClr val="bg1"/>
                </a:solidFill>
                <a:latin typeface="Arial" panose="020B0604020202020204" pitchFamily="34" charset="0"/>
                <a:cs typeface="Arial" panose="020B0604020202020204" pitchFamily="34" charset="0"/>
              </a:rPr>
              <a:t>[God] </a:t>
            </a:r>
            <a:r>
              <a:rPr lang="en-US" sz="4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t>
            </a:r>
            <a:r>
              <a:rPr lang="en-US" sz="4000" b="1" i="1" dirty="0">
                <a:solidFill>
                  <a:schemeClr val="bg1"/>
                </a:solidFill>
                <a:latin typeface="Arial" panose="020B0604020202020204" pitchFamily="34" charset="0"/>
                <a:cs typeface="Arial" panose="020B0604020202020204" pitchFamily="34" charset="0"/>
              </a:rPr>
              <a:t> </a:t>
            </a:r>
            <a:r>
              <a:rPr lang="en-US" sz="4000" b="1" i="1" u="sng" dirty="0">
                <a:solidFill>
                  <a:schemeClr val="bg1"/>
                </a:solidFill>
                <a:latin typeface="Arial" panose="020B0604020202020204" pitchFamily="34" charset="0"/>
                <a:cs typeface="Arial" panose="020B0604020202020204" pitchFamily="34" charset="0"/>
              </a:rPr>
              <a:t>scattered those who are proud</a:t>
            </a:r>
            <a:r>
              <a:rPr lang="en-US" sz="4000" b="1" i="1" dirty="0">
                <a:solidFill>
                  <a:schemeClr val="bg1"/>
                </a:solidFill>
                <a:latin typeface="Arial" panose="020B0604020202020204" pitchFamily="34" charset="0"/>
                <a:cs typeface="Arial" panose="020B0604020202020204" pitchFamily="34" charset="0"/>
              </a:rPr>
              <a:t> in their inmost thoughts.</a:t>
            </a:r>
            <a:br>
              <a:rPr lang="en-US" sz="4000" b="1" i="1" dirty="0">
                <a:solidFill>
                  <a:schemeClr val="bg1"/>
                </a:solidFill>
                <a:latin typeface="Arial" panose="020B0604020202020204" pitchFamily="34" charset="0"/>
                <a:cs typeface="Arial" panose="020B0604020202020204" pitchFamily="34" charset="0"/>
              </a:rPr>
            </a:br>
            <a:r>
              <a:rPr lang="en-US" sz="4000" b="1" i="1" baseline="30000" dirty="0">
                <a:solidFill>
                  <a:schemeClr val="bg1"/>
                </a:solidFill>
                <a:latin typeface="Arial" panose="020B0604020202020204" pitchFamily="34" charset="0"/>
                <a:cs typeface="Arial" panose="020B0604020202020204" pitchFamily="34" charset="0"/>
              </a:rPr>
              <a:t>52 </a:t>
            </a:r>
            <a:r>
              <a:rPr lang="en-US" sz="4000" b="1" i="1" dirty="0">
                <a:solidFill>
                  <a:schemeClr val="bg1"/>
                </a:solidFill>
                <a:latin typeface="Arial" panose="020B0604020202020204" pitchFamily="34" charset="0"/>
                <a:cs typeface="Arial" panose="020B0604020202020204" pitchFamily="34" charset="0"/>
              </a:rPr>
              <a:t>He has </a:t>
            </a:r>
            <a:r>
              <a:rPr lang="en-US" sz="4000" b="1" i="1" u="sng" dirty="0">
                <a:solidFill>
                  <a:schemeClr val="bg1"/>
                </a:solidFill>
                <a:latin typeface="Arial" panose="020B0604020202020204" pitchFamily="34" charset="0"/>
                <a:cs typeface="Arial" panose="020B0604020202020204" pitchFamily="34" charset="0"/>
              </a:rPr>
              <a:t>brought down rulers</a:t>
            </a:r>
            <a:r>
              <a:rPr lang="en-US" sz="4000" b="1" i="1" dirty="0">
                <a:solidFill>
                  <a:schemeClr val="bg1"/>
                </a:solidFill>
                <a:latin typeface="Arial" panose="020B0604020202020204" pitchFamily="34" charset="0"/>
                <a:cs typeface="Arial" panose="020B0604020202020204" pitchFamily="34" charset="0"/>
              </a:rPr>
              <a:t> from their thrones</a:t>
            </a:r>
            <a:br>
              <a:rPr lang="en-US" sz="4000" b="1" i="1"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    but has </a:t>
            </a:r>
            <a:r>
              <a:rPr lang="en-US" sz="4000" b="1" i="1" u="sng" dirty="0">
                <a:solidFill>
                  <a:schemeClr val="bg1"/>
                </a:solidFill>
                <a:latin typeface="Arial" panose="020B0604020202020204" pitchFamily="34" charset="0"/>
                <a:cs typeface="Arial" panose="020B0604020202020204" pitchFamily="34" charset="0"/>
              </a:rPr>
              <a:t>lifted up the humble</a:t>
            </a:r>
            <a:r>
              <a:rPr lang="en-US" sz="4000" b="1" i="1" dirty="0">
                <a:solidFill>
                  <a:schemeClr val="bg1"/>
                </a:solidFill>
                <a:latin typeface="Arial" panose="020B0604020202020204" pitchFamily="34" charset="0"/>
                <a:cs typeface="Arial" panose="020B0604020202020204" pitchFamily="34" charset="0"/>
              </a:rPr>
              <a:t>.</a:t>
            </a:r>
            <a:br>
              <a:rPr lang="en-US" sz="4000" b="1" i="1" dirty="0">
                <a:solidFill>
                  <a:schemeClr val="bg1"/>
                </a:solidFill>
                <a:latin typeface="Arial" panose="020B0604020202020204" pitchFamily="34" charset="0"/>
                <a:cs typeface="Arial" panose="020B0604020202020204" pitchFamily="34" charset="0"/>
              </a:rPr>
            </a:br>
            <a:r>
              <a:rPr lang="en-US" sz="4000" b="1" i="1" baseline="30000" dirty="0">
                <a:solidFill>
                  <a:schemeClr val="bg1"/>
                </a:solidFill>
                <a:latin typeface="Arial" panose="020B0604020202020204" pitchFamily="34" charset="0"/>
                <a:cs typeface="Arial" panose="020B0604020202020204" pitchFamily="34" charset="0"/>
              </a:rPr>
              <a:t>53 </a:t>
            </a:r>
            <a:r>
              <a:rPr lang="en-US" sz="4000" b="1" i="1" dirty="0">
                <a:solidFill>
                  <a:schemeClr val="bg1"/>
                </a:solidFill>
                <a:latin typeface="Arial" panose="020B0604020202020204" pitchFamily="34" charset="0"/>
                <a:cs typeface="Arial" panose="020B0604020202020204" pitchFamily="34" charset="0"/>
              </a:rPr>
              <a:t>He has </a:t>
            </a:r>
            <a:r>
              <a:rPr lang="en-US" sz="4000" b="1" i="1" u="sng" dirty="0">
                <a:solidFill>
                  <a:schemeClr val="bg1"/>
                </a:solidFill>
                <a:latin typeface="Arial" panose="020B0604020202020204" pitchFamily="34" charset="0"/>
                <a:cs typeface="Arial" panose="020B0604020202020204" pitchFamily="34" charset="0"/>
              </a:rPr>
              <a:t>filled the hungry</a:t>
            </a:r>
            <a:r>
              <a:rPr lang="en-US" sz="4000" b="1" i="1" dirty="0">
                <a:solidFill>
                  <a:schemeClr val="bg1"/>
                </a:solidFill>
                <a:latin typeface="Arial" panose="020B0604020202020204" pitchFamily="34" charset="0"/>
                <a:cs typeface="Arial" panose="020B0604020202020204" pitchFamily="34" charset="0"/>
              </a:rPr>
              <a:t> with good things</a:t>
            </a:r>
            <a:br>
              <a:rPr lang="en-US" sz="4000" b="1" i="1" dirty="0">
                <a:solidFill>
                  <a:schemeClr val="bg1"/>
                </a:solidFill>
                <a:latin typeface="Arial" panose="020B0604020202020204" pitchFamily="34" charset="0"/>
                <a:cs typeface="Arial" panose="020B0604020202020204" pitchFamily="34" charset="0"/>
              </a:rPr>
            </a:br>
            <a:r>
              <a:rPr lang="en-US" sz="4000" b="1" i="1" dirty="0">
                <a:latin typeface="Arial" panose="020B0604020202020204" pitchFamily="34" charset="0"/>
                <a:cs typeface="Arial" panose="020B0604020202020204" pitchFamily="34" charset="0"/>
              </a:rPr>
              <a:t>    but has </a:t>
            </a:r>
            <a:r>
              <a:rPr lang="en-US" sz="4000" b="1" i="1" u="sng" dirty="0">
                <a:latin typeface="Arial" panose="020B0604020202020204" pitchFamily="34" charset="0"/>
                <a:cs typeface="Arial" panose="020B0604020202020204" pitchFamily="34" charset="0"/>
              </a:rPr>
              <a:t>sent the rich away</a:t>
            </a:r>
            <a:r>
              <a:rPr lang="en-US" sz="4000" b="1" i="1" dirty="0">
                <a:latin typeface="Arial" panose="020B0604020202020204" pitchFamily="34" charset="0"/>
                <a:cs typeface="Arial" panose="020B0604020202020204" pitchFamily="34" charset="0"/>
              </a:rPr>
              <a:t> empty.</a:t>
            </a:r>
            <a:br>
              <a:rPr lang="en-US" sz="4000" b="1"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54 </a:t>
            </a:r>
            <a:r>
              <a:rPr lang="en-US" sz="4000" b="1" i="1" dirty="0">
                <a:latin typeface="Arial" panose="020B0604020202020204" pitchFamily="34" charset="0"/>
                <a:cs typeface="Arial" panose="020B0604020202020204" pitchFamily="34" charset="0"/>
              </a:rPr>
              <a:t>He has helped his servant Israel,</a:t>
            </a:r>
            <a:br>
              <a:rPr lang="en-US" sz="4000" b="1" i="1" dirty="0">
                <a:latin typeface="Arial" panose="020B0604020202020204" pitchFamily="34" charset="0"/>
                <a:cs typeface="Arial" panose="020B0604020202020204" pitchFamily="34" charset="0"/>
              </a:rPr>
            </a:br>
            <a:r>
              <a:rPr lang="en-US" sz="4000" b="1" i="1" dirty="0">
                <a:latin typeface="Arial" panose="020B0604020202020204" pitchFamily="34" charset="0"/>
                <a:cs typeface="Arial" panose="020B0604020202020204" pitchFamily="34" charset="0"/>
              </a:rPr>
              <a:t>    remembering to be merciful</a:t>
            </a:r>
            <a:br>
              <a:rPr lang="en-US" sz="4000" b="1" i="1"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55 </a:t>
            </a:r>
            <a:r>
              <a:rPr lang="en-US" sz="4000" b="1" i="1" dirty="0">
                <a:latin typeface="Arial" panose="020B0604020202020204" pitchFamily="34" charset="0"/>
                <a:cs typeface="Arial" panose="020B0604020202020204" pitchFamily="34" charset="0"/>
              </a:rPr>
              <a:t>to Abraham and his descendants forever,</a:t>
            </a:r>
            <a:br>
              <a:rPr lang="en-US" sz="4000" b="1" i="1" dirty="0">
                <a:latin typeface="Arial" panose="020B0604020202020204" pitchFamily="34" charset="0"/>
                <a:cs typeface="Arial" panose="020B0604020202020204" pitchFamily="34" charset="0"/>
              </a:rPr>
            </a:br>
            <a:r>
              <a:rPr lang="en-US" sz="4000" b="1" i="1" dirty="0">
                <a:latin typeface="Arial" panose="020B0604020202020204" pitchFamily="34" charset="0"/>
                <a:cs typeface="Arial" panose="020B0604020202020204" pitchFamily="34" charset="0"/>
              </a:rPr>
              <a:t>    just as he promised our ancestors.” </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7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0"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rning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57083"/>
            <a:ext cx="12192000" cy="1828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7979" y="2909861"/>
            <a:ext cx="8357937" cy="3785652"/>
          </a:xfrm>
          <a:prstGeom prst="rect">
            <a:avLst/>
          </a:prstGeom>
          <a:noFill/>
        </p:spPr>
        <p:txBody>
          <a:bodyPr wrap="square" rtlCol="0">
            <a:spAutoFit/>
          </a:bodyPr>
          <a:lstStyle/>
          <a:p>
            <a:pPr algn="ctr"/>
            <a:r>
              <a:rPr lang="en-US" sz="6000" b="1" i="1" dirty="0">
                <a:solidFill>
                  <a:schemeClr val="bg1"/>
                </a:solidFill>
                <a:effectLst>
                  <a:outerShdw blurRad="38100" dist="38100" dir="2700000" algn="tl">
                    <a:srgbClr val="000000">
                      <a:alpha val="43137"/>
                    </a:srgbClr>
                  </a:outerShdw>
                </a:effectLst>
              </a:rPr>
              <a:t>God chooses those the world discards </a:t>
            </a:r>
            <a:endParaRPr lang="en-US" sz="6000" b="1" i="1" dirty="0" smtClean="0">
              <a:solidFill>
                <a:schemeClr val="bg1"/>
              </a:solidFill>
              <a:effectLst>
                <a:outerShdw blurRad="38100" dist="38100" dir="2700000" algn="tl">
                  <a:srgbClr val="000000">
                    <a:alpha val="43137"/>
                  </a:srgbClr>
                </a:outerShdw>
              </a:effectLst>
            </a:endParaRPr>
          </a:p>
          <a:p>
            <a:pPr algn="ctr"/>
            <a:r>
              <a:rPr lang="en-US" sz="6000" b="1" i="1" dirty="0" smtClean="0">
                <a:solidFill>
                  <a:schemeClr val="bg1"/>
                </a:solidFill>
                <a:effectLst>
                  <a:outerShdw blurRad="38100" dist="38100" dir="2700000" algn="tl">
                    <a:srgbClr val="000000">
                      <a:alpha val="43137"/>
                    </a:srgbClr>
                  </a:outerShdw>
                </a:effectLst>
              </a:rPr>
              <a:t>and </a:t>
            </a:r>
            <a:r>
              <a:rPr lang="en-US" sz="6000" b="1" i="1" dirty="0">
                <a:solidFill>
                  <a:schemeClr val="bg1"/>
                </a:solidFill>
                <a:effectLst>
                  <a:outerShdw blurRad="38100" dist="38100" dir="2700000" algn="tl">
                    <a:srgbClr val="000000">
                      <a:alpha val="43137"/>
                    </a:srgbClr>
                  </a:outerShdw>
                </a:effectLst>
              </a:rPr>
              <a:t>humbles those the world chooses.</a:t>
            </a:r>
            <a:endParaRPr lang="en-US" sz="6000" b="1" i="1" dirty="0">
              <a:solidFill>
                <a:schemeClr val="bg1"/>
              </a:solidFill>
              <a:effectLst>
                <a:outerShdw blurRad="38100" dist="38100" dir="2700000" algn="tl">
                  <a:srgbClr val="000000">
                    <a:alpha val="43137"/>
                  </a:srgbClr>
                </a:outerShdw>
              </a:effectLst>
              <a:latin typeface="Vivaldi" panose="03020602050506090804" pitchFamily="66" charset="0"/>
            </a:endParaRPr>
          </a:p>
        </p:txBody>
      </p:sp>
    </p:spTree>
    <p:extLst>
      <p:ext uri="{BB962C8B-B14F-4D97-AF65-F5344CB8AC3E}">
        <p14:creationId xmlns:p14="http://schemas.microsoft.com/office/powerpoint/2010/main" val="223964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137" y="-995610"/>
            <a:ext cx="11427725" cy="2387600"/>
          </a:xfrm>
        </p:spPr>
        <p:txBody>
          <a:bodyPr/>
          <a:lstStyle/>
          <a:p>
            <a:r>
              <a:rPr lang="en-US" b="1" dirty="0" smtClean="0">
                <a:solidFill>
                  <a:schemeClr val="bg1"/>
                </a:solidFill>
                <a:latin typeface="Arial" panose="020B0604020202020204" pitchFamily="34" charset="0"/>
                <a:cs typeface="Arial" panose="020B0604020202020204" pitchFamily="34" charset="0"/>
              </a:rPr>
              <a:t>Jewish betrothal &amp; marriage… </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p>
        </p:txBody>
      </p:sp>
      <p:pic>
        <p:nvPicPr>
          <p:cNvPr id="1028" name="Picture 4" descr="Image result for jewish betroth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55" y="1965327"/>
            <a:ext cx="7446227" cy="433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Image result for warning trouble a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99" y="996938"/>
            <a:ext cx="10958785" cy="52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1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20" y="794816"/>
            <a:ext cx="11891749" cy="5605983"/>
          </a:xfrm>
        </p:spPr>
        <p:txBody>
          <a:bodyPr>
            <a:noAutofit/>
          </a:bodyPr>
          <a:lstStyle/>
          <a:p>
            <a:pPr algn="l"/>
            <a:r>
              <a:rPr lang="en-US" sz="4400" b="1" u="sng" dirty="0">
                <a:solidFill>
                  <a:schemeClr val="bg1"/>
                </a:solidFill>
                <a:latin typeface="Arial" panose="020B0604020202020204" pitchFamily="34" charset="0"/>
                <a:cs typeface="Arial" panose="020B0604020202020204" pitchFamily="34" charset="0"/>
              </a:rPr>
              <a:t>Luke </a:t>
            </a:r>
            <a:r>
              <a:rPr lang="en-US" sz="4400" b="1" u="sng" dirty="0" smtClean="0">
                <a:solidFill>
                  <a:schemeClr val="bg1"/>
                </a:solidFill>
                <a:latin typeface="Arial" panose="020B0604020202020204" pitchFamily="34" charset="0"/>
                <a:cs typeface="Arial" panose="020B0604020202020204" pitchFamily="34" charset="0"/>
              </a:rPr>
              <a:t>1:26-29</a:t>
            </a:r>
            <a:r>
              <a:rPr lang="en-US" sz="4400" b="1" dirty="0" smtClean="0">
                <a:solidFill>
                  <a:schemeClr val="bg1"/>
                </a:solidFill>
                <a:latin typeface="Arial" panose="020B0604020202020204" pitchFamily="34" charset="0"/>
                <a:cs typeface="Arial" panose="020B0604020202020204" pitchFamily="34" charset="0"/>
              </a:rPr>
              <a:t/>
            </a:r>
            <a:br>
              <a:rPr lang="en-US" sz="4400" b="1" dirty="0" smtClean="0">
                <a:solidFill>
                  <a:schemeClr val="bg1"/>
                </a:solidFill>
                <a:latin typeface="Arial" panose="020B0604020202020204" pitchFamily="34" charset="0"/>
                <a:cs typeface="Arial" panose="020B0604020202020204" pitchFamily="34" charset="0"/>
              </a:rPr>
            </a:br>
            <a:r>
              <a:rPr lang="en-US" sz="4400" i="1" dirty="0" smtClean="0">
                <a:solidFill>
                  <a:schemeClr val="bg1"/>
                </a:solidFill>
                <a:latin typeface="Arial" panose="020B0604020202020204" pitchFamily="34" charset="0"/>
                <a:cs typeface="Arial" panose="020B0604020202020204" pitchFamily="34" charset="0"/>
              </a:rPr>
              <a:t>In </a:t>
            </a:r>
            <a:r>
              <a:rPr lang="en-US" sz="4400" i="1" dirty="0">
                <a:solidFill>
                  <a:schemeClr val="bg1"/>
                </a:solidFill>
                <a:latin typeface="Arial" panose="020B0604020202020204" pitchFamily="34" charset="0"/>
                <a:cs typeface="Arial" panose="020B0604020202020204" pitchFamily="34" charset="0"/>
              </a:rPr>
              <a:t>the sixth month of Elizabeth’s pregnancy, God sent the angel Gabriel to Nazareth, a town in Galilee, </a:t>
            </a:r>
            <a:r>
              <a:rPr lang="en-US" sz="4400" b="1" i="1" baseline="30000" dirty="0">
                <a:solidFill>
                  <a:schemeClr val="bg1"/>
                </a:solidFill>
                <a:latin typeface="Arial" panose="020B0604020202020204" pitchFamily="34" charset="0"/>
                <a:cs typeface="Arial" panose="020B0604020202020204" pitchFamily="34" charset="0"/>
              </a:rPr>
              <a:t>27 </a:t>
            </a:r>
            <a:r>
              <a:rPr lang="en-US" sz="4400" i="1" dirty="0">
                <a:solidFill>
                  <a:schemeClr val="bg1"/>
                </a:solidFill>
                <a:latin typeface="Arial" panose="020B0604020202020204" pitchFamily="34" charset="0"/>
                <a:cs typeface="Arial" panose="020B0604020202020204" pitchFamily="34" charset="0"/>
              </a:rPr>
              <a:t>to a virgin pledged to be married to a man named Joseph, a descendant of David. The virgin’s name was Mary. </a:t>
            </a:r>
            <a:r>
              <a:rPr lang="en-US" sz="4400" b="1" i="1" baseline="30000" dirty="0">
                <a:solidFill>
                  <a:schemeClr val="bg1"/>
                </a:solidFill>
                <a:latin typeface="Arial" panose="020B0604020202020204" pitchFamily="34" charset="0"/>
                <a:cs typeface="Arial" panose="020B0604020202020204" pitchFamily="34" charset="0"/>
              </a:rPr>
              <a:t>28 </a:t>
            </a:r>
            <a:r>
              <a:rPr lang="en-US" sz="4400" i="1" dirty="0">
                <a:solidFill>
                  <a:schemeClr val="bg1"/>
                </a:solidFill>
                <a:latin typeface="Arial" panose="020B0604020202020204" pitchFamily="34" charset="0"/>
                <a:cs typeface="Arial" panose="020B0604020202020204" pitchFamily="34" charset="0"/>
              </a:rPr>
              <a:t>The angel went to her and said, “Greetings, you who are highly favored! The Lord is with you.”</a:t>
            </a:r>
            <a:r>
              <a:rPr lang="en-US" sz="4400" b="1" baseline="30000" dirty="0">
                <a:solidFill>
                  <a:schemeClr val="bg1"/>
                </a:solidFill>
                <a:latin typeface="Arial" panose="020B0604020202020204" pitchFamily="34" charset="0"/>
                <a:cs typeface="Arial" panose="020B0604020202020204" pitchFamily="34" charset="0"/>
              </a:rPr>
              <a:t> </a:t>
            </a:r>
            <a:r>
              <a:rPr lang="en-US" sz="4400" b="1" i="1" baseline="30000" dirty="0">
                <a:solidFill>
                  <a:schemeClr val="bg1"/>
                </a:solidFill>
                <a:latin typeface="Arial" panose="020B0604020202020204" pitchFamily="34" charset="0"/>
                <a:cs typeface="Arial" panose="020B0604020202020204" pitchFamily="34" charset="0"/>
              </a:rPr>
              <a:t>29 </a:t>
            </a:r>
            <a:r>
              <a:rPr lang="en-US" sz="4400" i="1" dirty="0">
                <a:solidFill>
                  <a:schemeClr val="bg1"/>
                </a:solidFill>
                <a:latin typeface="Arial" panose="020B0604020202020204" pitchFamily="34" charset="0"/>
                <a:cs typeface="Arial" panose="020B0604020202020204" pitchFamily="34" charset="0"/>
              </a:rPr>
              <a:t>Mary was greatly troubled at his words and wondered what kind of greeting this might be</a:t>
            </a:r>
            <a:r>
              <a:rPr lang="en-US" sz="4400" i="1" dirty="0" smtClean="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4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6154" y="1488282"/>
            <a:ext cx="9144000" cy="1655762"/>
          </a:xfrm>
        </p:spPr>
        <p:txBody>
          <a:bodyPr>
            <a:normAutofit lnSpcReduction="10000"/>
          </a:bodyPr>
          <a:lstStyle/>
          <a:p>
            <a:r>
              <a:rPr lang="en-US" sz="6000" b="1" dirty="0" smtClean="0">
                <a:latin typeface="Lucida Calligraphy" panose="03010101010101010101" pitchFamily="66" charset="0"/>
                <a:cs typeface="Arial" panose="020B0604020202020204" pitchFamily="34" charset="0"/>
              </a:rPr>
              <a:t>You are h</a:t>
            </a:r>
            <a:r>
              <a:rPr lang="en-US" sz="6000" b="1" dirty="0" smtClean="0">
                <a:latin typeface="Lucida Calligraphy" panose="03010101010101010101" pitchFamily="66" charset="0"/>
                <a:cs typeface="Arial" panose="020B0604020202020204" pitchFamily="34" charset="0"/>
              </a:rPr>
              <a:t>ighly favored…</a:t>
            </a:r>
            <a:endParaRPr lang="en-US" sz="6000" b="1" dirty="0">
              <a:latin typeface="Lucida Calligraphy" panose="03010101010101010101" pitchFamily="66" charset="0"/>
              <a:cs typeface="Arial" panose="020B0604020202020204" pitchFamily="34" charset="0"/>
            </a:endParaRPr>
          </a:p>
        </p:txBody>
      </p:sp>
      <p:sp>
        <p:nvSpPr>
          <p:cNvPr id="6" name="Subtitle 2"/>
          <p:cNvSpPr txBox="1">
            <a:spLocks/>
          </p:cNvSpPr>
          <p:nvPr/>
        </p:nvSpPr>
        <p:spPr>
          <a:xfrm>
            <a:off x="1391789" y="3509963"/>
            <a:ext cx="5662246" cy="325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smtClean="0">
                <a:latin typeface="Lucida Calligraphy" panose="03010101010101010101" pitchFamily="66" charset="0"/>
                <a:cs typeface="Arial" panose="020B0604020202020204" pitchFamily="34" charset="0"/>
              </a:rPr>
              <a:t>The Lord is with you.</a:t>
            </a:r>
            <a:endParaRPr lang="en-US" sz="6000" b="1" dirty="0">
              <a:latin typeface="Lucida Calligraphy" panose="03010101010101010101" pitchFamily="66" charset="0"/>
              <a:cs typeface="Arial" panose="020B0604020202020204" pitchFamily="34" charset="0"/>
            </a:endParaRPr>
          </a:p>
        </p:txBody>
      </p:sp>
    </p:spTree>
    <p:extLst>
      <p:ext uri="{BB962C8B-B14F-4D97-AF65-F5344CB8AC3E}">
        <p14:creationId xmlns:p14="http://schemas.microsoft.com/office/powerpoint/2010/main" val="9621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04799" y="366469"/>
            <a:ext cx="7244861" cy="3235569"/>
          </a:xfrm>
        </p:spPr>
        <p:txBody>
          <a:bodyPr>
            <a:noAutofit/>
          </a:bodyPr>
          <a:lstStyle/>
          <a:p>
            <a:pPr algn="l"/>
            <a:r>
              <a:rPr lang="en-US" sz="54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30 </a:t>
            </a:r>
            <a:r>
              <a:rPr lang="en-US" sz="5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angel said to her, “Do not be afraid, Mary; you have found favor with God</a:t>
            </a:r>
            <a:r>
              <a:rPr lang="en-US" sz="54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8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04799" y="366469"/>
            <a:ext cx="7244861" cy="3235569"/>
          </a:xfrm>
        </p:spPr>
        <p:txBody>
          <a:bodyPr>
            <a:noAutofit/>
          </a:bodyPr>
          <a:lstStyle/>
          <a:p>
            <a:pPr algn="l"/>
            <a:r>
              <a:rPr lang="en-US" sz="5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31 </a:t>
            </a:r>
            <a:r>
              <a:rPr lang="en-US" sz="5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conceive and give birth to a son, and you are to call him Jesus. </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8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098" name="Picture 2" descr="Image result for Highly fav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9013"/>
            <a:ext cx="12192000" cy="84621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04799" y="366469"/>
            <a:ext cx="7244861" cy="3235569"/>
          </a:xfrm>
        </p:spPr>
        <p:txBody>
          <a:bodyPr>
            <a:noAutofit/>
          </a:bodyPr>
          <a:lstStyle/>
          <a:p>
            <a:pPr algn="l"/>
            <a:r>
              <a:rPr lang="en-US" sz="48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will be great and will be called the </a:t>
            </a:r>
            <a:r>
              <a:rPr lang="en-US" sz="4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Son of the Most High</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Lord God will give him the </a:t>
            </a:r>
            <a:r>
              <a:rPr lang="en-US" sz="4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throne of his father David,</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a:t>
            </a:r>
            <a:r>
              <a:rPr lang="en-US" sz="4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he will reign over Jacob’s descendants forever; his </a:t>
            </a:r>
            <a:r>
              <a:rPr lang="en-US" sz="4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kingdom will never end</a:t>
            </a:r>
            <a:r>
              <a:rPr lang="en-US" sz="4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0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4010</TotalTime>
  <Words>287</Words>
  <Application>Microsoft Office PowerPoint</Application>
  <PresentationFormat>Widescreen</PresentationFormat>
  <Paragraphs>41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Lucida Calligraphy</vt:lpstr>
      <vt:lpstr>Vivaldi</vt:lpstr>
      <vt:lpstr>Office Theme</vt:lpstr>
      <vt:lpstr>PowerPoint Presentation</vt:lpstr>
      <vt:lpstr>What did you hope for when you were a teenager?</vt:lpstr>
      <vt:lpstr>Jewish betrothal &amp; marriage… </vt:lpstr>
      <vt:lpstr>PowerPoint Presentation</vt:lpstr>
      <vt:lpstr>Luke 1:26-29 In the sixth month of Elizabeth’s pregnancy, God sent the angel Gabriel to Nazareth, a town in Galilee, 27 to a virgin pledged to be married to a man named Joseph, a descendant of David. The virgin’s name was Mary. 28 The angel went to her and said, “Greetings, you who are highly favored! The Lord is with you.” 29 Mary was greatly troubled at his words and wondered what kind of greeting this might be.</vt:lpstr>
      <vt:lpstr>PowerPoint Presentation</vt:lpstr>
      <vt:lpstr>PowerPoint Presentation</vt:lpstr>
      <vt:lpstr>PowerPoint Presentation</vt:lpstr>
      <vt:lpstr>PowerPoint Presentation</vt:lpstr>
      <vt:lpstr>PowerPoint Presentation</vt:lpstr>
      <vt:lpstr>God-grounded hope comes to people who are willing to exchange their personal “hopes &amp; dreams” for God’s (sometimes disruptive) divine plans.  </vt:lpstr>
      <vt:lpstr>PowerPoint Presentation</vt:lpstr>
      <vt:lpstr>God-grounded hope is always greater than our private dreams…even dreams seeded by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91</cp:revision>
  <dcterms:created xsi:type="dcterms:W3CDTF">2016-11-26T01:20:12Z</dcterms:created>
  <dcterms:modified xsi:type="dcterms:W3CDTF">2016-12-18T16:34:03Z</dcterms:modified>
</cp:coreProperties>
</file>