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61" r:id="rId5"/>
    <p:sldId id="257" r:id="rId6"/>
    <p:sldId id="258"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A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2" d="100"/>
          <a:sy n="42" d="100"/>
        </p:scale>
        <p:origin x="1092" y="6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18C5FD-B9B4-44F9-B047-A186555172E6}" type="datetimeFigureOut">
              <a:rPr lang="en-US" smtClean="0"/>
              <a:t>5/14/2016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126635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8C5FD-B9B4-44F9-B047-A186555172E6}" type="datetimeFigureOut">
              <a:rPr lang="en-US" smtClean="0"/>
              <a:t>5/14/2016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1093931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8C5FD-B9B4-44F9-B047-A186555172E6}" type="datetimeFigureOut">
              <a:rPr lang="en-US" smtClean="0"/>
              <a:t>5/14/2016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206843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18C5FD-B9B4-44F9-B047-A186555172E6}" type="datetimeFigureOut">
              <a:rPr lang="en-US" smtClean="0"/>
              <a:t>5/14/2016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3657420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18C5FD-B9B4-44F9-B047-A186555172E6}" type="datetimeFigureOut">
              <a:rPr lang="en-US" smtClean="0"/>
              <a:t>5/14/2016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336254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18C5FD-B9B4-44F9-B047-A186555172E6}" type="datetimeFigureOut">
              <a:rPr lang="en-US" smtClean="0"/>
              <a:t>5/14/2016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2307151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18C5FD-B9B4-44F9-B047-A186555172E6}" type="datetimeFigureOut">
              <a:rPr lang="en-US" smtClean="0"/>
              <a:t>5/14/2016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224757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8C5FD-B9B4-44F9-B047-A186555172E6}" type="datetimeFigureOut">
              <a:rPr lang="en-US" smtClean="0"/>
              <a:t>5/14/2016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36404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18C5FD-B9B4-44F9-B047-A186555172E6}" type="datetimeFigureOut">
              <a:rPr lang="en-US" smtClean="0"/>
              <a:t>5/14/2016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346471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8C5FD-B9B4-44F9-B047-A186555172E6}" type="datetimeFigureOut">
              <a:rPr lang="en-US" smtClean="0"/>
              <a:t>5/14/2016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427816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18C5FD-B9B4-44F9-B047-A186555172E6}" type="datetimeFigureOut">
              <a:rPr lang="en-US" smtClean="0"/>
              <a:t>5/14/2016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75FCE2-BB3F-408B-AEDE-2B39E5DABA4A}" type="slidenum">
              <a:rPr lang="en-US" smtClean="0"/>
              <a:t>‹#›</a:t>
            </a:fld>
            <a:endParaRPr lang="en-US"/>
          </a:p>
        </p:txBody>
      </p:sp>
    </p:spTree>
    <p:extLst>
      <p:ext uri="{BB962C8B-B14F-4D97-AF65-F5344CB8AC3E}">
        <p14:creationId xmlns:p14="http://schemas.microsoft.com/office/powerpoint/2010/main" val="3379350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8C5FD-B9B4-44F9-B047-A186555172E6}" type="datetimeFigureOut">
              <a:rPr lang="en-US" smtClean="0"/>
              <a:t>5/14/2016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75FCE2-BB3F-408B-AEDE-2B39E5DABA4A}" type="slidenum">
              <a:rPr lang="en-US" smtClean="0"/>
              <a:t>‹#›</a:t>
            </a:fld>
            <a:endParaRPr lang="en-US"/>
          </a:p>
        </p:txBody>
      </p:sp>
    </p:spTree>
    <p:extLst>
      <p:ext uri="{BB962C8B-B14F-4D97-AF65-F5344CB8AC3E}">
        <p14:creationId xmlns:p14="http://schemas.microsoft.com/office/powerpoint/2010/main" val="3502388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6406" y="1840743"/>
            <a:ext cx="11409529" cy="1078172"/>
          </a:xfrm>
        </p:spPr>
        <p:txBody>
          <a:bodyPr>
            <a:noAutofit/>
          </a:bodyPr>
          <a:lstStyle/>
          <a:p>
            <a:pPr algn="l"/>
            <a:r>
              <a:rPr lang="en-US" sz="9600" dirty="0" smtClean="0">
                <a:solidFill>
                  <a:schemeClr val="bg1"/>
                </a:solidFill>
                <a:latin typeface="Arial Black" panose="020B0A04020102020204" pitchFamily="34" charset="0"/>
                <a:cs typeface="Aharoni" panose="02010803020104030203" pitchFamily="2" charset="-79"/>
              </a:rPr>
              <a:t>JOHN </a:t>
            </a:r>
            <a:r>
              <a:rPr lang="en-US" sz="9600" dirty="0" smtClean="0">
                <a:solidFill>
                  <a:schemeClr val="bg1"/>
                </a:solidFill>
                <a:latin typeface="Arial" panose="020B0604020202020204" pitchFamily="34" charset="0"/>
                <a:cs typeface="Arial" panose="020B0604020202020204" pitchFamily="34" charset="0"/>
              </a:rPr>
              <a:t>17</a:t>
            </a:r>
            <a:endParaRPr lang="en-US" sz="9600" dirty="0">
              <a:solidFill>
                <a:schemeClr val="bg1"/>
              </a:solidFill>
              <a:latin typeface="Arial" panose="020B0604020202020204" pitchFamily="34" charset="0"/>
              <a:cs typeface="Arial" panose="020B0604020202020204" pitchFamily="34" charset="0"/>
            </a:endParaRPr>
          </a:p>
        </p:txBody>
      </p:sp>
      <p:sp>
        <p:nvSpPr>
          <p:cNvPr id="5" name="Title 1"/>
          <p:cNvSpPr txBox="1">
            <a:spLocks/>
          </p:cNvSpPr>
          <p:nvPr/>
        </p:nvSpPr>
        <p:spPr>
          <a:xfrm>
            <a:off x="393851" y="3844803"/>
            <a:ext cx="11409529" cy="10781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8000" dirty="0" smtClean="0">
                <a:latin typeface="Arial" panose="020B0604020202020204" pitchFamily="34" charset="0"/>
                <a:cs typeface="Arial" panose="020B0604020202020204" pitchFamily="34" charset="0"/>
              </a:rPr>
              <a:t>The REAL Lord’s Prayer</a:t>
            </a:r>
            <a:endParaRPr lang="en-US" sz="8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063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122" name="Picture 2" descr="https://s-media-cache-ak0.pinimg.com/736x/44/33/3d/44333d9885cd693cf11ee3965f47d98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92" y="-1030327"/>
            <a:ext cx="12312492" cy="7774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91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9218" name="Picture 2" descr="http://www.pindex.com/uploads/post_images/original/image_6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 y="1122363"/>
            <a:ext cx="6359525" cy="511987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avedtoserveministries.com/onewebstatic/a80a1ed886-modern%20miss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50" y="547687"/>
            <a:ext cx="7867650"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34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0" presetClass="entr" presetSubtype="0" fill="hold" nodeType="withEffect">
                                  <p:stCondLst>
                                    <p:cond delay="4250"/>
                                  </p:stCondLst>
                                  <p:childTnLst>
                                    <p:set>
                                      <p:cBhvr>
                                        <p:cTn id="8" dur="1" fill="hold">
                                          <p:stCondLst>
                                            <p:cond delay="0"/>
                                          </p:stCondLst>
                                        </p:cTn>
                                        <p:tgtEl>
                                          <p:spTgt spid="9220"/>
                                        </p:tgtEl>
                                        <p:attrNameLst>
                                          <p:attrName>style.visibility</p:attrName>
                                        </p:attrNameLst>
                                      </p:cBhvr>
                                      <p:to>
                                        <p:strVal val="visible"/>
                                      </p:to>
                                    </p:set>
                                    <p:animEffect transition="in" filter="fade">
                                      <p:cBhvr>
                                        <p:cTn id="9"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1.bp.blogspot.com/-tlkhBPSfVxc/SjuOXV5uFUI/AAAAAAAABOE/x2_mvsiw08g/s531/tibet-china-execut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455" y="2514601"/>
            <a:ext cx="7131054" cy="388112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christiansinpakistan.com/wp-content/uploads/2015/12/chinese-christi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8176" y="334770"/>
            <a:ext cx="8622665" cy="468299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ctrTitle"/>
          </p:nvPr>
        </p:nvSpPr>
        <p:spPr>
          <a:xfrm rot="20335706">
            <a:off x="461946" y="1910160"/>
            <a:ext cx="9144000" cy="23876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suffering do you need to pray will </a:t>
            </a:r>
            <a:b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glorify God?</a:t>
            </a:r>
            <a:endPar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284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0" presetClass="entr" presetSubtype="0" fill="hold" nodeType="withEffect">
                                  <p:stCondLst>
                                    <p:cond delay="4000"/>
                                  </p:stCondLst>
                                  <p:childTnLst>
                                    <p:set>
                                      <p:cBhvr>
                                        <p:cTn id="8" dur="1" fill="hold">
                                          <p:stCondLst>
                                            <p:cond delay="0"/>
                                          </p:stCondLst>
                                        </p:cTn>
                                        <p:tgtEl>
                                          <p:spTgt spid="10244"/>
                                        </p:tgtEl>
                                        <p:attrNameLst>
                                          <p:attrName>style.visibility</p:attrName>
                                        </p:attrNameLst>
                                      </p:cBhvr>
                                      <p:to>
                                        <p:strVal val="visible"/>
                                      </p:to>
                                    </p:set>
                                    <p:animEffect transition="in" filter="fade">
                                      <p:cBhvr>
                                        <p:cTn id="9" dur="500"/>
                                        <p:tgtEl>
                                          <p:spTgt spid="1024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360701"/>
            <a:ext cx="11795760" cy="2745134"/>
          </a:xfrm>
        </p:spPr>
        <p:txBody>
          <a:bodyPr>
            <a:noAutofit/>
          </a:bodyPr>
          <a:lstStyle/>
          <a:p>
            <a:r>
              <a:rPr lang="en-US" sz="5400" b="1" dirty="0" smtClean="0">
                <a:solidFill>
                  <a:schemeClr val="bg1"/>
                </a:solidFill>
                <a:latin typeface="Arial" panose="020B0604020202020204" pitchFamily="34" charset="0"/>
                <a:cs typeface="Arial" panose="020B0604020202020204" pitchFamily="34" charset="0"/>
              </a:rPr>
              <a:t>John</a:t>
            </a:r>
            <a:r>
              <a:rPr lang="en-US" sz="5400" dirty="0">
                <a:solidFill>
                  <a:schemeClr val="bg1"/>
                </a:solidFill>
                <a:latin typeface="Arial" panose="020B0604020202020204" pitchFamily="34" charset="0"/>
                <a:cs typeface="Arial" panose="020B0604020202020204" pitchFamily="34" charset="0"/>
              </a:rPr>
              <a:t> </a:t>
            </a:r>
            <a:r>
              <a:rPr lang="en-US" sz="5400" dirty="0" smtClean="0">
                <a:solidFill>
                  <a:schemeClr val="bg1"/>
                </a:solidFill>
                <a:latin typeface="Arial" panose="020B0604020202020204" pitchFamily="34" charset="0"/>
                <a:cs typeface="Arial" panose="020B0604020202020204" pitchFamily="34" charset="0"/>
              </a:rPr>
              <a:t>17:2</a:t>
            </a:r>
            <a:r>
              <a:rPr lang="en-US" sz="5400" dirty="0">
                <a:solidFill>
                  <a:schemeClr val="bg1"/>
                </a:solidFill>
                <a:latin typeface="Arial" panose="020B0604020202020204" pitchFamily="34" charset="0"/>
                <a:cs typeface="Arial" panose="020B0604020202020204" pitchFamily="34" charset="0"/>
              </a:rPr>
              <a:t>—</a:t>
            </a:r>
            <a:r>
              <a:rPr lang="en-US" sz="5400" i="1" dirty="0">
                <a:solidFill>
                  <a:schemeClr val="bg1"/>
                </a:solidFill>
                <a:latin typeface="Arial" panose="020B0604020202020204" pitchFamily="34" charset="0"/>
                <a:cs typeface="Arial" panose="020B0604020202020204" pitchFamily="34" charset="0"/>
              </a:rPr>
              <a:t>“For you [the Father] granted him [the Son] authority over all people that he might give eternal life to all those you have given him.”</a:t>
            </a:r>
            <a:r>
              <a:rPr lang="en-US" sz="5400" dirty="0">
                <a:solidFill>
                  <a:schemeClr val="bg1"/>
                </a:solidFill>
                <a:latin typeface="Arial" panose="020B0604020202020204" pitchFamily="34" charset="0"/>
                <a:cs typeface="Arial" panose="020B0604020202020204" pitchFamily="34" charset="0"/>
              </a:rPr>
              <a:t>  </a:t>
            </a:r>
            <a:endParaRPr lang="en-US" sz="54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617220" y="3105835"/>
            <a:ext cx="11361420" cy="3416320"/>
          </a:xfrm>
          <a:prstGeom prst="rect">
            <a:avLst/>
          </a:prstGeom>
        </p:spPr>
        <p:txBody>
          <a:bodyPr wrap="square">
            <a:spAutoFit/>
          </a:bodyPr>
          <a:lstStyle/>
          <a:p>
            <a:r>
              <a:rPr lang="en-US" sz="5400" b="1" dirty="0">
                <a:solidFill>
                  <a:srgbClr val="FFFF00"/>
                </a:solidFill>
              </a:rPr>
              <a:t>4. Praying with Jesus embraces </a:t>
            </a:r>
            <a:r>
              <a:rPr lang="en-US" sz="5400" b="1" u="sng" dirty="0">
                <a:solidFill>
                  <a:srgbClr val="FFFF00"/>
                </a:solidFill>
              </a:rPr>
              <a:t>God’s authority over everyone</a:t>
            </a:r>
            <a:r>
              <a:rPr lang="en-US" sz="5400" b="1" dirty="0">
                <a:solidFill>
                  <a:srgbClr val="FFFF00"/>
                </a:solidFill>
              </a:rPr>
              <a:t> …especially when it comes to their salvation, their relationship with God</a:t>
            </a:r>
            <a:r>
              <a:rPr lang="en-US" sz="5400" b="1" dirty="0" smtClean="0">
                <a:solidFill>
                  <a:srgbClr val="FFFF00"/>
                </a:solidFill>
              </a:rPr>
              <a:t>.</a:t>
            </a:r>
            <a:endParaRPr lang="en-US" sz="5400" dirty="0">
              <a:solidFill>
                <a:srgbClr val="FFFF00"/>
              </a:solidFill>
            </a:endParaRPr>
          </a:p>
        </p:txBody>
      </p:sp>
    </p:spTree>
    <p:extLst>
      <p:ext uri="{BB962C8B-B14F-4D97-AF65-F5344CB8AC3E}">
        <p14:creationId xmlns:p14="http://schemas.microsoft.com/office/powerpoint/2010/main" val="73080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www.greatlakespsychologygroup.com/wp-content/uploads/2014/11/Pray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1680" y="1738217"/>
            <a:ext cx="8138160" cy="54169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82880" y="502920"/>
            <a:ext cx="11795760" cy="1235297"/>
          </a:xfrm>
        </p:spPr>
        <p:txBody>
          <a:bodyPr>
            <a:noAutofit/>
          </a:bodyPr>
          <a:lstStyle/>
          <a:p>
            <a:r>
              <a:rPr lang="en-US" sz="5400" b="1" dirty="0" smtClean="0">
                <a:solidFill>
                  <a:schemeClr val="bg1"/>
                </a:solidFill>
                <a:latin typeface="Arial" panose="020B0604020202020204" pitchFamily="34" charset="0"/>
                <a:cs typeface="Arial" panose="020B0604020202020204" pitchFamily="34" charset="0"/>
              </a:rPr>
              <a:t>Pray for someone you know who needs Jesus Christ.</a:t>
            </a:r>
            <a:endParaRPr lang="en-US" sz="5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812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0"/>
            <a:ext cx="11795760" cy="2745134"/>
          </a:xfrm>
        </p:spPr>
        <p:txBody>
          <a:bodyPr>
            <a:noAutofit/>
          </a:bodyPr>
          <a:lstStyle/>
          <a:p>
            <a:r>
              <a:rPr lang="en-US" sz="4800" dirty="0" smtClean="0">
                <a:solidFill>
                  <a:schemeClr val="bg1"/>
                </a:solidFill>
                <a:latin typeface="Arial" panose="020B0604020202020204" pitchFamily="34" charset="0"/>
                <a:cs typeface="Arial" panose="020B0604020202020204" pitchFamily="34" charset="0"/>
              </a:rPr>
              <a:t>John</a:t>
            </a:r>
            <a:r>
              <a:rPr lang="en-US" sz="4800" dirty="0">
                <a:solidFill>
                  <a:schemeClr val="bg1"/>
                </a:solidFill>
                <a:latin typeface="Arial" panose="020B0604020202020204" pitchFamily="34" charset="0"/>
                <a:cs typeface="Arial" panose="020B0604020202020204" pitchFamily="34" charset="0"/>
              </a:rPr>
              <a:t> </a:t>
            </a:r>
            <a:r>
              <a:rPr lang="en-US" sz="4800" dirty="0" smtClean="0">
                <a:solidFill>
                  <a:schemeClr val="bg1"/>
                </a:solidFill>
                <a:latin typeface="Arial" panose="020B0604020202020204" pitchFamily="34" charset="0"/>
                <a:cs typeface="Arial" panose="020B0604020202020204" pitchFamily="34" charset="0"/>
              </a:rPr>
              <a:t>17:3</a:t>
            </a:r>
            <a:r>
              <a:rPr lang="en-US" sz="4800" b="1" dirty="0" smtClean="0">
                <a:solidFill>
                  <a:schemeClr val="bg1"/>
                </a:solidFill>
                <a:latin typeface="Arial" panose="020B0604020202020204" pitchFamily="34" charset="0"/>
                <a:cs typeface="Arial" panose="020B0604020202020204" pitchFamily="34" charset="0"/>
              </a:rPr>
              <a:t>—</a:t>
            </a:r>
            <a:r>
              <a:rPr lang="en-US" sz="4800" i="1" dirty="0" smtClean="0">
                <a:solidFill>
                  <a:schemeClr val="bg1"/>
                </a:solidFill>
                <a:latin typeface="Arial" panose="020B0604020202020204" pitchFamily="34" charset="0"/>
                <a:cs typeface="Arial" panose="020B0604020202020204" pitchFamily="34" charset="0"/>
              </a:rPr>
              <a:t>“</a:t>
            </a:r>
            <a:r>
              <a:rPr lang="en-US" sz="4800" i="1" dirty="0">
                <a:solidFill>
                  <a:schemeClr val="bg1"/>
                </a:solidFill>
                <a:latin typeface="Arial" panose="020B0604020202020204" pitchFamily="34" charset="0"/>
                <a:cs typeface="Arial" panose="020B0604020202020204" pitchFamily="34" charset="0"/>
              </a:rPr>
              <a:t>Now this is eternal life:  that they know you, the only true God, and Jesus Christ, whom you have sent.”  </a:t>
            </a:r>
            <a:endParaRPr lang="en-US" sz="48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617220" y="3585895"/>
            <a:ext cx="11361420" cy="2585323"/>
          </a:xfrm>
          <a:prstGeom prst="rect">
            <a:avLst/>
          </a:prstGeom>
        </p:spPr>
        <p:txBody>
          <a:bodyPr wrap="square">
            <a:spAutoFit/>
          </a:bodyPr>
          <a:lstStyle/>
          <a:p>
            <a:r>
              <a:rPr lang="en-US" sz="5400" b="1" dirty="0">
                <a:solidFill>
                  <a:srgbClr val="FFC000"/>
                </a:solidFill>
              </a:rPr>
              <a:t>5.  Praying with Jesus acknowledges that experiential knowledge of God IS the life our souls long for</a:t>
            </a:r>
            <a:r>
              <a:rPr lang="en-US" sz="5400" b="1" dirty="0" smtClean="0">
                <a:solidFill>
                  <a:srgbClr val="FFC000"/>
                </a:solidFill>
              </a:rPr>
              <a:t>.</a:t>
            </a:r>
            <a:endParaRPr lang="en-US" sz="5400" dirty="0">
              <a:solidFill>
                <a:srgbClr val="FFC000"/>
              </a:solidFill>
            </a:endParaRPr>
          </a:p>
        </p:txBody>
      </p:sp>
    </p:spTree>
    <p:extLst>
      <p:ext uri="{BB962C8B-B14F-4D97-AF65-F5344CB8AC3E}">
        <p14:creationId xmlns:p14="http://schemas.microsoft.com/office/powerpoint/2010/main" val="115450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0"/>
            <a:ext cx="11795760" cy="6286500"/>
          </a:xfrm>
        </p:spPr>
        <p:txBody>
          <a:bodyPr>
            <a:noAutofit/>
          </a:bodyPr>
          <a:lstStyle/>
          <a:p>
            <a:pPr lvl="0" algn="l"/>
            <a:r>
              <a:rPr lang="en-US" sz="4800" b="1" u="sng" dirty="0">
                <a:solidFill>
                  <a:schemeClr val="bg1"/>
                </a:solidFill>
                <a:latin typeface="Arial" panose="020B0604020202020204" pitchFamily="34" charset="0"/>
                <a:cs typeface="Arial" panose="020B0604020202020204" pitchFamily="34" charset="0"/>
              </a:rPr>
              <a:t>John </a:t>
            </a:r>
            <a:r>
              <a:rPr lang="en-US" sz="4800" b="1" u="sng" dirty="0" smtClean="0">
                <a:solidFill>
                  <a:schemeClr val="bg1"/>
                </a:solidFill>
                <a:latin typeface="Arial" panose="020B0604020202020204" pitchFamily="34" charset="0"/>
                <a:cs typeface="Arial" panose="020B0604020202020204" pitchFamily="34" charset="0"/>
              </a:rPr>
              <a:t>10</a:t>
            </a:r>
            <a:br>
              <a:rPr lang="en-US" sz="4800" b="1" u="sng" dirty="0" smtClean="0">
                <a:solidFill>
                  <a:schemeClr val="bg1"/>
                </a:solidFill>
                <a:latin typeface="Arial" panose="020B0604020202020204" pitchFamily="34" charset="0"/>
                <a:cs typeface="Arial" panose="020B0604020202020204" pitchFamily="34" charset="0"/>
              </a:rPr>
            </a:br>
            <a:r>
              <a:rPr lang="en-US" sz="4800" dirty="0" smtClean="0">
                <a:solidFill>
                  <a:schemeClr val="bg1"/>
                </a:solidFill>
                <a:latin typeface="Arial" panose="020B0604020202020204" pitchFamily="34" charset="0"/>
                <a:cs typeface="Arial" panose="020B0604020202020204" pitchFamily="34" charset="0"/>
              </a:rPr>
              <a:t/>
            </a:r>
            <a:br>
              <a:rPr lang="en-US" sz="4800" dirty="0" smtClean="0">
                <a:solidFill>
                  <a:schemeClr val="bg1"/>
                </a:solidFill>
                <a:latin typeface="Arial" panose="020B0604020202020204" pitchFamily="34" charset="0"/>
                <a:cs typeface="Arial" panose="020B0604020202020204" pitchFamily="34" charset="0"/>
              </a:rPr>
            </a:br>
            <a:r>
              <a:rPr lang="en-US" sz="4800" dirty="0" smtClean="0">
                <a:solidFill>
                  <a:schemeClr val="bg1"/>
                </a:solidFill>
                <a:latin typeface="Arial" panose="020B0604020202020204" pitchFamily="34" charset="0"/>
                <a:cs typeface="Arial" panose="020B0604020202020204" pitchFamily="34" charset="0"/>
              </a:rPr>
              <a:t>Vs. 14—</a:t>
            </a:r>
            <a:r>
              <a:rPr lang="en-US" sz="4800" i="1" dirty="0" smtClean="0">
                <a:solidFill>
                  <a:schemeClr val="bg1"/>
                </a:solidFill>
                <a:latin typeface="Arial" panose="020B0604020202020204" pitchFamily="34" charset="0"/>
                <a:cs typeface="Arial" panose="020B0604020202020204" pitchFamily="34" charset="0"/>
              </a:rPr>
              <a:t>I </a:t>
            </a:r>
            <a:r>
              <a:rPr lang="en-US" sz="4800" i="1" dirty="0">
                <a:solidFill>
                  <a:schemeClr val="bg1"/>
                </a:solidFill>
                <a:latin typeface="Arial" panose="020B0604020202020204" pitchFamily="34" charset="0"/>
                <a:cs typeface="Arial" panose="020B0604020202020204" pitchFamily="34" charset="0"/>
              </a:rPr>
              <a:t>am the good shepherd; I </a:t>
            </a:r>
            <a:r>
              <a:rPr lang="en-US" sz="4800" i="1" u="sng" dirty="0">
                <a:solidFill>
                  <a:schemeClr val="bg1"/>
                </a:solidFill>
                <a:latin typeface="Arial" panose="020B0604020202020204" pitchFamily="34" charset="0"/>
                <a:cs typeface="Arial" panose="020B0604020202020204" pitchFamily="34" charset="0"/>
              </a:rPr>
              <a:t>know</a:t>
            </a:r>
            <a:r>
              <a:rPr lang="en-US" sz="4800" i="1" dirty="0">
                <a:solidFill>
                  <a:schemeClr val="bg1"/>
                </a:solidFill>
                <a:latin typeface="Arial" panose="020B0604020202020204" pitchFamily="34" charset="0"/>
                <a:cs typeface="Arial" panose="020B0604020202020204" pitchFamily="34" charset="0"/>
              </a:rPr>
              <a:t> my sheep and my sheep </a:t>
            </a:r>
            <a:r>
              <a:rPr lang="en-US" sz="4800" i="1" u="sng" dirty="0">
                <a:solidFill>
                  <a:schemeClr val="bg1"/>
                </a:solidFill>
                <a:latin typeface="Arial" panose="020B0604020202020204" pitchFamily="34" charset="0"/>
                <a:cs typeface="Arial" panose="020B0604020202020204" pitchFamily="34" charset="0"/>
              </a:rPr>
              <a:t>know</a:t>
            </a:r>
            <a:r>
              <a:rPr lang="en-US" sz="4800" i="1" dirty="0">
                <a:solidFill>
                  <a:schemeClr val="bg1"/>
                </a:solidFill>
                <a:latin typeface="Arial" panose="020B0604020202020204" pitchFamily="34" charset="0"/>
                <a:cs typeface="Arial" panose="020B0604020202020204" pitchFamily="34" charset="0"/>
              </a:rPr>
              <a:t> </a:t>
            </a:r>
            <a:r>
              <a:rPr lang="en-US" sz="4800" i="1" dirty="0" smtClean="0">
                <a:solidFill>
                  <a:schemeClr val="bg1"/>
                </a:solidFill>
                <a:latin typeface="Arial" panose="020B0604020202020204" pitchFamily="34" charset="0"/>
                <a:cs typeface="Arial" panose="020B0604020202020204" pitchFamily="34" charset="0"/>
              </a:rPr>
              <a:t>me—</a:t>
            </a:r>
            <a:r>
              <a:rPr lang="en-US" sz="4800" dirty="0">
                <a:solidFill>
                  <a:schemeClr val="bg1"/>
                </a:solidFill>
                <a:latin typeface="Arial" panose="020B0604020202020204" pitchFamily="34" charset="0"/>
                <a:cs typeface="Arial" panose="020B0604020202020204" pitchFamily="34" charset="0"/>
              </a:rPr>
              <a:t/>
            </a:r>
            <a:br>
              <a:rPr lang="en-US" sz="4800" dirty="0">
                <a:solidFill>
                  <a:schemeClr val="bg1"/>
                </a:solidFill>
                <a:latin typeface="Arial" panose="020B0604020202020204" pitchFamily="34" charset="0"/>
                <a:cs typeface="Arial" panose="020B0604020202020204" pitchFamily="34" charset="0"/>
              </a:rPr>
            </a:br>
            <a:r>
              <a:rPr lang="en-US" sz="4800" dirty="0" smtClean="0">
                <a:solidFill>
                  <a:schemeClr val="bg1"/>
                </a:solidFill>
                <a:latin typeface="Arial" panose="020B0604020202020204" pitchFamily="34" charset="0"/>
                <a:cs typeface="Arial" panose="020B0604020202020204" pitchFamily="34" charset="0"/>
              </a:rPr>
              <a:t>Vs. 15—</a:t>
            </a:r>
            <a:r>
              <a:rPr lang="en-US" sz="4800" i="1" dirty="0" smtClean="0">
                <a:solidFill>
                  <a:schemeClr val="bg1"/>
                </a:solidFill>
                <a:latin typeface="Arial" panose="020B0604020202020204" pitchFamily="34" charset="0"/>
                <a:cs typeface="Arial" panose="020B0604020202020204" pitchFamily="34" charset="0"/>
              </a:rPr>
              <a:t>just </a:t>
            </a:r>
            <a:r>
              <a:rPr lang="en-US" sz="4800" i="1" dirty="0">
                <a:solidFill>
                  <a:schemeClr val="bg1"/>
                </a:solidFill>
                <a:latin typeface="Arial" panose="020B0604020202020204" pitchFamily="34" charset="0"/>
                <a:cs typeface="Arial" panose="020B0604020202020204" pitchFamily="34" charset="0"/>
              </a:rPr>
              <a:t>as the Father </a:t>
            </a:r>
            <a:r>
              <a:rPr lang="en-US" sz="4800" i="1" u="sng" dirty="0">
                <a:solidFill>
                  <a:schemeClr val="bg1"/>
                </a:solidFill>
                <a:latin typeface="Arial" panose="020B0604020202020204" pitchFamily="34" charset="0"/>
                <a:cs typeface="Arial" panose="020B0604020202020204" pitchFamily="34" charset="0"/>
              </a:rPr>
              <a:t>knows</a:t>
            </a:r>
            <a:r>
              <a:rPr lang="en-US" sz="4800" i="1" dirty="0">
                <a:solidFill>
                  <a:schemeClr val="bg1"/>
                </a:solidFill>
                <a:latin typeface="Arial" panose="020B0604020202020204" pitchFamily="34" charset="0"/>
                <a:cs typeface="Arial" panose="020B0604020202020204" pitchFamily="34" charset="0"/>
              </a:rPr>
              <a:t> me and I </a:t>
            </a:r>
            <a:r>
              <a:rPr lang="en-US" sz="4800" i="1" u="sng" dirty="0">
                <a:solidFill>
                  <a:schemeClr val="bg1"/>
                </a:solidFill>
                <a:latin typeface="Arial" panose="020B0604020202020204" pitchFamily="34" charset="0"/>
                <a:cs typeface="Arial" panose="020B0604020202020204" pitchFamily="34" charset="0"/>
              </a:rPr>
              <a:t>know</a:t>
            </a:r>
            <a:r>
              <a:rPr lang="en-US" sz="4800" i="1" dirty="0">
                <a:solidFill>
                  <a:schemeClr val="bg1"/>
                </a:solidFill>
                <a:latin typeface="Arial" panose="020B0604020202020204" pitchFamily="34" charset="0"/>
                <a:cs typeface="Arial" panose="020B0604020202020204" pitchFamily="34" charset="0"/>
              </a:rPr>
              <a:t> the Father—and I lay down my life for the sheep.  </a:t>
            </a:r>
            <a:r>
              <a:rPr lang="en-US" sz="4800" dirty="0">
                <a:solidFill>
                  <a:schemeClr val="bg1"/>
                </a:solidFill>
                <a:latin typeface="Arial" panose="020B0604020202020204" pitchFamily="34" charset="0"/>
                <a:cs typeface="Arial" panose="020B0604020202020204" pitchFamily="34" charset="0"/>
              </a:rPr>
              <a:t/>
            </a:r>
            <a:br>
              <a:rPr lang="en-US" sz="4800" dirty="0">
                <a:solidFill>
                  <a:schemeClr val="bg1"/>
                </a:solidFill>
                <a:latin typeface="Arial" panose="020B0604020202020204" pitchFamily="34" charset="0"/>
                <a:cs typeface="Arial" panose="020B0604020202020204" pitchFamily="34" charset="0"/>
              </a:rPr>
            </a:br>
            <a:r>
              <a:rPr lang="en-US" sz="4800" dirty="0" smtClean="0">
                <a:solidFill>
                  <a:schemeClr val="bg1"/>
                </a:solidFill>
                <a:latin typeface="Arial" panose="020B0604020202020204" pitchFamily="34" charset="0"/>
                <a:cs typeface="Arial" panose="020B0604020202020204" pitchFamily="34" charset="0"/>
              </a:rPr>
              <a:t>Vs. 27—</a:t>
            </a:r>
            <a:r>
              <a:rPr lang="en-US" sz="4800" i="1" dirty="0" smtClean="0">
                <a:solidFill>
                  <a:schemeClr val="bg1"/>
                </a:solidFill>
                <a:latin typeface="Arial" panose="020B0604020202020204" pitchFamily="34" charset="0"/>
                <a:cs typeface="Arial" panose="020B0604020202020204" pitchFamily="34" charset="0"/>
              </a:rPr>
              <a:t>My </a:t>
            </a:r>
            <a:r>
              <a:rPr lang="en-US" sz="4800" i="1" dirty="0">
                <a:solidFill>
                  <a:schemeClr val="bg1"/>
                </a:solidFill>
                <a:latin typeface="Arial" panose="020B0604020202020204" pitchFamily="34" charset="0"/>
                <a:cs typeface="Arial" panose="020B0604020202020204" pitchFamily="34" charset="0"/>
              </a:rPr>
              <a:t>sheep listen to my voice; I </a:t>
            </a:r>
            <a:r>
              <a:rPr lang="en-US" sz="4800" i="1" u="sng" dirty="0">
                <a:solidFill>
                  <a:schemeClr val="bg1"/>
                </a:solidFill>
                <a:latin typeface="Arial" panose="020B0604020202020204" pitchFamily="34" charset="0"/>
                <a:cs typeface="Arial" panose="020B0604020202020204" pitchFamily="34" charset="0"/>
              </a:rPr>
              <a:t>know</a:t>
            </a:r>
            <a:r>
              <a:rPr lang="en-US" sz="4800" i="1" dirty="0">
                <a:solidFill>
                  <a:schemeClr val="bg1"/>
                </a:solidFill>
                <a:latin typeface="Arial" panose="020B0604020202020204" pitchFamily="34" charset="0"/>
                <a:cs typeface="Arial" panose="020B0604020202020204" pitchFamily="34" charset="0"/>
              </a:rPr>
              <a:t> them, and they follow me.”  </a:t>
            </a:r>
            <a:endParaRPr lang="en-US" sz="4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87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 y="-160020"/>
            <a:ext cx="6446520" cy="4320540"/>
          </a:xfrm>
        </p:spPr>
        <p:txBody>
          <a:bodyPr>
            <a:noAutofit/>
          </a:bodyPr>
          <a:lstStyle/>
          <a:p>
            <a:r>
              <a:rPr lang="en-US" sz="5400" b="1" dirty="0">
                <a:solidFill>
                  <a:schemeClr val="bg1"/>
                </a:solidFill>
              </a:rPr>
              <a:t>Invite God to make prayer an experiential encounter with </a:t>
            </a:r>
            <a:r>
              <a:rPr lang="en-US" sz="5400" b="1" dirty="0" smtClean="0">
                <a:solidFill>
                  <a:schemeClr val="bg1"/>
                </a:solidFill>
              </a:rPr>
              <a:t>Him. </a:t>
            </a:r>
            <a:endParaRPr lang="en-US" sz="5400" b="1" dirty="0">
              <a:solidFill>
                <a:schemeClr val="bg1"/>
              </a:solidFill>
              <a:latin typeface="Arial" panose="020B0604020202020204" pitchFamily="34" charset="0"/>
              <a:cs typeface="Arial" panose="020B0604020202020204" pitchFamily="34" charset="0"/>
            </a:endParaRPr>
          </a:p>
        </p:txBody>
      </p:sp>
      <p:pic>
        <p:nvPicPr>
          <p:cNvPr id="13314" name="Picture 2" descr="https://gointotheworld2012.files.wordpress.com/2012/01/man-pray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105" y="502920"/>
            <a:ext cx="4783895" cy="533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85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 y="0"/>
            <a:ext cx="11795760" cy="2745134"/>
          </a:xfrm>
        </p:spPr>
        <p:txBody>
          <a:bodyPr>
            <a:noAutofit/>
          </a:bodyPr>
          <a:lstStyle/>
          <a:p>
            <a:r>
              <a:rPr lang="en-US" sz="4800" b="1" dirty="0" smtClean="0">
                <a:solidFill>
                  <a:schemeClr val="bg1"/>
                </a:solidFill>
                <a:latin typeface="Arial" panose="020B0604020202020204" pitchFamily="34" charset="0"/>
                <a:cs typeface="Arial" panose="020B0604020202020204" pitchFamily="34" charset="0"/>
              </a:rPr>
              <a:t>John 17:4—</a:t>
            </a:r>
            <a:br>
              <a:rPr lang="en-US" sz="4800" b="1" dirty="0" smtClean="0">
                <a:solidFill>
                  <a:schemeClr val="bg1"/>
                </a:solidFill>
                <a:latin typeface="Arial" panose="020B0604020202020204" pitchFamily="34" charset="0"/>
                <a:cs typeface="Arial" panose="020B0604020202020204" pitchFamily="34" charset="0"/>
              </a:rPr>
            </a:br>
            <a:r>
              <a:rPr lang="en-US" sz="4800" i="1" dirty="0" smtClean="0">
                <a:solidFill>
                  <a:schemeClr val="bg1"/>
                </a:solidFill>
                <a:latin typeface="Arial" panose="020B0604020202020204" pitchFamily="34" charset="0"/>
                <a:cs typeface="Arial" panose="020B0604020202020204" pitchFamily="34" charset="0"/>
              </a:rPr>
              <a:t>“</a:t>
            </a:r>
            <a:r>
              <a:rPr lang="en-US" sz="4800" i="1" dirty="0">
                <a:solidFill>
                  <a:schemeClr val="bg1"/>
                </a:solidFill>
                <a:latin typeface="Arial" panose="020B0604020202020204" pitchFamily="34" charset="0"/>
                <a:cs typeface="Arial" panose="020B0604020202020204" pitchFamily="34" charset="0"/>
              </a:rPr>
              <a:t>I have brought you glory on earth by finishing the work you gave me to do.”  </a:t>
            </a:r>
            <a:endParaRPr lang="en-US" sz="4800" b="1" dirty="0">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617220" y="3758148"/>
            <a:ext cx="11361420" cy="1569660"/>
          </a:xfrm>
          <a:prstGeom prst="rect">
            <a:avLst/>
          </a:prstGeom>
        </p:spPr>
        <p:txBody>
          <a:bodyPr wrap="square">
            <a:spAutoFit/>
          </a:bodyPr>
          <a:lstStyle/>
          <a:p>
            <a:r>
              <a:rPr lang="en-US" sz="4800" b="1" dirty="0">
                <a:solidFill>
                  <a:srgbClr val="CDACE6"/>
                </a:solidFill>
                <a:latin typeface="Arial" panose="020B0604020202020204" pitchFamily="34" charset="0"/>
                <a:cs typeface="Arial" panose="020B0604020202020204" pitchFamily="34" charset="0"/>
              </a:rPr>
              <a:t>6.  Praying with Jesus embraces the work God has given each of us to do</a:t>
            </a:r>
            <a:r>
              <a:rPr lang="en-US" sz="4800" b="1" dirty="0" smtClean="0">
                <a:solidFill>
                  <a:srgbClr val="CDACE6"/>
                </a:solidFill>
                <a:latin typeface="Arial" panose="020B0604020202020204" pitchFamily="34" charset="0"/>
                <a:cs typeface="Arial" panose="020B0604020202020204" pitchFamily="34" charset="0"/>
              </a:rPr>
              <a:t>.</a:t>
            </a:r>
            <a:endParaRPr lang="en-US" sz="4800" dirty="0">
              <a:solidFill>
                <a:srgbClr val="CDACE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52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5840" y="228600"/>
            <a:ext cx="6446520" cy="5234940"/>
          </a:xfrm>
        </p:spPr>
        <p:txBody>
          <a:bodyPr>
            <a:noAutofit/>
          </a:bodyPr>
          <a:lstStyle/>
          <a:p>
            <a:pPr algn="l"/>
            <a:r>
              <a:rPr lang="en-US" sz="5400" b="1" dirty="0" smtClean="0">
                <a:solidFill>
                  <a:schemeClr val="bg1"/>
                </a:solidFill>
              </a:rPr>
              <a:t>Pray about your Kingdom work…</a:t>
            </a:r>
            <a:br>
              <a:rPr lang="en-US" sz="5400" b="1" dirty="0" smtClean="0">
                <a:solidFill>
                  <a:schemeClr val="bg1"/>
                </a:solidFill>
              </a:rPr>
            </a:br>
            <a:r>
              <a:rPr lang="en-US" sz="5400" b="1" dirty="0" smtClean="0">
                <a:solidFill>
                  <a:schemeClr val="bg1"/>
                </a:solidFill>
              </a:rPr>
              <a:t/>
            </a:r>
            <a:br>
              <a:rPr lang="en-US" sz="5400" b="1" dirty="0" smtClean="0">
                <a:solidFill>
                  <a:schemeClr val="bg1"/>
                </a:solidFill>
              </a:rPr>
            </a:br>
            <a:r>
              <a:rPr lang="en-US" sz="5400" b="1" dirty="0" smtClean="0">
                <a:solidFill>
                  <a:schemeClr val="bg1"/>
                </a:solidFill>
              </a:rPr>
              <a:t>then listen for God…</a:t>
            </a:r>
            <a:br>
              <a:rPr lang="en-US" sz="5400" b="1" dirty="0" smtClean="0">
                <a:solidFill>
                  <a:schemeClr val="bg1"/>
                </a:solidFill>
              </a:rPr>
            </a:br>
            <a:r>
              <a:rPr lang="en-US" sz="5400" b="1" dirty="0" smtClean="0">
                <a:solidFill>
                  <a:schemeClr val="bg1"/>
                </a:solidFill>
              </a:rPr>
              <a:t/>
            </a:r>
            <a:br>
              <a:rPr lang="en-US" sz="5400" b="1" dirty="0" smtClean="0">
                <a:solidFill>
                  <a:schemeClr val="bg1"/>
                </a:solidFill>
              </a:rPr>
            </a:br>
            <a:r>
              <a:rPr lang="en-US" sz="5400" b="1" dirty="0" smtClean="0">
                <a:solidFill>
                  <a:schemeClr val="bg1"/>
                </a:solidFill>
              </a:rPr>
              <a:t>and take action!</a:t>
            </a:r>
            <a:endParaRPr lang="en-US" sz="5400" b="1" dirty="0">
              <a:solidFill>
                <a:schemeClr val="bg1"/>
              </a:solidFill>
              <a:latin typeface="Arial" panose="020B0604020202020204" pitchFamily="34" charset="0"/>
              <a:cs typeface="Arial" panose="020B0604020202020204" pitchFamily="34" charset="0"/>
            </a:endParaRPr>
          </a:p>
        </p:txBody>
      </p:sp>
      <p:pic>
        <p:nvPicPr>
          <p:cNvPr id="16386" name="Picture 2" descr="http://blogs.thegospelcoalition.org/justintaylor/files/2011/11/man-listening-hand-to-e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3674" y="864869"/>
            <a:ext cx="3982085" cy="493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94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ufcutas.org/sites/ufcutas.org/files/user_images/MYC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04875"/>
            <a:ext cx="5572125" cy="5953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572126" y="354843"/>
            <a:ext cx="6342370" cy="6297417"/>
          </a:xfrm>
        </p:spPr>
        <p:txBody>
          <a:bodyPr>
            <a:normAutofit fontScale="90000"/>
          </a:bodyPr>
          <a:lstStyle/>
          <a:p>
            <a:pPr algn="l"/>
            <a:r>
              <a:rPr lang="en-US" dirty="0">
                <a:solidFill>
                  <a:schemeClr val="bg1"/>
                </a:solidFill>
                <a:latin typeface="+mn-lt"/>
              </a:rPr>
              <a:t>“God possesses supreme power and authority so that He is in complete control and </a:t>
            </a:r>
            <a:r>
              <a:rPr lang="en-US" dirty="0" smtClean="0">
                <a:solidFill>
                  <a:schemeClr val="bg1"/>
                </a:solidFill>
                <a:latin typeface="+mn-lt"/>
              </a:rPr>
              <a:t>accomplishes  </a:t>
            </a:r>
            <a:r>
              <a:rPr lang="en-US" dirty="0">
                <a:solidFill>
                  <a:schemeClr val="bg1"/>
                </a:solidFill>
                <a:latin typeface="+mn-lt"/>
              </a:rPr>
              <a:t>whatever He pleases anywhere and at all times.” </a:t>
            </a:r>
            <a:endParaRPr lang="en-US" dirty="0">
              <a:solidFill>
                <a:schemeClr val="bg1"/>
              </a:solidFill>
              <a:latin typeface="+mn-lt"/>
            </a:endParaRPr>
          </a:p>
        </p:txBody>
      </p:sp>
    </p:spTree>
    <p:extLst>
      <p:ext uri="{BB962C8B-B14F-4D97-AF65-F5344CB8AC3E}">
        <p14:creationId xmlns:p14="http://schemas.microsoft.com/office/powerpoint/2010/main" val="109629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1" y="457200"/>
            <a:ext cx="11292840" cy="6080759"/>
          </a:xfrm>
        </p:spPr>
        <p:txBody>
          <a:bodyPr>
            <a:noAutofit/>
          </a:bodyPr>
          <a:lstStyle/>
          <a:p>
            <a:r>
              <a:rPr lang="en-US" sz="4000" b="1" u="sng" dirty="0" smtClean="0">
                <a:solidFill>
                  <a:schemeClr val="bg1"/>
                </a:solidFill>
                <a:latin typeface="+mn-lt"/>
              </a:rPr>
              <a:t>Daniel 4:34, 35</a:t>
            </a:r>
            <a:br>
              <a:rPr lang="en-US" sz="4000" b="1" u="sng" dirty="0" smtClean="0">
                <a:solidFill>
                  <a:schemeClr val="bg1"/>
                </a:solidFill>
                <a:latin typeface="+mn-lt"/>
              </a:rPr>
            </a:br>
            <a:r>
              <a:rPr lang="en-US" sz="4000" i="1" dirty="0" smtClean="0">
                <a:solidFill>
                  <a:schemeClr val="bg1"/>
                </a:solidFill>
                <a:latin typeface="+mn-lt"/>
              </a:rPr>
              <a:t>“At </a:t>
            </a:r>
            <a:r>
              <a:rPr lang="en-US" sz="4000" i="1" dirty="0">
                <a:solidFill>
                  <a:schemeClr val="bg1"/>
                </a:solidFill>
                <a:latin typeface="+mn-lt"/>
              </a:rPr>
              <a:t>the end of that time, I, Nebuchadnezzar, raised my eyes toward heaven, and my sanity was restored.  Then I praised the Most High; I honored and glorified him who lives forever.  His dominion is an eternal dominion; his kingdom endures from generation to generation.  35) All the peoples of the earth are regarded as nothing.  </a:t>
            </a:r>
            <a:r>
              <a:rPr lang="en-US" sz="4000" i="1" u="sng" dirty="0">
                <a:solidFill>
                  <a:schemeClr val="bg1"/>
                </a:solidFill>
                <a:latin typeface="+mn-lt"/>
              </a:rPr>
              <a:t>He does as he pleases with the powers of heaven and the peoples of the earth.</a:t>
            </a:r>
            <a:r>
              <a:rPr lang="en-US" sz="4000" i="1" dirty="0">
                <a:solidFill>
                  <a:schemeClr val="bg1"/>
                </a:solidFill>
                <a:latin typeface="+mn-lt"/>
              </a:rPr>
              <a:t>  No one can hold back his hand or say to him: “What have you done</a:t>
            </a:r>
            <a:r>
              <a:rPr lang="en-US" sz="4000" i="1" dirty="0" smtClean="0">
                <a:solidFill>
                  <a:schemeClr val="bg1"/>
                </a:solidFill>
                <a:latin typeface="+mn-lt"/>
              </a:rPr>
              <a:t>?”</a:t>
            </a:r>
            <a:endParaRPr lang="en-US" sz="4000" dirty="0">
              <a:solidFill>
                <a:schemeClr val="bg1"/>
              </a:solidFill>
              <a:latin typeface="+mn-lt"/>
            </a:endParaRPr>
          </a:p>
        </p:txBody>
      </p:sp>
    </p:spTree>
    <p:extLst>
      <p:ext uri="{BB962C8B-B14F-4D97-AF65-F5344CB8AC3E}">
        <p14:creationId xmlns:p14="http://schemas.microsoft.com/office/powerpoint/2010/main" val="3634280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8621" y="457201"/>
            <a:ext cx="11292840" cy="4617720"/>
          </a:xfrm>
        </p:spPr>
        <p:txBody>
          <a:bodyPr>
            <a:noAutofit/>
          </a:bodyPr>
          <a:lstStyle/>
          <a:p>
            <a:pPr lvl="0"/>
            <a:r>
              <a:rPr lang="en-US" sz="4800" b="1" u="sng" dirty="0">
                <a:solidFill>
                  <a:schemeClr val="bg1"/>
                </a:solidFill>
                <a:latin typeface="+mn-lt"/>
              </a:rPr>
              <a:t>Ephesians </a:t>
            </a:r>
            <a:r>
              <a:rPr lang="en-US" sz="4800" b="1" u="sng" dirty="0" smtClean="0">
                <a:solidFill>
                  <a:schemeClr val="bg1"/>
                </a:solidFill>
                <a:latin typeface="+mn-lt"/>
              </a:rPr>
              <a:t>1:11</a:t>
            </a:r>
            <a:r>
              <a:rPr lang="en-US" sz="4800" u="sng" dirty="0">
                <a:solidFill>
                  <a:schemeClr val="bg1"/>
                </a:solidFill>
                <a:latin typeface="+mn-lt"/>
              </a:rPr>
              <a:t/>
            </a:r>
            <a:br>
              <a:rPr lang="en-US" sz="4800" u="sng" dirty="0">
                <a:solidFill>
                  <a:schemeClr val="bg1"/>
                </a:solidFill>
                <a:latin typeface="+mn-lt"/>
              </a:rPr>
            </a:br>
            <a:r>
              <a:rPr lang="en-US" sz="4800" i="1" dirty="0" smtClean="0">
                <a:solidFill>
                  <a:schemeClr val="bg1"/>
                </a:solidFill>
                <a:latin typeface="+mn-lt"/>
              </a:rPr>
              <a:t>“In </a:t>
            </a:r>
            <a:r>
              <a:rPr lang="en-US" sz="4800" i="1" dirty="0">
                <a:solidFill>
                  <a:schemeClr val="bg1"/>
                </a:solidFill>
                <a:latin typeface="+mn-lt"/>
              </a:rPr>
              <a:t>him we were also chosen, having been predestined </a:t>
            </a:r>
            <a:r>
              <a:rPr lang="en-US" sz="4800" i="1" u="sng" dirty="0">
                <a:solidFill>
                  <a:schemeClr val="bg1"/>
                </a:solidFill>
                <a:latin typeface="+mn-lt"/>
              </a:rPr>
              <a:t>according to the plan of him who works out everything in conformity with the purpose of his will,</a:t>
            </a:r>
            <a:r>
              <a:rPr lang="en-US" sz="4800" i="1" dirty="0">
                <a:solidFill>
                  <a:schemeClr val="bg1"/>
                </a:solidFill>
                <a:latin typeface="+mn-lt"/>
              </a:rPr>
              <a:t> 12)in order that we, who were the first to put our hope in Christ, might be for the praise of his glory.”  </a:t>
            </a:r>
            <a:endParaRPr lang="en-US" sz="4800" dirty="0">
              <a:solidFill>
                <a:schemeClr val="bg1"/>
              </a:solidFill>
              <a:latin typeface="+mn-lt"/>
            </a:endParaRPr>
          </a:p>
        </p:txBody>
      </p:sp>
    </p:spTree>
    <p:extLst>
      <p:ext uri="{BB962C8B-B14F-4D97-AF65-F5344CB8AC3E}">
        <p14:creationId xmlns:p14="http://schemas.microsoft.com/office/powerpoint/2010/main" val="273726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3074" name="Picture 2" descr="http://www.canberratimes.com.au/content/dam/images/2/r/o/u/8/image.related.articleLeadwide.620x349.2rorl.png/13761540000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 y="342900"/>
            <a:ext cx="4809006" cy="27070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online.wsj.com/media/0608pod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3373" y="2028507"/>
            <a:ext cx="4279265" cy="296291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islamiclife.com/2016/03/04/77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2255" y="4289426"/>
            <a:ext cx="4037798" cy="227239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billsbills.com/sites/www.billsbills.com/files/No%20Jo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511" y="3990069"/>
            <a:ext cx="34290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i.ytimg.com/vi/iUqOvZSehP0/maxresdefaul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07158" y="341313"/>
            <a:ext cx="4387991" cy="2468245"/>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s://efurdproperties.com/files/Eviction-notic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2511" y="4499609"/>
            <a:ext cx="4185487" cy="279590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sklarchiropractic.com/wp-content/uploads/2013/08/sklar-acciden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38555" y="2836"/>
            <a:ext cx="3867785" cy="2258786"/>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www.besocial.com/blog/wp-content/uploads/2013/11/signs-that-its-time-to-break-up-relationship.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5319" y="2081212"/>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voiceoftruthblog.com/wp-content/uploads/2014/10/god-is-totally-sovereign.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6386" y="1186862"/>
            <a:ext cx="6599394" cy="43995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98091" y="3521494"/>
            <a:ext cx="1732915" cy="1107996"/>
          </a:xfrm>
          <a:prstGeom prst="rect">
            <a:avLst/>
          </a:prstGeom>
          <a:noFill/>
        </p:spPr>
        <p:txBody>
          <a:bodyPr wrap="square" rtlCol="0">
            <a:spAutoFit/>
          </a:bodyPr>
          <a:lstStyle/>
          <a:p>
            <a:r>
              <a:rPr lang="en-US" sz="6600" b="1" dirty="0" smtClean="0">
                <a:latin typeface="Curlz MT" panose="04040404050702020202" pitchFamily="82" charset="0"/>
              </a:rPr>
              <a:t>???</a:t>
            </a:r>
            <a:endParaRPr lang="en-US" sz="6600" b="1" dirty="0">
              <a:latin typeface="Curlz MT" panose="04040404050702020202" pitchFamily="82" charset="0"/>
            </a:endParaRPr>
          </a:p>
        </p:txBody>
      </p:sp>
    </p:spTree>
    <p:extLst>
      <p:ext uri="{BB962C8B-B14F-4D97-AF65-F5344CB8AC3E}">
        <p14:creationId xmlns:p14="http://schemas.microsoft.com/office/powerpoint/2010/main" val="374716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par>
                                <p:cTn id="7" presetID="10" presetClass="entr" presetSubtype="0" fill="hold" nodeType="withEffect">
                                  <p:stCondLst>
                                    <p:cond delay="1000"/>
                                  </p:stCondLst>
                                  <p:childTnLst>
                                    <p:set>
                                      <p:cBhvr>
                                        <p:cTn id="8" dur="1" fill="hold">
                                          <p:stCondLst>
                                            <p:cond delay="0"/>
                                          </p:stCondLst>
                                        </p:cTn>
                                        <p:tgtEl>
                                          <p:spTgt spid="3076"/>
                                        </p:tgtEl>
                                        <p:attrNameLst>
                                          <p:attrName>style.visibility</p:attrName>
                                        </p:attrNameLst>
                                      </p:cBhvr>
                                      <p:to>
                                        <p:strVal val="visible"/>
                                      </p:to>
                                    </p:set>
                                    <p:animEffect transition="in" filter="fade">
                                      <p:cBhvr>
                                        <p:cTn id="9" dur="500"/>
                                        <p:tgtEl>
                                          <p:spTgt spid="3076"/>
                                        </p:tgtEl>
                                      </p:cBhvr>
                                    </p:animEffect>
                                  </p:childTnLst>
                                </p:cTn>
                              </p:par>
                              <p:par>
                                <p:cTn id="10" presetID="10" presetClass="entr" presetSubtype="0" fill="hold" nodeType="withEffect">
                                  <p:stCondLst>
                                    <p:cond delay="300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par>
                                <p:cTn id="13" presetID="10" presetClass="entr" presetSubtype="0" fill="hold" nodeType="withEffect">
                                  <p:stCondLst>
                                    <p:cond delay="5000"/>
                                  </p:stCondLst>
                                  <p:childTnLst>
                                    <p:set>
                                      <p:cBhvr>
                                        <p:cTn id="14" dur="1" fill="hold">
                                          <p:stCondLst>
                                            <p:cond delay="0"/>
                                          </p:stCondLst>
                                        </p:cTn>
                                        <p:tgtEl>
                                          <p:spTgt spid="3080"/>
                                        </p:tgtEl>
                                        <p:attrNameLst>
                                          <p:attrName>style.visibility</p:attrName>
                                        </p:attrNameLst>
                                      </p:cBhvr>
                                      <p:to>
                                        <p:strVal val="visible"/>
                                      </p:to>
                                    </p:set>
                                    <p:animEffect transition="in" filter="fade">
                                      <p:cBhvr>
                                        <p:cTn id="15" dur="500"/>
                                        <p:tgtEl>
                                          <p:spTgt spid="3080"/>
                                        </p:tgtEl>
                                      </p:cBhvr>
                                    </p:animEffect>
                                  </p:childTnLst>
                                </p:cTn>
                              </p:par>
                              <p:par>
                                <p:cTn id="16" presetID="10" presetClass="entr" presetSubtype="0" fill="hold" nodeType="withEffect">
                                  <p:stCondLst>
                                    <p:cond delay="7000"/>
                                  </p:stCondLst>
                                  <p:childTnLst>
                                    <p:set>
                                      <p:cBhvr>
                                        <p:cTn id="17" dur="1" fill="hold">
                                          <p:stCondLst>
                                            <p:cond delay="0"/>
                                          </p:stCondLst>
                                        </p:cTn>
                                        <p:tgtEl>
                                          <p:spTgt spid="3082"/>
                                        </p:tgtEl>
                                        <p:attrNameLst>
                                          <p:attrName>style.visibility</p:attrName>
                                        </p:attrNameLst>
                                      </p:cBhvr>
                                      <p:to>
                                        <p:strVal val="visible"/>
                                      </p:to>
                                    </p:set>
                                    <p:animEffect transition="in" filter="fade">
                                      <p:cBhvr>
                                        <p:cTn id="18" dur="500"/>
                                        <p:tgtEl>
                                          <p:spTgt spid="3082"/>
                                        </p:tgtEl>
                                      </p:cBhvr>
                                    </p:animEffect>
                                  </p:childTnLst>
                                </p:cTn>
                              </p:par>
                              <p:par>
                                <p:cTn id="19" presetID="10" presetClass="entr" presetSubtype="0" fill="hold" nodeType="withEffect">
                                  <p:stCondLst>
                                    <p:cond delay="10000"/>
                                  </p:stCondLst>
                                  <p:childTnLst>
                                    <p:set>
                                      <p:cBhvr>
                                        <p:cTn id="20" dur="1" fill="hold">
                                          <p:stCondLst>
                                            <p:cond delay="0"/>
                                          </p:stCondLst>
                                        </p:cTn>
                                        <p:tgtEl>
                                          <p:spTgt spid="3084"/>
                                        </p:tgtEl>
                                        <p:attrNameLst>
                                          <p:attrName>style.visibility</p:attrName>
                                        </p:attrNameLst>
                                      </p:cBhvr>
                                      <p:to>
                                        <p:strVal val="visible"/>
                                      </p:to>
                                    </p:set>
                                    <p:animEffect transition="in" filter="fade">
                                      <p:cBhvr>
                                        <p:cTn id="21" dur="500"/>
                                        <p:tgtEl>
                                          <p:spTgt spid="3084"/>
                                        </p:tgtEl>
                                      </p:cBhvr>
                                    </p:animEffect>
                                  </p:childTnLst>
                                </p:cTn>
                              </p:par>
                              <p:par>
                                <p:cTn id="22" presetID="10" presetClass="entr" presetSubtype="0" fill="hold" nodeType="withEffect">
                                  <p:stCondLst>
                                    <p:cond delay="13000"/>
                                  </p:stCondLst>
                                  <p:childTnLst>
                                    <p:set>
                                      <p:cBhvr>
                                        <p:cTn id="23" dur="1" fill="hold">
                                          <p:stCondLst>
                                            <p:cond delay="0"/>
                                          </p:stCondLst>
                                        </p:cTn>
                                        <p:tgtEl>
                                          <p:spTgt spid="3086"/>
                                        </p:tgtEl>
                                        <p:attrNameLst>
                                          <p:attrName>style.visibility</p:attrName>
                                        </p:attrNameLst>
                                      </p:cBhvr>
                                      <p:to>
                                        <p:strVal val="visible"/>
                                      </p:to>
                                    </p:set>
                                    <p:animEffect transition="in" filter="fade">
                                      <p:cBhvr>
                                        <p:cTn id="24" dur="500"/>
                                        <p:tgtEl>
                                          <p:spTgt spid="3086"/>
                                        </p:tgtEl>
                                      </p:cBhvr>
                                    </p:animEffect>
                                  </p:childTnLst>
                                </p:cTn>
                              </p:par>
                              <p:par>
                                <p:cTn id="25" presetID="10" presetClass="entr" presetSubtype="0" fill="hold" nodeType="withEffect">
                                  <p:stCondLst>
                                    <p:cond delay="16000"/>
                                  </p:stCondLst>
                                  <p:childTnLst>
                                    <p:set>
                                      <p:cBhvr>
                                        <p:cTn id="26" dur="1" fill="hold">
                                          <p:stCondLst>
                                            <p:cond delay="0"/>
                                          </p:stCondLst>
                                        </p:cTn>
                                        <p:tgtEl>
                                          <p:spTgt spid="3088"/>
                                        </p:tgtEl>
                                        <p:attrNameLst>
                                          <p:attrName>style.visibility</p:attrName>
                                        </p:attrNameLst>
                                      </p:cBhvr>
                                      <p:to>
                                        <p:strVal val="visible"/>
                                      </p:to>
                                    </p:set>
                                    <p:animEffect transition="in" filter="fade">
                                      <p:cBhvr>
                                        <p:cTn id="27" dur="500"/>
                                        <p:tgtEl>
                                          <p:spTgt spid="308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90"/>
                                        </p:tgtEl>
                                        <p:attrNameLst>
                                          <p:attrName>style.visibility</p:attrName>
                                        </p:attrNameLst>
                                      </p:cBhvr>
                                      <p:to>
                                        <p:strVal val="visible"/>
                                      </p:to>
                                    </p:set>
                                    <p:animEffect transition="in" filter="fade">
                                      <p:cBhvr>
                                        <p:cTn id="32" dur="500"/>
                                        <p:tgtEl>
                                          <p:spTgt spid="309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1954"/>
            <a:ext cx="11734800" cy="1329892"/>
          </a:xfrm>
        </p:spPr>
        <p:txBody>
          <a:bodyPr>
            <a:normAutofit/>
          </a:bodyPr>
          <a:lstStyle/>
          <a:p>
            <a:pPr lvl="0"/>
            <a:r>
              <a:rPr lang="en-US" b="1" dirty="0" smtClean="0">
                <a:solidFill>
                  <a:schemeClr val="bg1"/>
                </a:solidFill>
                <a:latin typeface="+mn-lt"/>
              </a:rPr>
              <a:t>John 17</a:t>
            </a:r>
            <a:endParaRPr lang="en-US" b="1" dirty="0">
              <a:solidFill>
                <a:schemeClr val="bg1"/>
              </a:solidFill>
              <a:latin typeface="+mn-lt"/>
            </a:endParaRPr>
          </a:p>
        </p:txBody>
      </p:sp>
      <p:pic>
        <p:nvPicPr>
          <p:cNvPr id="4098" name="Picture 2" descr="http://cdn2-b.examiner.com/sites/default/files/styles/image_content_width/hash/26/05/2605b46de4106afae9290f071a61ba69.png?itok=aRrs5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621230"/>
            <a:ext cx="9464040" cy="523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24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1978640" cy="2745134"/>
          </a:xfrm>
        </p:spPr>
        <p:txBody>
          <a:bodyPr>
            <a:normAutofit/>
          </a:bodyPr>
          <a:lstStyle/>
          <a:p>
            <a:r>
              <a:rPr lang="en-US" b="1" dirty="0">
                <a:solidFill>
                  <a:schemeClr val="bg1"/>
                </a:solidFill>
                <a:latin typeface="+mn-lt"/>
              </a:rPr>
              <a:t>John 17:1—</a:t>
            </a:r>
            <a:r>
              <a:rPr lang="en-US" i="1" dirty="0">
                <a:solidFill>
                  <a:schemeClr val="bg1"/>
                </a:solidFill>
                <a:latin typeface="+mn-lt"/>
              </a:rPr>
              <a:t>After Jesus said this, </a:t>
            </a:r>
            <a:r>
              <a:rPr lang="en-US" i="1" u="sng" dirty="0">
                <a:solidFill>
                  <a:schemeClr val="bg1"/>
                </a:solidFill>
                <a:latin typeface="+mn-lt"/>
              </a:rPr>
              <a:t>he looked toward heaven and prayed:  </a:t>
            </a:r>
            <a:r>
              <a:rPr lang="en-US" i="1" dirty="0">
                <a:solidFill>
                  <a:schemeClr val="bg1"/>
                </a:solidFill>
                <a:latin typeface="+mn-lt"/>
              </a:rPr>
              <a:t>“Father, the hour has come</a:t>
            </a:r>
            <a:r>
              <a:rPr lang="en-US" i="1" dirty="0" smtClean="0">
                <a:solidFill>
                  <a:schemeClr val="bg1"/>
                </a:solidFill>
                <a:latin typeface="+mn-lt"/>
              </a:rPr>
              <a:t>.”</a:t>
            </a:r>
            <a:endParaRPr lang="en-US" b="1" dirty="0">
              <a:solidFill>
                <a:schemeClr val="bg1"/>
              </a:solidFill>
              <a:latin typeface="+mn-lt"/>
            </a:endParaRPr>
          </a:p>
        </p:txBody>
      </p:sp>
      <p:sp>
        <p:nvSpPr>
          <p:cNvPr id="3" name="Rectangle 2"/>
          <p:cNvSpPr/>
          <p:nvPr/>
        </p:nvSpPr>
        <p:spPr>
          <a:xfrm>
            <a:off x="617220" y="3105835"/>
            <a:ext cx="11361420" cy="2585323"/>
          </a:xfrm>
          <a:prstGeom prst="rect">
            <a:avLst/>
          </a:prstGeom>
        </p:spPr>
        <p:txBody>
          <a:bodyPr wrap="square">
            <a:spAutoFit/>
          </a:bodyPr>
          <a:lstStyle/>
          <a:p>
            <a:r>
              <a:rPr lang="en-US" sz="5400" b="1" dirty="0">
                <a:solidFill>
                  <a:srgbClr val="FF0000"/>
                </a:solidFill>
                <a:latin typeface="Arial" panose="020B0604020202020204" pitchFamily="34" charset="0"/>
                <a:ea typeface="Calibri" panose="020F0502020204030204" pitchFamily="34" charset="0"/>
                <a:cs typeface="Arial" panose="020B0604020202020204" pitchFamily="34" charset="0"/>
              </a:rPr>
              <a:t>1. Praying with Jesus engages our body, soul and spirit with the greatness of God.</a:t>
            </a:r>
            <a:r>
              <a:rPr lang="en-US" sz="5400"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5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952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1978640" cy="2263140"/>
          </a:xfrm>
        </p:spPr>
        <p:txBody>
          <a:bodyPr>
            <a:normAutofit/>
          </a:bodyPr>
          <a:lstStyle/>
          <a:p>
            <a:r>
              <a:rPr lang="en-US" b="1" dirty="0">
                <a:solidFill>
                  <a:schemeClr val="bg1"/>
                </a:solidFill>
                <a:latin typeface="+mn-lt"/>
              </a:rPr>
              <a:t>John </a:t>
            </a:r>
            <a:r>
              <a:rPr lang="en-US" b="1" dirty="0" smtClean="0">
                <a:solidFill>
                  <a:schemeClr val="bg1"/>
                </a:solidFill>
                <a:latin typeface="+mn-lt"/>
              </a:rPr>
              <a:t>17:1</a:t>
            </a:r>
            <a:br>
              <a:rPr lang="en-US" b="1" dirty="0" smtClean="0">
                <a:solidFill>
                  <a:schemeClr val="bg1"/>
                </a:solidFill>
                <a:latin typeface="+mn-lt"/>
              </a:rPr>
            </a:br>
            <a:r>
              <a:rPr lang="en-US" i="1" dirty="0" smtClean="0">
                <a:solidFill>
                  <a:schemeClr val="bg1"/>
                </a:solidFill>
                <a:latin typeface="+mn-lt"/>
              </a:rPr>
              <a:t>“Father</a:t>
            </a:r>
            <a:r>
              <a:rPr lang="en-US" i="1" dirty="0">
                <a:solidFill>
                  <a:schemeClr val="bg1"/>
                </a:solidFill>
                <a:latin typeface="+mn-lt"/>
              </a:rPr>
              <a:t>, </a:t>
            </a:r>
            <a:r>
              <a:rPr lang="en-US" i="1" u="sng" dirty="0">
                <a:solidFill>
                  <a:schemeClr val="bg1"/>
                </a:solidFill>
                <a:latin typeface="+mn-lt"/>
              </a:rPr>
              <a:t>the hour has come</a:t>
            </a:r>
            <a:r>
              <a:rPr lang="en-US" i="1" dirty="0" smtClean="0">
                <a:solidFill>
                  <a:schemeClr val="bg1"/>
                </a:solidFill>
                <a:latin typeface="+mn-lt"/>
              </a:rPr>
              <a:t>.”</a:t>
            </a:r>
            <a:endParaRPr lang="en-US" b="1" dirty="0">
              <a:solidFill>
                <a:schemeClr val="bg1"/>
              </a:solidFill>
              <a:latin typeface="+mn-lt"/>
            </a:endParaRPr>
          </a:p>
        </p:txBody>
      </p:sp>
      <p:sp>
        <p:nvSpPr>
          <p:cNvPr id="3" name="Rectangle 2"/>
          <p:cNvSpPr/>
          <p:nvPr/>
        </p:nvSpPr>
        <p:spPr>
          <a:xfrm>
            <a:off x="617220" y="3105835"/>
            <a:ext cx="11361420" cy="2585323"/>
          </a:xfrm>
          <a:prstGeom prst="rect">
            <a:avLst/>
          </a:prstGeom>
        </p:spPr>
        <p:txBody>
          <a:bodyPr wrap="square">
            <a:spAutoFit/>
          </a:bodyPr>
          <a:lstStyle/>
          <a:p>
            <a:r>
              <a:rPr lang="en-US" sz="5400" b="1" dirty="0">
                <a:solidFill>
                  <a:srgbClr val="92D050"/>
                </a:solidFill>
                <a:latin typeface="Arial" panose="020B0604020202020204" pitchFamily="34" charset="0"/>
                <a:cs typeface="Arial" panose="020B0604020202020204" pitchFamily="34" charset="0"/>
              </a:rPr>
              <a:t>2. Praying with Jesus recognizes the eternal God’s sovereignty over our </a:t>
            </a:r>
            <a:r>
              <a:rPr lang="en-US" sz="5400" b="1" dirty="0" smtClean="0">
                <a:solidFill>
                  <a:srgbClr val="92D050"/>
                </a:solidFill>
                <a:latin typeface="Arial" panose="020B0604020202020204" pitchFamily="34" charset="0"/>
                <a:cs typeface="Arial" panose="020B0604020202020204" pitchFamily="34" charset="0"/>
              </a:rPr>
              <a:t>fleeting TIME</a:t>
            </a:r>
            <a:r>
              <a:rPr lang="en-US" sz="5400" b="1" dirty="0">
                <a:solidFill>
                  <a:srgbClr val="92D050"/>
                </a:solidFill>
                <a:latin typeface="Arial" panose="020B0604020202020204" pitchFamily="34" charset="0"/>
                <a:cs typeface="Arial" panose="020B0604020202020204" pitchFamily="34" charset="0"/>
              </a:rPr>
              <a:t>.  </a:t>
            </a:r>
            <a:endParaRPr lang="en-US" sz="54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710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1978640" cy="2263140"/>
          </a:xfrm>
        </p:spPr>
        <p:txBody>
          <a:bodyPr>
            <a:normAutofit/>
          </a:bodyPr>
          <a:lstStyle/>
          <a:p>
            <a:r>
              <a:rPr lang="en-US" b="1" dirty="0">
                <a:solidFill>
                  <a:schemeClr val="bg1"/>
                </a:solidFill>
                <a:latin typeface="+mn-lt"/>
              </a:rPr>
              <a:t>John </a:t>
            </a:r>
            <a:r>
              <a:rPr lang="en-US" b="1" dirty="0" smtClean="0">
                <a:solidFill>
                  <a:schemeClr val="bg1"/>
                </a:solidFill>
                <a:latin typeface="+mn-lt"/>
              </a:rPr>
              <a:t>17:1</a:t>
            </a:r>
            <a:r>
              <a:rPr lang="en-US" b="1" dirty="0">
                <a:solidFill>
                  <a:schemeClr val="bg1"/>
                </a:solidFill>
                <a:latin typeface="+mn-lt"/>
              </a:rPr>
              <a:t/>
            </a:r>
            <a:br>
              <a:rPr lang="en-US" b="1" dirty="0">
                <a:solidFill>
                  <a:schemeClr val="bg1"/>
                </a:solidFill>
                <a:latin typeface="+mn-lt"/>
              </a:rPr>
            </a:br>
            <a:r>
              <a:rPr lang="en-US" i="1" dirty="0" smtClean="0">
                <a:solidFill>
                  <a:schemeClr val="bg1"/>
                </a:solidFill>
                <a:latin typeface="+mn-lt"/>
              </a:rPr>
              <a:t>“Father</a:t>
            </a:r>
            <a:r>
              <a:rPr lang="en-US" i="1" dirty="0">
                <a:solidFill>
                  <a:schemeClr val="bg1"/>
                </a:solidFill>
                <a:latin typeface="+mn-lt"/>
              </a:rPr>
              <a:t>, </a:t>
            </a:r>
            <a:r>
              <a:rPr lang="en-US" i="1" u="sng" dirty="0">
                <a:solidFill>
                  <a:schemeClr val="bg1"/>
                </a:solidFill>
                <a:latin typeface="+mn-lt"/>
              </a:rPr>
              <a:t>the hour </a:t>
            </a:r>
            <a:r>
              <a:rPr lang="en-US" i="1" dirty="0">
                <a:solidFill>
                  <a:schemeClr val="bg1"/>
                </a:solidFill>
                <a:latin typeface="+mn-lt"/>
              </a:rPr>
              <a:t>has come</a:t>
            </a:r>
            <a:r>
              <a:rPr lang="en-US" i="1" dirty="0" smtClean="0">
                <a:solidFill>
                  <a:schemeClr val="bg1"/>
                </a:solidFill>
                <a:latin typeface="+mn-lt"/>
              </a:rPr>
              <a:t>.”</a:t>
            </a:r>
            <a:endParaRPr lang="en-US" b="1" dirty="0">
              <a:solidFill>
                <a:schemeClr val="bg1"/>
              </a:solidFill>
              <a:latin typeface="+mn-lt"/>
            </a:endParaRPr>
          </a:p>
        </p:txBody>
      </p:sp>
      <p:sp>
        <p:nvSpPr>
          <p:cNvPr id="3" name="Rectangle 2"/>
          <p:cNvSpPr/>
          <p:nvPr/>
        </p:nvSpPr>
        <p:spPr>
          <a:xfrm>
            <a:off x="617220" y="3105835"/>
            <a:ext cx="11361420" cy="3416320"/>
          </a:xfrm>
          <a:prstGeom prst="rect">
            <a:avLst/>
          </a:prstGeom>
        </p:spPr>
        <p:txBody>
          <a:bodyPr wrap="square">
            <a:spAutoFit/>
          </a:bodyPr>
          <a:lstStyle/>
          <a:p>
            <a:r>
              <a:rPr lang="en-US" sz="5400" b="1" dirty="0">
                <a:solidFill>
                  <a:schemeClr val="accent1"/>
                </a:solidFill>
              </a:rPr>
              <a:t>3.  Praying with Jesus embraces the part of glorifying God that is hard and difficult—suffering.  </a:t>
            </a:r>
            <a:endParaRPr lang="en-US" sz="5400" dirty="0">
              <a:solidFill>
                <a:schemeClr val="accent1"/>
              </a:solidFill>
            </a:endParaRPr>
          </a:p>
          <a:p>
            <a:endParaRPr lang="en-US" sz="54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866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752</TotalTime>
  <Words>276</Words>
  <Application>Microsoft Office PowerPoint</Application>
  <PresentationFormat>Widescreen</PresentationFormat>
  <Paragraphs>24</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Aharoni</vt:lpstr>
      <vt:lpstr>Arial</vt:lpstr>
      <vt:lpstr>Arial Black</vt:lpstr>
      <vt:lpstr>Calibri</vt:lpstr>
      <vt:lpstr>Calibri Light</vt:lpstr>
      <vt:lpstr>Curlz MT</vt:lpstr>
      <vt:lpstr>Office Theme</vt:lpstr>
      <vt:lpstr>JOHN 17</vt:lpstr>
      <vt:lpstr>“God possesses supreme power and authority so that He is in complete control and accomplishes  whatever He pleases anywhere and at all times.” </vt:lpstr>
      <vt:lpstr>Daniel 4:34, 35 “At the end of that time, I, Nebuchadnezzar, raised my eyes toward heaven, and my sanity was restored.  Then I praised the Most High; I honored and glorified him who lives forever.  His dominion is an eternal dominion; his kingdom endures from generation to generation.  35) All the peoples of the earth are regarded as nothing.  He does as he pleases with the powers of heaven and the peoples of the earth.  No one can hold back his hand or say to him: “What have you done?”</vt:lpstr>
      <vt:lpstr>Ephesians 1:11 “In him we were also chosen, having been predestined according to the plan of him who works out everything in conformity with the purpose of his will, 12)in order that we, who were the first to put our hope in Christ, might be for the praise of his glory.”  </vt:lpstr>
      <vt:lpstr>PowerPoint Presentation</vt:lpstr>
      <vt:lpstr>John 17</vt:lpstr>
      <vt:lpstr>John 17:1—After Jesus said this, he looked toward heaven and prayed:  “Father, the hour has come.”</vt:lpstr>
      <vt:lpstr>John 17:1 “Father, the hour has come.”</vt:lpstr>
      <vt:lpstr>John 17:1 “Father, the hour has come.”</vt:lpstr>
      <vt:lpstr>PowerPoint Presentation</vt:lpstr>
      <vt:lpstr>PowerPoint Presentation</vt:lpstr>
      <vt:lpstr>What suffering do you need to pray will  glorify God?</vt:lpstr>
      <vt:lpstr>John 17:2—“For you [the Father] granted him [the Son] authority over all people that he might give eternal life to all those you have given him.”  </vt:lpstr>
      <vt:lpstr>Pray for someone you know who needs Jesus Christ.</vt:lpstr>
      <vt:lpstr>John 17:3—“Now this is eternal life:  that they know you, the only true God, and Jesus Christ, whom you have sent.”  </vt:lpstr>
      <vt:lpstr>John 10  Vs. 14—I am the good shepherd; I know my sheep and my sheep know me— Vs. 15—just as the Father knows me and I know the Father—and I lay down my life for the sheep.   Vs. 27—My sheep listen to my voice; I know them, and they follow me.”  </vt:lpstr>
      <vt:lpstr>Invite God to make prayer an experiential encounter with Him. </vt:lpstr>
      <vt:lpstr>John 17:4— “I have brought you glory on earth by finishing the work you gave me to do.”  </vt:lpstr>
      <vt:lpstr>Pray about your Kingdom work…  then listen for God…  and take action!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have we allowed to fracture us in this city?</dc:title>
  <dc:creator>User</dc:creator>
  <cp:lastModifiedBy>User</cp:lastModifiedBy>
  <cp:revision>19</cp:revision>
  <dcterms:created xsi:type="dcterms:W3CDTF">2016-05-11T23:57:19Z</dcterms:created>
  <dcterms:modified xsi:type="dcterms:W3CDTF">2016-05-15T15:20:31Z</dcterms:modified>
</cp:coreProperties>
</file>