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9" r:id="rId20"/>
    <p:sldId id="290" r:id="rId21"/>
    <p:sldId id="273" r:id="rId22"/>
    <p:sldId id="274" r:id="rId23"/>
    <p:sldId id="275" r:id="rId24"/>
    <p:sldId id="291" r:id="rId25"/>
    <p:sldId id="276" r:id="rId26"/>
    <p:sldId id="277" r:id="rId27"/>
    <p:sldId id="279" r:id="rId28"/>
    <p:sldId id="280" r:id="rId29"/>
    <p:sldId id="281" r:id="rId30"/>
    <p:sldId id="292" r:id="rId31"/>
    <p:sldId id="293" r:id="rId32"/>
    <p:sldId id="282" r:id="rId33"/>
    <p:sldId id="283" r:id="rId34"/>
    <p:sldId id="284" r:id="rId35"/>
    <p:sldId id="285" r:id="rId36"/>
    <p:sldId id="286" r:id="rId37"/>
    <p:sldId id="2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4604" y="587829"/>
            <a:ext cx="7219527" cy="3918857"/>
          </a:xfrm>
        </p:spPr>
        <p:txBody>
          <a:bodyPr>
            <a:noAutofit/>
          </a:bodyPr>
          <a:lstStyle/>
          <a:p>
            <a:r>
              <a:rPr lang="en-US" sz="6600" dirty="0" smtClean="0"/>
              <a:t>The bad news about </a:t>
            </a:r>
            <a:br>
              <a:rPr lang="en-US" sz="6600" dirty="0" smtClean="0"/>
            </a:br>
            <a:r>
              <a:rPr lang="en-US" sz="6600" dirty="0" smtClean="0"/>
              <a:t>the good news</a:t>
            </a:r>
            <a:endParaRPr lang="en-US" sz="6600" dirty="0"/>
          </a:p>
        </p:txBody>
      </p:sp>
      <p:pic>
        <p:nvPicPr>
          <p:cNvPr id="1026" name="Picture 2" descr="Image result for old fashioned newspaper boy on 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14750" cy="693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998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eenage couple walking down the 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6" y="0"/>
            <a:ext cx="122867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6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a Cola Sky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42" y="0"/>
            <a:ext cx="9797143" cy="734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 single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5657"/>
            <a:ext cx="12192000" cy="945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1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atcg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7632" cy="69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ichard daw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91" y="141515"/>
            <a:ext cx="4689634" cy="655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ncyclopedia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01" y="433857"/>
            <a:ext cx="3926570" cy="3738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5901" y="4411437"/>
            <a:ext cx="4196442" cy="923330"/>
          </a:xfrm>
          <a:prstGeom prst="rect">
            <a:avLst/>
          </a:prstGeom>
          <a:noFill/>
        </p:spPr>
        <p:txBody>
          <a:bodyPr wrap="square" rtlCol="0">
            <a:spAutoFit/>
          </a:bodyPr>
          <a:lstStyle/>
          <a:p>
            <a:r>
              <a:rPr lang="en-US" sz="5400" u="sng" dirty="0" smtClean="0">
                <a:latin typeface="Arial" panose="020B0604020202020204" pitchFamily="34" charset="0"/>
                <a:cs typeface="Arial" panose="020B0604020202020204" pitchFamily="34" charset="0"/>
              </a:rPr>
              <a:t>        X 1000</a:t>
            </a:r>
            <a:endParaRPr lang="en-US" sz="5400" u="sng" dirty="0">
              <a:latin typeface="Arial" panose="020B0604020202020204" pitchFamily="34" charset="0"/>
              <a:cs typeface="Arial" panose="020B0604020202020204" pitchFamily="34" charset="0"/>
            </a:endParaRPr>
          </a:p>
        </p:txBody>
      </p:sp>
      <p:sp>
        <p:nvSpPr>
          <p:cNvPr id="6" name="TextBox 5"/>
          <p:cNvSpPr txBox="1"/>
          <p:nvPr/>
        </p:nvSpPr>
        <p:spPr>
          <a:xfrm>
            <a:off x="5505901" y="5357304"/>
            <a:ext cx="6250670" cy="923330"/>
          </a:xfrm>
          <a:prstGeom prst="rect">
            <a:avLst/>
          </a:prstGeom>
          <a:noFill/>
        </p:spPr>
        <p:txBody>
          <a:bodyPr wrap="square" rtlCol="0">
            <a:spAutoFit/>
          </a:bodyPr>
          <a:lstStyle/>
          <a:p>
            <a:r>
              <a:rPr lang="en-US" sz="5400" dirty="0" smtClean="0">
                <a:latin typeface="Arial" panose="020B0604020202020204" pitchFamily="34" charset="0"/>
                <a:cs typeface="Arial" panose="020B0604020202020204" pitchFamily="34" charset="0"/>
              </a:rPr>
              <a:t>33,000,000 pages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0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he Grand 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29505" cy="45125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t. Rush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5" y="2528678"/>
            <a:ext cx="7661605" cy="431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9220"/>
                                        </p:tgtEl>
                                        <p:attrNameLst>
                                          <p:attrName>style.visibility</p:attrName>
                                        </p:attrNameLst>
                                      </p:cBhvr>
                                      <p:to>
                                        <p:strVal val="visible"/>
                                      </p:to>
                                    </p:set>
                                    <p:animEffect transition="in" filter="fad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lood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8994"/>
            <a:ext cx="6792686" cy="401900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white blood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889" y="0"/>
            <a:ext cx="7061654" cy="41781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platel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363662"/>
            <a:ext cx="6381750"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fade">
                                      <p:cBhvr>
                                        <p:cTn id="16"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Image result for different types of human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38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258962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924973"/>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1:18-23</a:t>
            </a:r>
            <a:endParaRPr lang="en-US" sz="4400" dirty="0">
              <a:latin typeface="Arial" panose="020B0604020202020204" pitchFamily="34" charset="0"/>
              <a:ea typeface="Times New Roman" panose="02020603050405020304" pitchFamily="18" charset="0"/>
              <a:cs typeface="Arial" panose="020B0604020202020204" pitchFamily="34" charset="0"/>
            </a:endParaRPr>
          </a:p>
          <a:p>
            <a:r>
              <a:rPr lang="en-US" sz="4000" b="1" i="1" baseline="30000" dirty="0">
                <a:latin typeface="Arial" panose="020B0604020202020204" pitchFamily="34" charset="0"/>
                <a:ea typeface="Calibri" panose="020F0502020204030204" pitchFamily="34" charset="0"/>
                <a:cs typeface="Arial" panose="020B0604020202020204" pitchFamily="34" charset="0"/>
              </a:rPr>
              <a:t>18 </a:t>
            </a:r>
            <a:r>
              <a:rPr lang="en-US" sz="4000" i="1" dirty="0">
                <a:latin typeface="Arial" panose="020B0604020202020204" pitchFamily="34" charset="0"/>
                <a:ea typeface="Calibri" panose="020F0502020204030204" pitchFamily="34" charset="0"/>
                <a:cs typeface="Arial" panose="020B0604020202020204" pitchFamily="34" charset="0"/>
              </a:rPr>
              <a:t>The wrath of God is being revealed from heaven against all the godlessness and wickedness of people, who suppress the truth by </a:t>
            </a:r>
            <a:r>
              <a:rPr lang="en-US" sz="4000" i="1" dirty="0" smtClean="0">
                <a:latin typeface="Arial" panose="020B0604020202020204" pitchFamily="34" charset="0"/>
                <a:ea typeface="Calibri" panose="020F0502020204030204" pitchFamily="34" charset="0"/>
                <a:cs typeface="Arial" panose="020B0604020202020204" pitchFamily="34" charset="0"/>
              </a:rPr>
              <a:t>their wickedness,</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b="1" i="1" baseline="30000" dirty="0" smtClean="0">
                <a:latin typeface="Arial" panose="020B0604020202020204" pitchFamily="34" charset="0"/>
                <a:ea typeface="Calibri" panose="020F0502020204030204" pitchFamily="34" charset="0"/>
                <a:cs typeface="Arial" panose="020B0604020202020204" pitchFamily="34" charset="0"/>
              </a:rPr>
              <a:t>19</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since what may be known about God is plain to them, because God has made it plain to them. </a:t>
            </a:r>
            <a:endParaRPr lang="en-US" sz="4000" i="1" dirty="0" smtClean="0">
              <a:latin typeface="Arial" panose="020B0604020202020204" pitchFamily="34" charset="0"/>
              <a:ea typeface="Calibri" panose="020F0502020204030204" pitchFamily="34" charset="0"/>
              <a:cs typeface="Arial" panose="020B0604020202020204" pitchFamily="34" charset="0"/>
            </a:endParaRPr>
          </a:p>
          <a:p>
            <a:r>
              <a:rPr lang="en-US" sz="4000" b="1" i="1" baseline="30000" dirty="0" smtClean="0">
                <a:latin typeface="Arial" panose="020B0604020202020204" pitchFamily="34" charset="0"/>
                <a:ea typeface="Calibri" panose="020F0502020204030204" pitchFamily="34" charset="0"/>
                <a:cs typeface="Arial" panose="020B0604020202020204" pitchFamily="34" charset="0"/>
              </a:rPr>
              <a:t>20</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For since the creation of the world God’s invisible qualities—his eternal power and divine nature—have been clearly seen, being understood from what has been made, so that people are without excuse.</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1914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25602" name="Picture 2" descr="Image result for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3229" y="1440321"/>
            <a:ext cx="6096000" cy="3785652"/>
          </a:xfrm>
          <a:prstGeom prst="rect">
            <a:avLst/>
          </a:prstGeom>
        </p:spPr>
        <p:txBody>
          <a:bodyPr>
            <a:spAutoFit/>
          </a:bodyPr>
          <a:lstStyle/>
          <a:p>
            <a:r>
              <a:rPr lang="en-US" sz="6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“Science without religion is lame; religion without science is blind.” </a:t>
            </a:r>
            <a:endParaRPr lang="en-US" sz="6000" dirty="0"/>
          </a:p>
        </p:txBody>
      </p:sp>
      <p:pic>
        <p:nvPicPr>
          <p:cNvPr id="12290" name="Picture 2" descr="Image result for albert ein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90" y="949175"/>
            <a:ext cx="4767943" cy="476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ot;I may have forgotten to carry the 2.&quot; Here's Albert Einstein at the chalkboard, being a genius. The photo was taken Dec. 28, 1934, at the Carnegie Institute of Technology Little Theater at Pittsburgh. (AP Pho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8456"/>
            <a:ext cx="121920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1100" y="4419991"/>
            <a:ext cx="9829800" cy="1015663"/>
          </a:xfrm>
          <a:prstGeom prst="rect">
            <a:avLst/>
          </a:prstGeom>
        </p:spPr>
        <p:txBody>
          <a:bodyPr wrap="square">
            <a:spAutoFit/>
          </a:bodyPr>
          <a:lstStyle/>
          <a:p>
            <a:r>
              <a:rPr lang="en-US" sz="6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0.00001 degree of accuracy</a:t>
            </a:r>
            <a:endParaRPr lang="en-US" sz="6000" dirty="0">
              <a:solidFill>
                <a:schemeClr val="bg1"/>
              </a:solidFill>
            </a:endParaRPr>
          </a:p>
        </p:txBody>
      </p:sp>
    </p:spTree>
    <p:extLst>
      <p:ext uri="{BB962C8B-B14F-4D97-AF65-F5344CB8AC3E}">
        <p14:creationId xmlns:p14="http://schemas.microsoft.com/office/powerpoint/2010/main" val="18313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0" presetClass="entr" presetSubtype="0" fill="hold" grpId="0" nodeType="withEffect">
                                  <p:stCondLst>
                                    <p:cond delay="5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Edwin H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55168" cy="524553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red shift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743074"/>
            <a:ext cx="7296150" cy="5114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8379" y="403162"/>
            <a:ext cx="3862532" cy="830997"/>
          </a:xfrm>
          <a:prstGeom prst="rect">
            <a:avLst/>
          </a:prstGeom>
        </p:spPr>
        <p:txBody>
          <a:bodyPr wrap="none">
            <a:spAutoFit/>
          </a:bodyPr>
          <a:lstStyle/>
          <a:p>
            <a:r>
              <a:rPr lang="en-US" sz="4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Edwin Hubble</a:t>
            </a:r>
            <a:r>
              <a:rPr lang="en-US"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4800" dirty="0"/>
          </a:p>
        </p:txBody>
      </p:sp>
      <p:sp>
        <p:nvSpPr>
          <p:cNvPr id="8" name="Rectangle 7"/>
          <p:cNvSpPr/>
          <p:nvPr/>
        </p:nvSpPr>
        <p:spPr>
          <a:xfrm>
            <a:off x="292636" y="5486790"/>
            <a:ext cx="2874505" cy="830997"/>
          </a:xfrm>
          <a:prstGeom prst="rect">
            <a:avLst/>
          </a:prstGeom>
        </p:spPr>
        <p:txBody>
          <a:bodyPr wrap="none">
            <a:spAutoFit/>
          </a:bodyPr>
          <a:lstStyle/>
          <a:p>
            <a:r>
              <a:rPr lang="en-US" sz="4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1889-1953</a:t>
            </a:r>
            <a:endParaRPr lang="en-US" sz="4800" dirty="0"/>
          </a:p>
        </p:txBody>
      </p:sp>
    </p:spTree>
    <p:extLst>
      <p:ext uri="{BB962C8B-B14F-4D97-AF65-F5344CB8AC3E}">
        <p14:creationId xmlns:p14="http://schemas.microsoft.com/office/powerpoint/2010/main" val="15581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4247317"/>
          </a:xfrm>
          <a:prstGeom prst="rect">
            <a:avLst/>
          </a:prstGeom>
        </p:spPr>
        <p:txBody>
          <a:bodyPr wrap="square">
            <a:spAutoFit/>
          </a:bodyPr>
          <a:lstStyle/>
          <a:p>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1.  Everything that had a beginning had a cause.</a:t>
            </a:r>
          </a:p>
          <a:p>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2.  The universe had a beginning.</a:t>
            </a:r>
          </a:p>
          <a:p>
            <a:r>
              <a:rPr lang="en-US" sz="5400" dirty="0">
                <a:solidFill>
                  <a:schemeClr val="bg1"/>
                </a:solidFill>
                <a:latin typeface="Arial" panose="020B0604020202020204" pitchFamily="34" charset="0"/>
                <a:ea typeface="Calibri" panose="020F0502020204030204" pitchFamily="34" charset="0"/>
                <a:cs typeface="Arial" panose="020B0604020202020204" pitchFamily="34" charset="0"/>
              </a:rPr>
              <a:t>3.  Therefore the universe had a cause. </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9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2585323"/>
          </a:xfrm>
          <a:prstGeom prst="rect">
            <a:avLst/>
          </a:prstGeom>
        </p:spPr>
        <p:txBody>
          <a:bodyPr wrap="square">
            <a:spAutoFit/>
          </a:bodyPr>
          <a:lstStyle/>
          <a:p>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1.  Everything that had a beginning had a cause.</a:t>
            </a:r>
          </a:p>
          <a:p>
            <a:pPr algn="ct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Law of Causality</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2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923330"/>
          </a:xfrm>
          <a:prstGeom prst="rect">
            <a:avLst/>
          </a:prstGeom>
        </p:spPr>
        <p:txBody>
          <a:bodyPr wrap="square">
            <a:spAutoFit/>
          </a:bodyPr>
          <a:lstStyle/>
          <a:p>
            <a:pPr marL="914400" indent="-914400">
              <a:buAutoNum type="arabicPeriod" startAt="2"/>
            </a:pP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universe had a beginning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sp>
        <p:nvSpPr>
          <p:cNvPr id="3" name="Rectangle 2"/>
          <p:cNvSpPr/>
          <p:nvPr/>
        </p:nvSpPr>
        <p:spPr>
          <a:xfrm>
            <a:off x="1807028" y="1641788"/>
            <a:ext cx="10384972" cy="4247317"/>
          </a:xfrm>
          <a:prstGeom prst="rect">
            <a:avLst/>
          </a:prstGeom>
        </p:spPr>
        <p:txBody>
          <a:bodyPr wrap="square">
            <a:spAutoFit/>
          </a:bodyPr>
          <a:lstStyle/>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econd Law of Thermodynamics</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U</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R</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G</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32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923330"/>
          </a:xfrm>
          <a:prstGeom prst="rect">
            <a:avLst/>
          </a:prstGeom>
        </p:spPr>
        <p:txBody>
          <a:bodyPr wrap="square">
            <a:spAutoFit/>
          </a:bodyPr>
          <a:lstStyle/>
          <a:p>
            <a:pPr marL="914400" indent="-914400">
              <a:buAutoNum type="arabicPeriod" startAt="2"/>
            </a:pP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universe had a beginning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sp>
        <p:nvSpPr>
          <p:cNvPr id="3" name="Rectangle 2"/>
          <p:cNvSpPr/>
          <p:nvPr/>
        </p:nvSpPr>
        <p:spPr>
          <a:xfrm>
            <a:off x="1807028" y="1641788"/>
            <a:ext cx="10384972" cy="4247317"/>
          </a:xfrm>
          <a:prstGeom prst="rect">
            <a:avLst/>
          </a:prstGeom>
        </p:spPr>
        <p:txBody>
          <a:bodyPr wrap="square">
            <a:spAutoFit/>
          </a:bodyPr>
          <a:lstStyle/>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econd Law of Thermodynamics</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niverse is Expanding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R</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G</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70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923330"/>
          </a:xfrm>
          <a:prstGeom prst="rect">
            <a:avLst/>
          </a:prstGeom>
        </p:spPr>
        <p:txBody>
          <a:bodyPr wrap="square">
            <a:spAutoFit/>
          </a:bodyPr>
          <a:lstStyle/>
          <a:p>
            <a:pPr marL="914400" indent="-914400">
              <a:buAutoNum type="arabicPeriod" startAt="2"/>
            </a:pP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universe had a beginning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sp>
        <p:nvSpPr>
          <p:cNvPr id="3" name="Rectangle 2"/>
          <p:cNvSpPr/>
          <p:nvPr/>
        </p:nvSpPr>
        <p:spPr>
          <a:xfrm>
            <a:off x="1807028" y="1641788"/>
            <a:ext cx="10384972" cy="4247317"/>
          </a:xfrm>
          <a:prstGeom prst="rect">
            <a:avLst/>
          </a:prstGeom>
        </p:spPr>
        <p:txBody>
          <a:bodyPr wrap="square">
            <a:spAutoFit/>
          </a:bodyPr>
          <a:lstStyle/>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econd Law of Thermodynamics</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niverse is Expanding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adiation from the Big Bang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G</a:t>
            </a: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954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186309"/>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a:t>
            </a:r>
            <a:r>
              <a:rPr lang="en-US" sz="4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1:18-23</a:t>
            </a:r>
          </a:p>
          <a:p>
            <a:r>
              <a:rPr lang="en-US" sz="4400" b="1" i="1" baseline="30000" dirty="0" smtClean="0">
                <a:latin typeface="Arial" panose="020B0604020202020204" pitchFamily="34" charset="0"/>
                <a:cs typeface="Arial" panose="020B0604020202020204" pitchFamily="34" charset="0"/>
              </a:rPr>
              <a:t>21</a:t>
            </a:r>
            <a:r>
              <a:rPr lang="en-US" sz="4400" b="1"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For although they knew God, they neither glorified him as God nor gave thanks to him, but their thinking became futile and their foolish hearts were darkened. </a:t>
            </a:r>
            <a:r>
              <a:rPr lang="en-US" sz="4400" b="1" i="1" baseline="30000" dirty="0">
                <a:latin typeface="Arial" panose="020B0604020202020204" pitchFamily="34" charset="0"/>
                <a:cs typeface="Arial" panose="020B0604020202020204" pitchFamily="34" charset="0"/>
              </a:rPr>
              <a:t>22 </a:t>
            </a:r>
            <a:r>
              <a:rPr lang="en-US" sz="4400" i="1" dirty="0">
                <a:latin typeface="Arial" panose="020B0604020202020204" pitchFamily="34" charset="0"/>
                <a:cs typeface="Arial" panose="020B0604020202020204" pitchFamily="34" charset="0"/>
              </a:rPr>
              <a:t>Although they claimed to be wise, they became fools </a:t>
            </a:r>
            <a:r>
              <a:rPr lang="en-US" sz="4400" b="1" i="1" baseline="30000" dirty="0">
                <a:latin typeface="Arial" panose="020B0604020202020204" pitchFamily="34" charset="0"/>
                <a:cs typeface="Arial" panose="020B0604020202020204" pitchFamily="34" charset="0"/>
              </a:rPr>
              <a:t>23 </a:t>
            </a:r>
            <a:r>
              <a:rPr lang="en-US" sz="4400" i="1" dirty="0">
                <a:latin typeface="Arial" panose="020B0604020202020204" pitchFamily="34" charset="0"/>
                <a:cs typeface="Arial" panose="020B0604020202020204" pitchFamily="34" charset="0"/>
              </a:rPr>
              <a:t>and exchanged the glory of the immortal God for images made to look like a mortal human being and birds and animals and reptiles</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822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0"/>
            <a:ext cx="7848600" cy="3785652"/>
          </a:xfrm>
          <a:prstGeom prst="rect">
            <a:avLst/>
          </a:prstGeom>
        </p:spPr>
        <p:txBody>
          <a:bodyPr wrap="square">
            <a:sp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“No explanation other than the Big Bang has been found for the fireball radiation.  The clincher, which has convinced almost the last Doubting Thomas, is that the radiation discovered by Penzias and </a:t>
            </a:r>
            <a:r>
              <a:rPr lang="en-US" sz="4000" dirty="0" smtClean="0">
                <a:latin typeface="Calibri" panose="020F0502020204030204" pitchFamily="34" charset="0"/>
                <a:ea typeface="Calibri" panose="020F0502020204030204" pitchFamily="34" charset="0"/>
                <a:cs typeface="Times New Roman" panose="02020603050405020304" pitchFamily="18" charset="0"/>
              </a:rPr>
              <a:t>Wilson</a:t>
            </a:r>
            <a:endParaRPr lang="en-US" sz="4000" dirty="0"/>
          </a:p>
        </p:txBody>
      </p:sp>
      <p:pic>
        <p:nvPicPr>
          <p:cNvPr id="29698" name="Picture 2" descr="Image result for robert jastrow"/>
          <p:cNvPicPr>
            <a:picLocks noChangeAspect="1" noChangeArrowheads="1"/>
          </p:cNvPicPr>
          <p:nvPr/>
        </p:nvPicPr>
        <p:blipFill rotWithShape="1">
          <a:blip r:embed="rId2">
            <a:extLst>
              <a:ext uri="{28A0092B-C50C-407E-A947-70E740481C1C}">
                <a14:useLocalDpi xmlns:a14="http://schemas.microsoft.com/office/drawing/2010/main" val="0"/>
              </a:ext>
            </a:extLst>
          </a:blip>
          <a:srcRect r="24250"/>
          <a:stretch/>
        </p:blipFill>
        <p:spPr bwMode="auto">
          <a:xfrm>
            <a:off x="0" y="0"/>
            <a:ext cx="4285796"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785652"/>
            <a:ext cx="12192000" cy="1938992"/>
          </a:xfrm>
          <a:prstGeom prst="rect">
            <a:avLst/>
          </a:prstGeom>
        </p:spPr>
        <p:txBody>
          <a:bodyPr wrap="square">
            <a:sp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has exactly the pattern of wavelengths expected for the light and heat produced in a great explosion.  At the present, the Bib Bang theory has no competitors.” </a:t>
            </a:r>
            <a:endParaRPr lang="en-US" sz="4000" dirty="0"/>
          </a:p>
        </p:txBody>
      </p:sp>
    </p:spTree>
    <p:extLst>
      <p:ext uri="{BB962C8B-B14F-4D97-AF65-F5344CB8AC3E}">
        <p14:creationId xmlns:p14="http://schemas.microsoft.com/office/powerpoint/2010/main" val="27576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robert jast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11" y="-35169"/>
            <a:ext cx="12391511" cy="697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923330"/>
          </a:xfrm>
          <a:prstGeom prst="rect">
            <a:avLst/>
          </a:prstGeom>
        </p:spPr>
        <p:txBody>
          <a:bodyPr wrap="square">
            <a:spAutoFit/>
          </a:bodyPr>
          <a:lstStyle/>
          <a:p>
            <a:pPr marL="914400" indent="-914400">
              <a:buAutoNum type="arabicPeriod" startAt="2"/>
            </a:pP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universe had a beginning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sp>
        <p:nvSpPr>
          <p:cNvPr id="3" name="Rectangle 2"/>
          <p:cNvSpPr/>
          <p:nvPr/>
        </p:nvSpPr>
        <p:spPr>
          <a:xfrm>
            <a:off x="1807028" y="1641788"/>
            <a:ext cx="10384972" cy="4247317"/>
          </a:xfrm>
          <a:prstGeom prst="rect">
            <a:avLst/>
          </a:prstGeom>
        </p:spPr>
        <p:txBody>
          <a:bodyPr wrap="square">
            <a:spAutoFit/>
          </a:bodyPr>
          <a:lstStyle/>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econd Law of Thermodynamics</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niverse is Expanding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adiation from the Big Bang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reat </a:t>
            </a:r>
            <a:r>
              <a:rPr lang="en-US" sz="5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Galaxy Speeds </a:t>
            </a:r>
            <a:endParaRPr lang="en-US" sz="5400"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r>
              <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rPr>
              <a:t>E</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81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xpansion of the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238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5171" y="718458"/>
            <a:ext cx="11103429" cy="923330"/>
          </a:xfrm>
          <a:prstGeom prst="rect">
            <a:avLst/>
          </a:prstGeom>
        </p:spPr>
        <p:txBody>
          <a:bodyPr wrap="square">
            <a:spAutoFit/>
          </a:bodyPr>
          <a:lstStyle/>
          <a:p>
            <a:pPr marL="914400" indent="-914400">
              <a:buAutoNum type="arabicPeriod" startAt="2"/>
            </a:pP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The </a:t>
            </a:r>
            <a:r>
              <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rPr>
              <a:t>universe had a beginning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sp>
        <p:nvSpPr>
          <p:cNvPr id="3" name="Rectangle 2"/>
          <p:cNvSpPr/>
          <p:nvPr/>
        </p:nvSpPr>
        <p:spPr>
          <a:xfrm>
            <a:off x="1807028" y="1641788"/>
            <a:ext cx="10384972" cy="4247317"/>
          </a:xfrm>
          <a:prstGeom prst="rect">
            <a:avLst/>
          </a:prstGeom>
        </p:spPr>
        <p:txBody>
          <a:bodyPr wrap="square">
            <a:spAutoFit/>
          </a:bodyPr>
          <a:lstStyle/>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S</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econd Law of Thermodynamics</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niverse is Expanding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adiation from the Big Bang</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G</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reat </a:t>
            </a:r>
            <a:r>
              <a:rPr lang="en-US" sz="5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Galaxy Speeds </a:t>
            </a:r>
            <a:endParaRPr lang="en-US" sz="5400"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E</a:t>
            </a:r>
            <a:r>
              <a:rPr lang="en-US" sz="5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instein’s Theory of Relativity</a:t>
            </a:r>
            <a:endParaRPr lang="en-US" sz="5400" u="sng"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8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Robert Jast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518"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the night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1"/>
            <a:ext cx="12192000" cy="743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9857" y="424543"/>
            <a:ext cx="11168743" cy="3416320"/>
          </a:xfrm>
          <a:prstGeom prst="rect">
            <a:avLst/>
          </a:prstGeom>
        </p:spPr>
        <p:txBody>
          <a:bodyPr wrap="square">
            <a:spAutoFit/>
          </a:bodyPr>
          <a:lstStyle/>
          <a:p>
            <a:pPr algn="ctr"/>
            <a:r>
              <a:rPr lang="en-US" sz="54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AN ADDITIONAL LINE OF </a:t>
            </a:r>
            <a:r>
              <a:rPr lang="en-US" sz="5400" b="1"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REASONING</a:t>
            </a:r>
            <a:r>
              <a:rPr lang="en-US" sz="5400" u="sng"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5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rPr>
              <a:t>THE ANTHROPIC PRINCIPLE—The design is in the details. </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64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the night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1"/>
            <a:ext cx="12192000" cy="743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424543"/>
            <a:ext cx="11658600" cy="2308324"/>
          </a:xfrm>
          <a:prstGeom prst="rect">
            <a:avLst/>
          </a:prstGeom>
        </p:spPr>
        <p:txBody>
          <a:bodyPr wrap="square">
            <a:spAutoFit/>
          </a:bodyPr>
          <a:lstStyle/>
          <a:p>
            <a:pPr algn="ctr"/>
            <a:r>
              <a:rPr lang="en-US" sz="4800" dirty="0" smtClean="0">
                <a:solidFill>
                  <a:schemeClr val="bg1"/>
                </a:solidFill>
                <a:latin typeface="Arial" panose="020B0604020202020204" pitchFamily="34" charset="0"/>
                <a:cs typeface="Arial" panose="020B0604020202020204" pitchFamily="34" charset="0"/>
              </a:rPr>
              <a:t>The probability that 122 anthropic constants would exist on any of </a:t>
            </a:r>
            <a:r>
              <a:rPr lang="en-US" sz="4800" dirty="0">
                <a:solidFill>
                  <a:schemeClr val="bg1"/>
                </a:solidFill>
                <a:latin typeface="Arial" panose="020B0604020202020204" pitchFamily="34" charset="0"/>
                <a:cs typeface="Arial" panose="020B0604020202020204" pitchFamily="34" charset="0"/>
              </a:rPr>
              <a:t>10</a:t>
            </a:r>
            <a:r>
              <a:rPr lang="en-US" sz="4800" baseline="30000" dirty="0">
                <a:solidFill>
                  <a:schemeClr val="bg1"/>
                </a:solidFill>
                <a:latin typeface="Arial" panose="020B0604020202020204" pitchFamily="34" charset="0"/>
                <a:cs typeface="Arial" panose="020B0604020202020204" pitchFamily="34" charset="0"/>
              </a:rPr>
              <a:t>22</a:t>
            </a:r>
            <a:r>
              <a:rPr lang="en-US" sz="4800" dirty="0">
                <a:solidFill>
                  <a:schemeClr val="bg1"/>
                </a:solidFill>
                <a:latin typeface="Arial" panose="020B0604020202020204" pitchFamily="34" charset="0"/>
                <a:cs typeface="Arial" panose="020B0604020202020204" pitchFamily="34" charset="0"/>
              </a:rPr>
              <a:t> </a:t>
            </a:r>
            <a:r>
              <a:rPr lang="en-US" sz="4800" dirty="0" smtClean="0">
                <a:solidFill>
                  <a:schemeClr val="bg1"/>
                </a:solidFill>
                <a:latin typeface="Arial" panose="020B0604020202020204" pitchFamily="34" charset="0"/>
                <a:cs typeface="Arial" panose="020B0604020202020204" pitchFamily="34" charset="0"/>
              </a:rPr>
              <a:t>planets? </a:t>
            </a:r>
            <a:endParaRPr lang="en-US"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654628" y="2404297"/>
            <a:ext cx="3929743" cy="830997"/>
          </a:xfrm>
          <a:prstGeom prst="rect">
            <a:avLst/>
          </a:prstGeom>
        </p:spPr>
        <p:txBody>
          <a:bodyPr wrap="square">
            <a:spAutoFit/>
          </a:bodyPr>
          <a:lstStyle/>
          <a:p>
            <a:r>
              <a:rPr lang="en-US" sz="4800" b="1" dirty="0" smtClean="0">
                <a:solidFill>
                  <a:schemeClr val="bg1"/>
                </a:solidFill>
                <a:latin typeface="Arial" panose="020B0604020202020204" pitchFamily="34" charset="0"/>
                <a:cs typeface="Arial" panose="020B0604020202020204" pitchFamily="34" charset="0"/>
              </a:rPr>
              <a:t>1 x 10</a:t>
            </a:r>
            <a:r>
              <a:rPr lang="en-US" sz="4800" b="1" baseline="30000" dirty="0" smtClean="0">
                <a:solidFill>
                  <a:schemeClr val="bg1"/>
                </a:solidFill>
                <a:latin typeface="Arial" panose="020B0604020202020204" pitchFamily="34" charset="0"/>
                <a:cs typeface="Arial" panose="020B0604020202020204" pitchFamily="34" charset="0"/>
              </a:rPr>
              <a:t>138</a:t>
            </a:r>
            <a:r>
              <a:rPr lang="en-US" sz="4800" b="1" dirty="0" smtClean="0">
                <a:solidFill>
                  <a:schemeClr val="bg1"/>
                </a:solidFill>
                <a:latin typeface="Arial" panose="020B0604020202020204" pitchFamily="34" charset="0"/>
                <a:cs typeface="Arial" panose="020B0604020202020204" pitchFamily="34" charset="0"/>
              </a:rPr>
              <a:t>  </a:t>
            </a:r>
            <a:endParaRPr lang="en-US" sz="48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489857" y="3706943"/>
            <a:ext cx="10831287" cy="1569660"/>
          </a:xfrm>
          <a:prstGeom prst="rect">
            <a:avLst/>
          </a:prstGeom>
        </p:spPr>
        <p:txBody>
          <a:bodyPr wrap="square">
            <a:spAutoFit/>
          </a:bodyPr>
          <a:lstStyle/>
          <a:p>
            <a:r>
              <a:rPr lang="en-US" sz="4800" u="sng" dirty="0" smtClean="0">
                <a:solidFill>
                  <a:schemeClr val="bg1"/>
                </a:solidFill>
                <a:latin typeface="Arial" panose="020B0604020202020204" pitchFamily="34" charset="0"/>
                <a:cs typeface="Arial" panose="020B0604020202020204" pitchFamily="34" charset="0"/>
              </a:rPr>
              <a:t>Problem</a:t>
            </a:r>
            <a:r>
              <a:rPr lang="en-US" sz="4800" dirty="0" smtClean="0">
                <a:solidFill>
                  <a:schemeClr val="bg1"/>
                </a:solidFill>
                <a:latin typeface="Arial" panose="020B0604020202020204" pitchFamily="34" charset="0"/>
                <a:cs typeface="Arial" panose="020B0604020202020204" pitchFamily="34" charset="0"/>
              </a:rPr>
              <a:t>:  the number of atoms in the universe is only </a:t>
            </a:r>
            <a:r>
              <a:rPr lang="en-US" sz="4800" b="1" dirty="0" smtClean="0">
                <a:solidFill>
                  <a:schemeClr val="bg1"/>
                </a:solidFill>
                <a:latin typeface="Arial" panose="020B0604020202020204" pitchFamily="34" charset="0"/>
                <a:cs typeface="Arial" panose="020B0604020202020204" pitchFamily="34" charset="0"/>
              </a:rPr>
              <a:t>1 x 10</a:t>
            </a:r>
            <a:r>
              <a:rPr lang="en-US" sz="4800" b="1" baseline="30000" dirty="0" smtClean="0">
                <a:latin typeface="Arial" panose="020B0604020202020204" pitchFamily="34" charset="0"/>
                <a:cs typeface="Arial" panose="020B0604020202020204" pitchFamily="34" charset="0"/>
              </a:rPr>
              <a:t>70</a:t>
            </a:r>
            <a:r>
              <a:rPr lang="en-US" sz="4800" dirty="0" smtClean="0">
                <a:solidFill>
                  <a:schemeClr val="bg1"/>
                </a:solidFill>
                <a:latin typeface="Arial" panose="020B0604020202020204" pitchFamily="34" charset="0"/>
                <a:cs typeface="Arial" panose="020B0604020202020204" pitchFamily="34" charset="0"/>
              </a:rPr>
              <a:t>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1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the night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1"/>
            <a:ext cx="12192000" cy="743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9857" y="424543"/>
            <a:ext cx="11702143" cy="5909310"/>
          </a:xfrm>
          <a:prstGeom prst="rect">
            <a:avLst/>
          </a:prstGeom>
        </p:spPr>
        <p:txBody>
          <a:bodyPr wrap="square">
            <a:spAutoFit/>
          </a:bodyPr>
          <a:lstStyle/>
          <a:p>
            <a:r>
              <a:rPr lang="en-US" sz="5400" b="1" dirty="0">
                <a:solidFill>
                  <a:schemeClr val="bg1"/>
                </a:solidFill>
                <a:latin typeface="Arial" panose="020B0604020202020204" pitchFamily="34" charset="0"/>
                <a:cs typeface="Arial" panose="020B0604020202020204" pitchFamily="34" charset="0"/>
              </a:rPr>
              <a:t>Romans </a:t>
            </a:r>
            <a:r>
              <a:rPr lang="en-US" sz="5400" b="1" dirty="0" smtClean="0">
                <a:solidFill>
                  <a:schemeClr val="bg1"/>
                </a:solidFill>
                <a:latin typeface="Arial" panose="020B0604020202020204" pitchFamily="34" charset="0"/>
                <a:cs typeface="Arial" panose="020B0604020202020204" pitchFamily="34" charset="0"/>
              </a:rPr>
              <a:t>1:20</a:t>
            </a:r>
          </a:p>
          <a:p>
            <a:r>
              <a:rPr lang="en-US" sz="54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US" sz="5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 the creation of the world God’s invisible qualities—his eternal power and divine nature—have been clearly seen, being understood from what has been made, so that people are without excuse</a:t>
            </a:r>
            <a:r>
              <a:rPr lang="en-US" sz="54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5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924973"/>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1:18-23</a:t>
            </a:r>
            <a:endParaRPr lang="en-US" sz="4400" dirty="0">
              <a:latin typeface="Arial" panose="020B0604020202020204" pitchFamily="34" charset="0"/>
              <a:ea typeface="Times New Roman" panose="02020603050405020304" pitchFamily="18" charset="0"/>
              <a:cs typeface="Arial" panose="020B0604020202020204" pitchFamily="34" charset="0"/>
            </a:endParaRPr>
          </a:p>
          <a:p>
            <a:r>
              <a:rPr lang="en-US" sz="4000" b="1" i="1" baseline="30000" dirty="0">
                <a:latin typeface="Arial" panose="020B0604020202020204" pitchFamily="34" charset="0"/>
                <a:ea typeface="Calibri" panose="020F0502020204030204" pitchFamily="34" charset="0"/>
                <a:cs typeface="Arial" panose="020B0604020202020204" pitchFamily="34" charset="0"/>
              </a:rPr>
              <a:t>18 </a:t>
            </a:r>
            <a:r>
              <a:rPr lang="en-US" sz="4000" i="1" u="sng" dirty="0">
                <a:latin typeface="Arial" panose="020B0604020202020204" pitchFamily="34" charset="0"/>
                <a:ea typeface="Calibri" panose="020F0502020204030204" pitchFamily="34" charset="0"/>
                <a:cs typeface="Arial" panose="020B0604020202020204" pitchFamily="34" charset="0"/>
              </a:rPr>
              <a:t>The wrath of God is being revealed from heaven against all the godlessness and wickedness of people, who suppress the truth by </a:t>
            </a:r>
            <a:r>
              <a:rPr lang="en-US" sz="4000" i="1" u="sng" dirty="0" smtClean="0">
                <a:latin typeface="Arial" panose="020B0604020202020204" pitchFamily="34" charset="0"/>
                <a:ea typeface="Calibri" panose="020F0502020204030204" pitchFamily="34" charset="0"/>
                <a:cs typeface="Arial" panose="020B0604020202020204" pitchFamily="34" charset="0"/>
              </a:rPr>
              <a:t>their wickedness</a:t>
            </a:r>
            <a:r>
              <a:rPr lang="en-US" sz="4000" i="1" dirty="0" smtClean="0">
                <a:latin typeface="Arial" panose="020B0604020202020204" pitchFamily="34" charset="0"/>
                <a:ea typeface="Calibri" panose="020F0502020204030204" pitchFamily="34" charset="0"/>
                <a:cs typeface="Arial" panose="020B0604020202020204" pitchFamily="34" charset="0"/>
              </a:rPr>
              <a: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b="1" i="1" baseline="30000" dirty="0" smtClean="0">
                <a:latin typeface="Arial" panose="020B0604020202020204" pitchFamily="34" charset="0"/>
                <a:ea typeface="Calibri" panose="020F0502020204030204" pitchFamily="34" charset="0"/>
                <a:cs typeface="Arial" panose="020B0604020202020204" pitchFamily="34" charset="0"/>
              </a:rPr>
              <a:t>19</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since what may be known about God is plain to them, because God has made it plain to them. </a:t>
            </a:r>
            <a:endParaRPr lang="en-US" sz="4000" i="1" dirty="0" smtClean="0">
              <a:latin typeface="Arial" panose="020B0604020202020204" pitchFamily="34" charset="0"/>
              <a:ea typeface="Calibri" panose="020F0502020204030204" pitchFamily="34" charset="0"/>
              <a:cs typeface="Arial" panose="020B0604020202020204" pitchFamily="34" charset="0"/>
            </a:endParaRPr>
          </a:p>
          <a:p>
            <a:r>
              <a:rPr lang="en-US" sz="4000" b="1" i="1" baseline="30000" dirty="0" smtClean="0">
                <a:latin typeface="Arial" panose="020B0604020202020204" pitchFamily="34" charset="0"/>
                <a:ea typeface="Calibri" panose="020F0502020204030204" pitchFamily="34" charset="0"/>
                <a:cs typeface="Arial" panose="020B0604020202020204" pitchFamily="34" charset="0"/>
              </a:rPr>
              <a:t>20</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For since the creation of the world God’s invisible qualities—his eternal power and divine nature—have been clearly seen, being understood from what has been made, so that people are without excuse.</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072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4462760"/>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1:18-23</a:t>
            </a:r>
            <a:endParaRPr lang="en-US" sz="4400" dirty="0">
              <a:latin typeface="Arial" panose="020B0604020202020204" pitchFamily="34" charset="0"/>
              <a:ea typeface="Times New Roman" panose="02020603050405020304" pitchFamily="18" charset="0"/>
              <a:cs typeface="Arial" panose="020B0604020202020204" pitchFamily="34" charset="0"/>
            </a:endParaRPr>
          </a:p>
          <a:p>
            <a:r>
              <a:rPr lang="en-US" sz="4000" b="1" i="1" baseline="30000" dirty="0">
                <a:latin typeface="Arial" panose="020B0604020202020204" pitchFamily="34" charset="0"/>
                <a:ea typeface="Calibri" panose="020F0502020204030204" pitchFamily="34" charset="0"/>
                <a:cs typeface="Arial" panose="020B0604020202020204" pitchFamily="34" charset="0"/>
              </a:rPr>
              <a:t>18 </a:t>
            </a:r>
            <a:r>
              <a:rPr lang="en-US" sz="4000" i="1" dirty="0">
                <a:latin typeface="Arial" panose="020B0604020202020204" pitchFamily="34" charset="0"/>
                <a:ea typeface="Calibri" panose="020F0502020204030204" pitchFamily="34" charset="0"/>
                <a:cs typeface="Arial" panose="020B0604020202020204" pitchFamily="34" charset="0"/>
              </a:rPr>
              <a:t>The wrath of God is being revealed from heaven against all the godlessness and wickedness of people, who </a:t>
            </a:r>
            <a:r>
              <a:rPr lang="en-US" sz="4000" i="1" u="sng" dirty="0">
                <a:latin typeface="Arial" panose="020B0604020202020204" pitchFamily="34" charset="0"/>
                <a:ea typeface="Calibri" panose="020F0502020204030204" pitchFamily="34" charset="0"/>
                <a:cs typeface="Arial" panose="020B0604020202020204" pitchFamily="34" charset="0"/>
              </a:rPr>
              <a:t>suppress the truth </a:t>
            </a:r>
            <a:r>
              <a:rPr lang="en-US" sz="4000" i="1" dirty="0">
                <a:latin typeface="Arial" panose="020B0604020202020204" pitchFamily="34" charset="0"/>
                <a:ea typeface="Calibri" panose="020F0502020204030204" pitchFamily="34" charset="0"/>
                <a:cs typeface="Arial" panose="020B0604020202020204" pitchFamily="34" charset="0"/>
              </a:rPr>
              <a:t>by </a:t>
            </a:r>
            <a:r>
              <a:rPr lang="en-US" sz="4000" i="1" dirty="0" smtClean="0">
                <a:latin typeface="Arial" panose="020B0604020202020204" pitchFamily="34" charset="0"/>
                <a:ea typeface="Calibri" panose="020F0502020204030204" pitchFamily="34" charset="0"/>
                <a:cs typeface="Arial" panose="020B0604020202020204" pitchFamily="34" charset="0"/>
              </a:rPr>
              <a:t>their wickedness…</a:t>
            </a:r>
            <a:endParaRPr lang="en-US" sz="4000" dirty="0" smtClean="0">
              <a:latin typeface="Arial" panose="020B0604020202020204" pitchFamily="34" charset="0"/>
              <a:ea typeface="Calibri" panose="020F0502020204030204" pitchFamily="34" charset="0"/>
              <a:cs typeface="Arial" panose="020B0604020202020204" pitchFamily="34" charset="0"/>
            </a:endParaRPr>
          </a:p>
          <a:p>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smtClean="0">
                <a:latin typeface="Arial" panose="020B0604020202020204" pitchFamily="34" charset="0"/>
                <a:ea typeface="Calibri" panose="020F0502020204030204" pitchFamily="34" charset="0"/>
                <a:cs typeface="Arial" panose="020B0604020202020204" pitchFamily="34" charset="0"/>
              </a:rPr>
              <a:t>Truth = that which conforms to reality or actuality.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6270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924973"/>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1:18-23</a:t>
            </a:r>
            <a:endParaRPr lang="en-US" sz="4400" dirty="0">
              <a:latin typeface="Arial" panose="020B0604020202020204" pitchFamily="34" charset="0"/>
              <a:ea typeface="Times New Roman" panose="02020603050405020304" pitchFamily="18" charset="0"/>
              <a:cs typeface="Arial" panose="020B0604020202020204" pitchFamily="34" charset="0"/>
            </a:endParaRPr>
          </a:p>
          <a:p>
            <a:r>
              <a:rPr lang="en-US" sz="4000" b="1" i="1" baseline="30000" dirty="0">
                <a:latin typeface="Arial" panose="020B0604020202020204" pitchFamily="34" charset="0"/>
                <a:ea typeface="Calibri" panose="020F0502020204030204" pitchFamily="34" charset="0"/>
                <a:cs typeface="Arial" panose="020B0604020202020204" pitchFamily="34" charset="0"/>
              </a:rPr>
              <a:t>18 </a:t>
            </a:r>
            <a:r>
              <a:rPr lang="en-US" sz="4000" i="1" dirty="0">
                <a:latin typeface="Arial" panose="020B0604020202020204" pitchFamily="34" charset="0"/>
                <a:ea typeface="Calibri" panose="020F0502020204030204" pitchFamily="34" charset="0"/>
                <a:cs typeface="Arial" panose="020B0604020202020204" pitchFamily="34" charset="0"/>
              </a:rPr>
              <a:t>The wrath of God is being revealed from heaven against all the godlessness and wickedness of people, who suppress the truth by </a:t>
            </a:r>
            <a:r>
              <a:rPr lang="en-US" sz="4000" i="1" dirty="0" smtClean="0">
                <a:latin typeface="Arial" panose="020B0604020202020204" pitchFamily="34" charset="0"/>
                <a:ea typeface="Calibri" panose="020F0502020204030204" pitchFamily="34" charset="0"/>
                <a:cs typeface="Arial" panose="020B0604020202020204" pitchFamily="34" charset="0"/>
              </a:rPr>
              <a:t>their wickedness,</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b="1" i="1" baseline="30000" dirty="0" smtClean="0">
                <a:latin typeface="Arial" panose="020B0604020202020204" pitchFamily="34" charset="0"/>
                <a:ea typeface="Calibri" panose="020F0502020204030204" pitchFamily="34" charset="0"/>
                <a:cs typeface="Arial" panose="020B0604020202020204" pitchFamily="34" charset="0"/>
              </a:rPr>
              <a:t>19</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u="sng" dirty="0">
                <a:latin typeface="Arial" panose="020B0604020202020204" pitchFamily="34" charset="0"/>
                <a:ea typeface="Calibri" panose="020F0502020204030204" pitchFamily="34" charset="0"/>
                <a:cs typeface="Arial" panose="020B0604020202020204" pitchFamily="34" charset="0"/>
              </a:rPr>
              <a:t>since what may be known about God is plain to them, because God has made it plain to them. </a:t>
            </a:r>
            <a:endParaRPr lang="en-US" sz="4000" i="1" u="sng" dirty="0" smtClean="0">
              <a:latin typeface="Arial" panose="020B0604020202020204" pitchFamily="34" charset="0"/>
              <a:ea typeface="Calibri" panose="020F0502020204030204" pitchFamily="34" charset="0"/>
              <a:cs typeface="Arial" panose="020B0604020202020204" pitchFamily="34" charset="0"/>
            </a:endParaRPr>
          </a:p>
          <a:p>
            <a:r>
              <a:rPr lang="en-US" sz="4000" b="1" i="1" baseline="30000" dirty="0" smtClean="0">
                <a:latin typeface="Arial" panose="020B0604020202020204" pitchFamily="34" charset="0"/>
                <a:ea typeface="Calibri" panose="020F0502020204030204" pitchFamily="34" charset="0"/>
                <a:cs typeface="Arial" panose="020B0604020202020204" pitchFamily="34" charset="0"/>
              </a:rPr>
              <a:t>20</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For since the creation of the world God’s invisible qualities—his eternal power and divine nature—have been clearly seen, being understood from what has been made, so that people are without excuse.</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508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924973"/>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1:18-23</a:t>
            </a:r>
            <a:endParaRPr lang="en-US" sz="4400" dirty="0">
              <a:latin typeface="Arial" panose="020B0604020202020204" pitchFamily="34" charset="0"/>
              <a:ea typeface="Times New Roman" panose="02020603050405020304" pitchFamily="18" charset="0"/>
              <a:cs typeface="Arial" panose="020B0604020202020204" pitchFamily="34" charset="0"/>
            </a:endParaRPr>
          </a:p>
          <a:p>
            <a:r>
              <a:rPr lang="en-US" sz="4000" b="1" i="1" baseline="30000" dirty="0">
                <a:latin typeface="Arial" panose="020B0604020202020204" pitchFamily="34" charset="0"/>
                <a:ea typeface="Calibri" panose="020F0502020204030204" pitchFamily="34" charset="0"/>
                <a:cs typeface="Arial" panose="020B0604020202020204" pitchFamily="34" charset="0"/>
              </a:rPr>
              <a:t>18 </a:t>
            </a:r>
            <a:r>
              <a:rPr lang="en-US" sz="4000" i="1" dirty="0">
                <a:latin typeface="Arial" panose="020B0604020202020204" pitchFamily="34" charset="0"/>
                <a:ea typeface="Calibri" panose="020F0502020204030204" pitchFamily="34" charset="0"/>
                <a:cs typeface="Arial" panose="020B0604020202020204" pitchFamily="34" charset="0"/>
              </a:rPr>
              <a:t>The wrath of God is being revealed from heaven against all the godlessness and wickedness of people, who suppress the truth by </a:t>
            </a:r>
            <a:r>
              <a:rPr lang="en-US" sz="4000" i="1" dirty="0" smtClean="0">
                <a:latin typeface="Arial" panose="020B0604020202020204" pitchFamily="34" charset="0"/>
                <a:ea typeface="Calibri" panose="020F0502020204030204" pitchFamily="34" charset="0"/>
                <a:cs typeface="Arial" panose="020B0604020202020204" pitchFamily="34" charset="0"/>
              </a:rPr>
              <a:t>their wickedness,</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b="1" i="1" baseline="30000" dirty="0" smtClean="0">
                <a:latin typeface="Arial" panose="020B0604020202020204" pitchFamily="34" charset="0"/>
                <a:ea typeface="Calibri" panose="020F0502020204030204" pitchFamily="34" charset="0"/>
                <a:cs typeface="Arial" panose="020B0604020202020204" pitchFamily="34" charset="0"/>
              </a:rPr>
              <a:t>19</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dirty="0">
                <a:latin typeface="Arial" panose="020B0604020202020204" pitchFamily="34" charset="0"/>
                <a:ea typeface="Calibri" panose="020F0502020204030204" pitchFamily="34" charset="0"/>
                <a:cs typeface="Arial" panose="020B0604020202020204" pitchFamily="34" charset="0"/>
              </a:rPr>
              <a:t>since what may be known about God is plain to them, because God has made it plain to them. </a:t>
            </a:r>
            <a:endParaRPr lang="en-US" sz="4000" i="1" dirty="0" smtClean="0">
              <a:latin typeface="Arial" panose="020B0604020202020204" pitchFamily="34" charset="0"/>
              <a:ea typeface="Calibri" panose="020F0502020204030204" pitchFamily="34" charset="0"/>
              <a:cs typeface="Arial" panose="020B0604020202020204" pitchFamily="34" charset="0"/>
            </a:endParaRPr>
          </a:p>
          <a:p>
            <a:r>
              <a:rPr lang="en-US" sz="4000" b="1" i="1" baseline="30000" dirty="0" smtClean="0">
                <a:latin typeface="Arial" panose="020B0604020202020204" pitchFamily="34" charset="0"/>
                <a:ea typeface="Calibri" panose="020F0502020204030204" pitchFamily="34" charset="0"/>
                <a:cs typeface="Arial" panose="020B0604020202020204" pitchFamily="34" charset="0"/>
              </a:rPr>
              <a:t>20</a:t>
            </a:r>
            <a:r>
              <a:rPr lang="en-US" sz="4000" b="1" i="1" baseline="30000" dirty="0">
                <a:latin typeface="Arial" panose="020B0604020202020204" pitchFamily="34" charset="0"/>
                <a:ea typeface="Calibri" panose="020F0502020204030204" pitchFamily="34" charset="0"/>
                <a:cs typeface="Arial" panose="020B0604020202020204" pitchFamily="34" charset="0"/>
              </a:rPr>
              <a:t> </a:t>
            </a:r>
            <a:r>
              <a:rPr lang="en-US" sz="4000" i="1" u="sng" dirty="0">
                <a:latin typeface="Arial" panose="020B0604020202020204" pitchFamily="34" charset="0"/>
                <a:ea typeface="Calibri" panose="020F0502020204030204" pitchFamily="34" charset="0"/>
                <a:cs typeface="Arial" panose="020B0604020202020204" pitchFamily="34" charset="0"/>
              </a:rPr>
              <a:t>For since the creation of the world God’s invisible qualities—his eternal power and divine nature—have been clearly seen, being understood from what has been made, so that people are without excuse.</a:t>
            </a:r>
            <a:endParaRPr lang="en-US" sz="4000" u="sng"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659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
            <a:ext cx="11868150" cy="6186309"/>
          </a:xfrm>
          <a:prstGeom prst="rect">
            <a:avLst/>
          </a:prstGeom>
        </p:spPr>
        <p:txBody>
          <a:bodyPr wrap="square">
            <a:spAutoFit/>
          </a:bodyPr>
          <a:lstStyle/>
          <a:p>
            <a:r>
              <a:rPr lang="en-US" sz="4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Romans </a:t>
            </a:r>
            <a:r>
              <a:rPr lang="en-US" sz="4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1:18-23</a:t>
            </a:r>
          </a:p>
          <a:p>
            <a:r>
              <a:rPr lang="en-US" sz="4400" b="1" i="1" baseline="30000" dirty="0" smtClean="0">
                <a:latin typeface="Arial" panose="020B0604020202020204" pitchFamily="34" charset="0"/>
                <a:cs typeface="Arial" panose="020B0604020202020204" pitchFamily="34" charset="0"/>
              </a:rPr>
              <a:t>21</a:t>
            </a:r>
            <a:r>
              <a:rPr lang="en-US" sz="4400" b="1"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For although they knew God, they neither glorified him as God nor gave thanks to him, but their thinking became futile and their foolish hearts were darkened. </a:t>
            </a:r>
            <a:r>
              <a:rPr lang="en-US" sz="4400" b="1" i="1" baseline="30000" dirty="0">
                <a:latin typeface="Arial" panose="020B0604020202020204" pitchFamily="34" charset="0"/>
                <a:cs typeface="Arial" panose="020B0604020202020204" pitchFamily="34" charset="0"/>
              </a:rPr>
              <a:t>22 </a:t>
            </a:r>
            <a:r>
              <a:rPr lang="en-US" sz="4400" i="1" dirty="0">
                <a:latin typeface="Arial" panose="020B0604020202020204" pitchFamily="34" charset="0"/>
                <a:cs typeface="Arial" panose="020B0604020202020204" pitchFamily="34" charset="0"/>
              </a:rPr>
              <a:t>Although they claimed to be wise, they became fools </a:t>
            </a:r>
            <a:r>
              <a:rPr lang="en-US" sz="4400" b="1" i="1" baseline="30000" dirty="0">
                <a:latin typeface="Arial" panose="020B0604020202020204" pitchFamily="34" charset="0"/>
                <a:cs typeface="Arial" panose="020B0604020202020204" pitchFamily="34" charset="0"/>
              </a:rPr>
              <a:t>23 </a:t>
            </a:r>
            <a:r>
              <a:rPr lang="en-US" sz="4400" i="1" dirty="0">
                <a:latin typeface="Arial" panose="020B0604020202020204" pitchFamily="34" charset="0"/>
                <a:cs typeface="Arial" panose="020B0604020202020204" pitchFamily="34" charset="0"/>
              </a:rPr>
              <a:t>and exchanged the glory of the immortal God for images made to look like a mortal human being and birds and animals and reptiles</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26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pilled alphabet cer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23431">
            <a:off x="1191984" y="253999"/>
            <a:ext cx="4599131" cy="673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illed alphabet cer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59" y="2933703"/>
            <a:ext cx="5374368" cy="514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1098</TotalTime>
  <Words>332</Words>
  <Application>Microsoft Office PowerPoint</Application>
  <PresentationFormat>Widescreen</PresentationFormat>
  <Paragraphs>71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Tw Cen MT</vt:lpstr>
      <vt:lpstr>Droplet</vt:lpstr>
      <vt:lpstr>The bad news about  the good news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bad news about  the good news</dc:title>
  <dc:creator>User</dc:creator>
  <cp:lastModifiedBy>User</cp:lastModifiedBy>
  <cp:revision>22</cp:revision>
  <dcterms:created xsi:type="dcterms:W3CDTF">2019-10-19T20:28:17Z</dcterms:created>
  <dcterms:modified xsi:type="dcterms:W3CDTF">2019-10-20T14:46:40Z</dcterms:modified>
</cp:coreProperties>
</file>