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309" r:id="rId4"/>
    <p:sldId id="313" r:id="rId5"/>
    <p:sldId id="312" r:id="rId6"/>
    <p:sldId id="311" r:id="rId7"/>
    <p:sldId id="320" r:id="rId8"/>
    <p:sldId id="314" r:id="rId9"/>
    <p:sldId id="321" r:id="rId10"/>
    <p:sldId id="257" r:id="rId11"/>
    <p:sldId id="262" r:id="rId12"/>
    <p:sldId id="293" r:id="rId13"/>
    <p:sldId id="315" r:id="rId14"/>
    <p:sldId id="316" r:id="rId15"/>
    <p:sldId id="294" r:id="rId16"/>
    <p:sldId id="297" r:id="rId17"/>
    <p:sldId id="308" r:id="rId18"/>
    <p:sldId id="317" r:id="rId19"/>
    <p:sldId id="302" r:id="rId20"/>
    <p:sldId id="318"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184868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103528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163388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0D062415-93AA-4C03-BF61-F94705257524}" type="datetimeFigureOut">
              <a:rPr lang="en-US" smtClean="0"/>
              <a:t>9/22/2019</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68007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85302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0D062415-93AA-4C03-BF61-F94705257524}" type="datetimeFigureOut">
              <a:rPr lang="en-US" smtClean="0"/>
              <a:t>9/22/2019</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26985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0D062415-93AA-4C03-BF61-F94705257524}" type="datetimeFigureOut">
              <a:rPr lang="en-US" smtClean="0"/>
              <a:t>9/22/2019</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177035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74903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9243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225166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413844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42917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44548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86756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417795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29608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062415-93AA-4C03-BF61-F94705257524}" type="datetimeFigureOut">
              <a:rPr lang="en-US" smtClean="0"/>
              <a:t>9/22/2019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39108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0D062415-93AA-4C03-BF61-F94705257524}" type="datetimeFigureOut">
              <a:rPr lang="en-US" smtClean="0"/>
              <a:t>9/22/2019</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290DC4F3-CD94-4152-A047-66143CB45451}" type="slidenum">
              <a:rPr lang="en-US" smtClean="0"/>
              <a:t>‹#›</a:t>
            </a:fld>
            <a:endParaRPr lang="en-US"/>
          </a:p>
        </p:txBody>
      </p:sp>
    </p:spTree>
    <p:extLst>
      <p:ext uri="{BB962C8B-B14F-4D97-AF65-F5344CB8AC3E}">
        <p14:creationId xmlns:p14="http://schemas.microsoft.com/office/powerpoint/2010/main" val="38138812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2308324"/>
          </a:xfrm>
          <a:prstGeom prst="rect">
            <a:avLst/>
          </a:prstGeom>
        </p:spPr>
        <p:txBody>
          <a:bodyPr wrap="square">
            <a:spAutoFit/>
          </a:bodyPr>
          <a:lstStyle/>
          <a:p>
            <a:pPr algn="ctr"/>
            <a:r>
              <a:rPr lang="en-US" sz="4800" i="1" dirty="0"/>
              <a:t>If you were able to leave one last message with the people you love, what would you want it to include</a:t>
            </a:r>
            <a:r>
              <a:rPr lang="en-US" sz="4800" i="1" dirty="0" smtClean="0"/>
              <a:t>?</a:t>
            </a:r>
            <a:endParaRPr lang="en-US" sz="4800" dirty="0"/>
          </a:p>
        </p:txBody>
      </p:sp>
      <p:pic>
        <p:nvPicPr>
          <p:cNvPr id="2050" name="Picture 2" descr="Image result for writing a 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44" y="2800350"/>
            <a:ext cx="83534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01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arable of the wedding ban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777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28750" y="-933450"/>
            <a:ext cx="10610850" cy="4514850"/>
          </a:xfrm>
        </p:spPr>
        <p:txBody>
          <a:bodyPr/>
          <a:lstStyle/>
          <a:p>
            <a:pPr algn="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22—Parable of the King &amp; His Son’s Wedding Feast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768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864" y="57150"/>
            <a:ext cx="11658600" cy="6863417"/>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1</a:t>
            </a:r>
            <a:r>
              <a:rPr lang="en-US" sz="4400" b="1" u="sng" baseline="30000" dirty="0" smtClean="0">
                <a:latin typeface="Arial" panose="020B0604020202020204" pitchFamily="34" charset="0"/>
                <a:cs typeface="Arial" panose="020B0604020202020204" pitchFamily="34" charset="0"/>
              </a:rPr>
              <a:t>st</a:t>
            </a:r>
            <a:r>
              <a:rPr lang="en-US" sz="4400" b="1" u="sng" dirty="0" smtClean="0">
                <a:latin typeface="Arial" panose="020B0604020202020204" pitchFamily="34" charset="0"/>
                <a:cs typeface="Arial" panose="020B0604020202020204" pitchFamily="34" charset="0"/>
              </a:rPr>
              <a:t> John 4</a:t>
            </a:r>
          </a:p>
          <a:p>
            <a:r>
              <a:rPr lang="en-US" sz="4400" b="1" i="1" baseline="30000" dirty="0" smtClean="0">
                <a:latin typeface="Arial" panose="020B0604020202020204" pitchFamily="34" charset="0"/>
                <a:cs typeface="Arial" panose="020B0604020202020204" pitchFamily="34" charset="0"/>
              </a:rPr>
              <a:t>9</a:t>
            </a:r>
            <a:r>
              <a:rPr lang="en-US" sz="4400" b="1" i="1" baseline="30000" dirty="0">
                <a:latin typeface="Arial" panose="020B0604020202020204" pitchFamily="34" charset="0"/>
                <a:cs typeface="Arial" panose="020B0604020202020204" pitchFamily="34" charset="0"/>
              </a:rPr>
              <a:t> </a:t>
            </a:r>
            <a:r>
              <a:rPr lang="en-US" sz="4400" b="1" i="1" dirty="0">
                <a:latin typeface="Arial" panose="020B0604020202020204" pitchFamily="34" charset="0"/>
                <a:cs typeface="Arial" panose="020B0604020202020204" pitchFamily="34" charset="0"/>
              </a:rPr>
              <a:t>This is how God showed his love among us: He </a:t>
            </a:r>
            <a:r>
              <a:rPr lang="en-US" sz="4400" b="1" i="1" u="sng" dirty="0">
                <a:latin typeface="Arial" panose="020B0604020202020204" pitchFamily="34" charset="0"/>
                <a:cs typeface="Arial" panose="020B0604020202020204" pitchFamily="34" charset="0"/>
              </a:rPr>
              <a:t>sent</a:t>
            </a:r>
            <a:r>
              <a:rPr lang="en-US" sz="4400" b="1" i="1" dirty="0">
                <a:latin typeface="Arial" panose="020B0604020202020204" pitchFamily="34" charset="0"/>
                <a:cs typeface="Arial" panose="020B0604020202020204" pitchFamily="34" charset="0"/>
              </a:rPr>
              <a:t> his one and only Son into the world that we might live through him. </a:t>
            </a:r>
            <a:endParaRPr lang="en-US" sz="4400" b="1" i="1" dirty="0" smtClean="0">
              <a:latin typeface="Arial" panose="020B0604020202020204" pitchFamily="34" charset="0"/>
              <a:cs typeface="Arial" panose="020B0604020202020204" pitchFamily="34" charset="0"/>
            </a:endParaRPr>
          </a:p>
          <a:p>
            <a:r>
              <a:rPr lang="en-US" sz="4400" b="1" i="1" baseline="30000" dirty="0" smtClean="0">
                <a:latin typeface="Arial" panose="020B0604020202020204" pitchFamily="34" charset="0"/>
                <a:cs typeface="Arial" panose="020B0604020202020204" pitchFamily="34" charset="0"/>
              </a:rPr>
              <a:t>10</a:t>
            </a:r>
            <a:r>
              <a:rPr lang="en-US" sz="4400" b="1" i="1" baseline="30000" dirty="0">
                <a:latin typeface="Arial" panose="020B0604020202020204" pitchFamily="34" charset="0"/>
                <a:cs typeface="Arial" panose="020B0604020202020204" pitchFamily="34" charset="0"/>
              </a:rPr>
              <a:t> </a:t>
            </a:r>
            <a:r>
              <a:rPr lang="en-US" sz="4400" b="1" i="1" dirty="0">
                <a:latin typeface="Arial" panose="020B0604020202020204" pitchFamily="34" charset="0"/>
                <a:cs typeface="Arial" panose="020B0604020202020204" pitchFamily="34" charset="0"/>
              </a:rPr>
              <a:t>This is love: not that we loved God, but that he loved us and </a:t>
            </a:r>
            <a:r>
              <a:rPr lang="en-US" sz="4400" b="1" i="1" u="sng" dirty="0">
                <a:latin typeface="Arial" panose="020B0604020202020204" pitchFamily="34" charset="0"/>
                <a:cs typeface="Arial" panose="020B0604020202020204" pitchFamily="34" charset="0"/>
              </a:rPr>
              <a:t>sent</a:t>
            </a:r>
            <a:r>
              <a:rPr lang="en-US" sz="4400" b="1" i="1" dirty="0">
                <a:latin typeface="Arial" panose="020B0604020202020204" pitchFamily="34" charset="0"/>
                <a:cs typeface="Arial" panose="020B0604020202020204" pitchFamily="34" charset="0"/>
              </a:rPr>
              <a:t> his Son as an atoning sacrifice for our sins. </a:t>
            </a:r>
            <a:endParaRPr lang="en-US" sz="4400" b="1" i="1" dirty="0" smtClean="0">
              <a:latin typeface="Arial" panose="020B0604020202020204" pitchFamily="34" charset="0"/>
              <a:cs typeface="Arial" panose="020B0604020202020204" pitchFamily="34" charset="0"/>
            </a:endParaRPr>
          </a:p>
          <a:p>
            <a:r>
              <a:rPr lang="en-US" sz="4400" b="1" i="1" baseline="30000" dirty="0" smtClean="0">
                <a:latin typeface="Arial" panose="020B0604020202020204" pitchFamily="34" charset="0"/>
                <a:cs typeface="Arial" panose="020B0604020202020204" pitchFamily="34" charset="0"/>
              </a:rPr>
              <a:t>14</a:t>
            </a:r>
            <a:r>
              <a:rPr lang="en-US" sz="4400" b="1" i="1" baseline="30000" dirty="0">
                <a:latin typeface="Arial" panose="020B0604020202020204" pitchFamily="34" charset="0"/>
                <a:cs typeface="Arial" panose="020B0604020202020204" pitchFamily="34" charset="0"/>
              </a:rPr>
              <a:t> </a:t>
            </a:r>
            <a:r>
              <a:rPr lang="en-US" sz="4400" b="1" i="1" dirty="0">
                <a:latin typeface="Arial" panose="020B0604020202020204" pitchFamily="34" charset="0"/>
                <a:cs typeface="Arial" panose="020B0604020202020204" pitchFamily="34" charset="0"/>
              </a:rPr>
              <a:t>And we have seen and testify that the Father has </a:t>
            </a:r>
            <a:r>
              <a:rPr lang="en-US" sz="4400" b="1" i="1" u="sng" dirty="0">
                <a:latin typeface="Arial" panose="020B0604020202020204" pitchFamily="34" charset="0"/>
                <a:cs typeface="Arial" panose="020B0604020202020204" pitchFamily="34" charset="0"/>
              </a:rPr>
              <a:t>sent</a:t>
            </a:r>
            <a:r>
              <a:rPr lang="en-US" sz="4400" b="1" i="1" dirty="0">
                <a:latin typeface="Arial" panose="020B0604020202020204" pitchFamily="34" charset="0"/>
                <a:cs typeface="Arial" panose="020B0604020202020204" pitchFamily="34" charset="0"/>
              </a:rPr>
              <a:t> his Son to be the Savior of the world.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125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256133"/>
            <a:ext cx="11868150" cy="6247864"/>
          </a:xfrm>
          <a:prstGeom prst="rect">
            <a:avLst/>
          </a:prstGeom>
        </p:spPr>
        <p:txBody>
          <a:bodyPr wrap="square">
            <a:spAutoFit/>
          </a:bodyPr>
          <a:lstStyle/>
          <a:p>
            <a:pPr lvl="0"/>
            <a:r>
              <a:rPr lang="en-US" sz="4000" b="1" dirty="0">
                <a:latin typeface="Arial" panose="020B0604020202020204" pitchFamily="34" charset="0"/>
                <a:cs typeface="Arial" panose="020B0604020202020204" pitchFamily="34" charset="0"/>
              </a:rPr>
              <a:t>Jesus has </a:t>
            </a:r>
            <a:r>
              <a:rPr lang="en-US" sz="4000" b="1" dirty="0" smtClean="0">
                <a:latin typeface="Arial" panose="020B0604020202020204" pitchFamily="34" charset="0"/>
                <a:cs typeface="Arial" panose="020B0604020202020204" pitchFamily="34" charset="0"/>
              </a:rPr>
              <a:t>SENT His followers &amp; us </a:t>
            </a:r>
            <a:r>
              <a:rPr lang="en-US" sz="4000" b="1" dirty="0">
                <a:latin typeface="Arial" panose="020B0604020202020204" pitchFamily="34" charset="0"/>
                <a:cs typeface="Arial" panose="020B0604020202020204" pitchFamily="34" charset="0"/>
              </a:rPr>
              <a:t>to bring the Gospel to the world:</a:t>
            </a:r>
          </a:p>
          <a:p>
            <a:pPr marL="1028700" lvl="1" indent="-571500">
              <a:buFont typeface="Arial" panose="020B0604020202020204" pitchFamily="34" charset="0"/>
              <a:buChar char="•"/>
            </a:pPr>
            <a:r>
              <a:rPr lang="en-US" sz="4000" b="1" dirty="0">
                <a:latin typeface="Arial" panose="020B0604020202020204" pitchFamily="34" charset="0"/>
                <a:cs typeface="Arial" panose="020B0604020202020204" pitchFamily="34" charset="0"/>
              </a:rPr>
              <a:t>Luke 9:2</a:t>
            </a:r>
            <a:r>
              <a:rPr lang="en-US" sz="4000" dirty="0">
                <a:latin typeface="Arial" panose="020B0604020202020204" pitchFamily="34" charset="0"/>
                <a:cs typeface="Arial" panose="020B0604020202020204" pitchFamily="34" charset="0"/>
              </a:rPr>
              <a:t>—Jesus sent the 12 into Israel</a:t>
            </a:r>
          </a:p>
          <a:p>
            <a:pPr marL="1028700" lvl="1"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Luke </a:t>
            </a:r>
            <a:r>
              <a:rPr lang="en-US" sz="4000" b="1" dirty="0">
                <a:latin typeface="Arial" panose="020B0604020202020204" pitchFamily="34" charset="0"/>
                <a:cs typeface="Arial" panose="020B0604020202020204" pitchFamily="34" charset="0"/>
              </a:rPr>
              <a:t>10:1</a:t>
            </a:r>
            <a:r>
              <a:rPr lang="en-US" sz="4000" dirty="0">
                <a:latin typeface="Arial" panose="020B0604020202020204" pitchFamily="34" charset="0"/>
                <a:cs typeface="Arial" panose="020B0604020202020204" pitchFamily="34" charset="0"/>
              </a:rPr>
              <a:t>—Jesus sent the 72 into Israel</a:t>
            </a:r>
          </a:p>
          <a:p>
            <a:pPr marL="1028700" lvl="1" indent="-571500">
              <a:buFont typeface="Arial" panose="020B0604020202020204" pitchFamily="34" charset="0"/>
              <a:buChar char="•"/>
            </a:pPr>
            <a:r>
              <a:rPr lang="en-US" sz="4000" b="1" dirty="0">
                <a:latin typeface="Arial" panose="020B0604020202020204" pitchFamily="34" charset="0"/>
                <a:cs typeface="Arial" panose="020B0604020202020204" pitchFamily="34" charset="0"/>
              </a:rPr>
              <a:t>John 17:18</a:t>
            </a:r>
            <a:r>
              <a:rPr lang="en-US" sz="4000" dirty="0">
                <a:latin typeface="Arial" panose="020B0604020202020204" pitchFamily="34" charset="0"/>
                <a:cs typeface="Arial" panose="020B0604020202020204" pitchFamily="34" charset="0"/>
              </a:rPr>
              <a:t>—as God sent the Son, so He sent his disciples into the world.</a:t>
            </a:r>
          </a:p>
          <a:p>
            <a:pPr marL="1028700" lvl="1"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John </a:t>
            </a:r>
            <a:r>
              <a:rPr lang="en-US" sz="4000" b="1" dirty="0">
                <a:latin typeface="Arial" panose="020B0604020202020204" pitchFamily="34" charset="0"/>
                <a:cs typeface="Arial" panose="020B0604020202020204" pitchFamily="34" charset="0"/>
              </a:rPr>
              <a:t>20:21</a:t>
            </a:r>
            <a:r>
              <a:rPr lang="en-US" sz="4000" dirty="0">
                <a:latin typeface="Arial" panose="020B0604020202020204" pitchFamily="34" charset="0"/>
                <a:cs typeface="Arial" panose="020B0604020202020204" pitchFamily="34" charset="0"/>
              </a:rPr>
              <a:t>—Jesus re-sends them just as the Father sent Him.</a:t>
            </a:r>
          </a:p>
          <a:p>
            <a:pPr marL="1028700" lvl="1"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The Great </a:t>
            </a:r>
            <a:r>
              <a:rPr lang="en-US" sz="4000" b="1" dirty="0">
                <a:latin typeface="Arial" panose="020B0604020202020204" pitchFamily="34" charset="0"/>
                <a:cs typeface="Arial" panose="020B0604020202020204" pitchFamily="34" charset="0"/>
              </a:rPr>
              <a:t>Commission: </a:t>
            </a:r>
            <a:r>
              <a:rPr lang="en-US" sz="4000" dirty="0">
                <a:latin typeface="Arial" panose="020B0604020202020204" pitchFamily="34" charset="0"/>
                <a:cs typeface="Arial" panose="020B0604020202020204" pitchFamily="34" charset="0"/>
              </a:rPr>
              <a:t> Mt. 28:18-20, Mk. </a:t>
            </a:r>
            <a:r>
              <a:rPr lang="en-US" sz="4000" dirty="0" smtClean="0">
                <a:latin typeface="Arial" panose="020B0604020202020204" pitchFamily="34" charset="0"/>
                <a:cs typeface="Arial" panose="020B0604020202020204" pitchFamily="34" charset="0"/>
              </a:rPr>
              <a:t>16:15</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939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256133"/>
            <a:ext cx="11868150" cy="3785652"/>
          </a:xfrm>
          <a:prstGeom prst="rect">
            <a:avLst/>
          </a:prstGeom>
        </p:spPr>
        <p:txBody>
          <a:bodyPr wrap="square">
            <a:spAutoFit/>
          </a:bodyPr>
          <a:lstStyle/>
          <a:p>
            <a:pPr lvl="0"/>
            <a:r>
              <a:rPr lang="en-US" sz="4000" b="1" dirty="0" smtClean="0">
                <a:latin typeface="Arial" panose="020B0604020202020204" pitchFamily="34" charset="0"/>
                <a:cs typeface="Arial" panose="020B0604020202020204" pitchFamily="34" charset="0"/>
              </a:rPr>
              <a:t>The Holy Spirit SENT His followers &amp; us </a:t>
            </a:r>
            <a:r>
              <a:rPr lang="en-US" sz="4000" b="1" dirty="0">
                <a:latin typeface="Arial" panose="020B0604020202020204" pitchFamily="34" charset="0"/>
                <a:cs typeface="Arial" panose="020B0604020202020204" pitchFamily="34" charset="0"/>
              </a:rPr>
              <a:t>to bring the Gospel to the world:</a:t>
            </a:r>
          </a:p>
          <a:p>
            <a:pPr marL="1028700" lvl="1"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Acts 1:8</a:t>
            </a: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But you will receive power when the Holy Spirit comes on you; and you will be my witnesses in Jerusalem, and in all Judea and Samaria, and to the ends of the earth</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82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256133"/>
            <a:ext cx="11868150" cy="6247864"/>
          </a:xfrm>
          <a:prstGeom prst="rect">
            <a:avLst/>
          </a:prstGeom>
        </p:spPr>
        <p:txBody>
          <a:bodyPr wrap="square">
            <a:spAutoFit/>
          </a:bodyPr>
          <a:lstStyle/>
          <a:p>
            <a:pPr lvl="0"/>
            <a:r>
              <a:rPr lang="en-US" sz="4000" b="1" dirty="0" smtClean="0">
                <a:latin typeface="Arial" panose="020B0604020202020204" pitchFamily="34" charset="0"/>
                <a:cs typeface="Arial" panose="020B0604020202020204" pitchFamily="34" charset="0"/>
              </a:rPr>
              <a:t>The Holy Spirit &amp; the Church SENT missionaries to other cities, peoples and nations:</a:t>
            </a:r>
          </a:p>
          <a:p>
            <a:pPr marL="571500" lvl="0"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Acts 13:2-3—</a:t>
            </a:r>
            <a:r>
              <a:rPr lang="en-US" sz="4000" dirty="0" smtClean="0">
                <a:latin typeface="Arial" panose="020B0604020202020204" pitchFamily="34" charset="0"/>
                <a:cs typeface="Arial" panose="020B0604020202020204" pitchFamily="34" charset="0"/>
              </a:rPr>
              <a:t>While </a:t>
            </a:r>
            <a:r>
              <a:rPr lang="en-US" sz="4000" dirty="0">
                <a:latin typeface="Arial" panose="020B0604020202020204" pitchFamily="34" charset="0"/>
                <a:cs typeface="Arial" panose="020B0604020202020204" pitchFamily="34" charset="0"/>
              </a:rPr>
              <a:t>they were worshiping the Lord and fasting, the Holy Spirit said, “Set apart for me Barnabas and Saul for the work to which I have called them.” </a:t>
            </a:r>
            <a:r>
              <a:rPr lang="en-US" sz="4000" b="1"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So after they had fasted and prayed, they placed their hands on them and </a:t>
            </a:r>
            <a:r>
              <a:rPr lang="en-US" sz="4000" u="sng" dirty="0">
                <a:latin typeface="Arial" panose="020B0604020202020204" pitchFamily="34" charset="0"/>
                <a:cs typeface="Arial" panose="020B0604020202020204" pitchFamily="34" charset="0"/>
              </a:rPr>
              <a:t>sent them </a:t>
            </a:r>
            <a:r>
              <a:rPr lang="en-US" sz="4000" dirty="0">
                <a:latin typeface="Arial" panose="020B0604020202020204" pitchFamily="34" charset="0"/>
                <a:cs typeface="Arial" panose="020B0604020202020204" pitchFamily="34" charset="0"/>
              </a:rPr>
              <a:t>off</a:t>
            </a:r>
            <a:r>
              <a:rPr lang="en-US" sz="4000" dirty="0" smtClean="0">
                <a:latin typeface="Arial" panose="020B0604020202020204" pitchFamily="34" charset="0"/>
                <a:cs typeface="Arial" panose="020B0604020202020204" pitchFamily="34" charset="0"/>
              </a:rPr>
              <a:t>. </a:t>
            </a:r>
            <a:r>
              <a:rPr lang="en-US" sz="4000" b="1" baseline="30000" dirty="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The two of them, </a:t>
            </a:r>
            <a:r>
              <a:rPr lang="en-US" sz="4000" u="sng" dirty="0">
                <a:latin typeface="Arial" panose="020B0604020202020204" pitchFamily="34" charset="0"/>
                <a:cs typeface="Arial" panose="020B0604020202020204" pitchFamily="34" charset="0"/>
              </a:rPr>
              <a:t>sent on their way by the Holy Spirit</a:t>
            </a:r>
            <a:r>
              <a:rPr lang="en-US" sz="4000" dirty="0">
                <a:latin typeface="Arial" panose="020B0604020202020204" pitchFamily="34" charset="0"/>
                <a:cs typeface="Arial" panose="020B0604020202020204" pitchFamily="34" charset="0"/>
              </a:rPr>
              <a:t>, went down to Seleucia and sailed from there to Cyprus.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950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Susanna Wesl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âPreach the Gospel at all times and when necessary, use words.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09" y="601579"/>
            <a:ext cx="11790891" cy="55829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716379" y="3031958"/>
            <a:ext cx="714675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87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world in 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7"/>
            <a:ext cx="12853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8758" y="360947"/>
            <a:ext cx="12248147" cy="1569660"/>
          </a:xfrm>
          <a:prstGeom prst="rect">
            <a:avLst/>
          </a:prstGeom>
        </p:spPr>
        <p:txBody>
          <a:bodyPr wrap="square">
            <a:spAutoFit/>
          </a:bodyPr>
          <a:lstStyle/>
          <a:p>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fate of t</a:t>
            </a:r>
            <a:r>
              <a:rPr lang="en-US" sz="4800" b="1" dirty="0">
                <a:latin typeface="Arial" panose="020B0604020202020204" pitchFamily="34" charset="0"/>
                <a:ea typeface="Calibri" panose="020F0502020204030204" pitchFamily="34" charset="0"/>
                <a:cs typeface="Arial" panose="020B0604020202020204" pitchFamily="34" charset="0"/>
              </a:rPr>
              <a:t>he world is in </a:t>
            </a: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the hands of nameless </a:t>
            </a:r>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a:t>
            </a:r>
            <a:r>
              <a:rPr lang="en-US" sz="4800" b="1" dirty="0" smtClean="0">
                <a:latin typeface="Arial" panose="020B0604020202020204" pitchFamily="34" charset="0"/>
                <a:ea typeface="Calibri" panose="020F0502020204030204" pitchFamily="34" charset="0"/>
                <a:cs typeface="Arial" panose="020B0604020202020204" pitchFamily="34" charset="0"/>
              </a:rPr>
              <a:t>aints</a:t>
            </a:r>
            <a:r>
              <a:rPr lang="en-US" sz="4800" b="1" dirty="0" smtClean="0">
                <a:latin typeface="Arial" panose="020B0604020202020204" pitchFamily="34" charset="0"/>
                <a:ea typeface="Calibri" panose="020F0502020204030204" pitchFamily="34" charset="0"/>
                <a:cs typeface="Arial" panose="020B0604020202020204" pitchFamily="34" charset="0"/>
              </a:rPr>
              <a:t>.”</a:t>
            </a: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600" dirty="0" smtClean="0">
                <a:solidFill>
                  <a:schemeClr val="bg1"/>
                </a:solidFill>
                <a:latin typeface="Arial" panose="020B0604020202020204" pitchFamily="34" charset="0"/>
                <a:ea typeface="Calibri" panose="020F0502020204030204" pitchFamily="34" charset="0"/>
                <a:cs typeface="Arial" panose="020B0604020202020204" pitchFamily="34" charset="0"/>
              </a:rPr>
              <a:t>--Dr. Paul </a:t>
            </a:r>
            <a:r>
              <a:rPr lang="en-US" sz="36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Billheimer</a:t>
            </a:r>
            <a:r>
              <a:rPr lang="en-US" sz="3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465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3" y="323850"/>
            <a:ext cx="11689539" cy="830997"/>
          </a:xfrm>
          <a:prstGeom prst="rect">
            <a:avLst/>
          </a:prstGeom>
        </p:spPr>
        <p:txBody>
          <a:bodyPr wrap="square">
            <a:spAutoFit/>
          </a:bodyPr>
          <a:lstStyle/>
          <a:p>
            <a:pPr algn="ctr"/>
            <a:r>
              <a:rPr lang="en-US" sz="4800" b="1" u="sng" dirty="0" smtClean="0">
                <a:latin typeface="Arial" panose="020B0604020202020204" pitchFamily="34" charset="0"/>
                <a:cs typeface="Arial" panose="020B0604020202020204" pitchFamily="34" charset="0"/>
              </a:rPr>
              <a:t>A CHALLENGE </a:t>
            </a:r>
          </a:p>
        </p:txBody>
      </p:sp>
      <p:sp>
        <p:nvSpPr>
          <p:cNvPr id="4" name="Rectangle 3"/>
          <p:cNvSpPr/>
          <p:nvPr/>
        </p:nvSpPr>
        <p:spPr>
          <a:xfrm>
            <a:off x="293913" y="1366587"/>
            <a:ext cx="11689539" cy="3046988"/>
          </a:xfrm>
          <a:prstGeom prst="rect">
            <a:avLst/>
          </a:prstGeom>
        </p:spPr>
        <p:txBody>
          <a:bodyPr wrap="square">
            <a:spAutoFit/>
          </a:bodyPr>
          <a:lstStyle/>
          <a:p>
            <a:r>
              <a:rPr lang="en-US" sz="4800" dirty="0" smtClean="0">
                <a:latin typeface="Arial" panose="020B0604020202020204" pitchFamily="34" charset="0"/>
                <a:cs typeface="Arial" panose="020B0604020202020204" pitchFamily="34" charset="0"/>
              </a:rPr>
              <a:t>1.)  Choose 1 or MORE missionaries among us to support for as long as you can…</a:t>
            </a:r>
          </a:p>
          <a:p>
            <a:pPr algn="ctr"/>
            <a:r>
              <a:rPr lang="en-US" sz="4800" dirty="0" smtClean="0">
                <a:latin typeface="Arial" panose="020B0604020202020204" pitchFamily="34" charset="0"/>
                <a:cs typeface="Arial" panose="020B0604020202020204" pitchFamily="34" charset="0"/>
              </a:rPr>
              <a:t>OR</a:t>
            </a:r>
          </a:p>
        </p:txBody>
      </p:sp>
      <p:sp>
        <p:nvSpPr>
          <p:cNvPr id="5" name="Rectangle 4"/>
          <p:cNvSpPr/>
          <p:nvPr/>
        </p:nvSpPr>
        <p:spPr>
          <a:xfrm>
            <a:off x="342038" y="4625315"/>
            <a:ext cx="11689539" cy="1569660"/>
          </a:xfrm>
          <a:prstGeom prst="rect">
            <a:avLst/>
          </a:prstGeom>
        </p:spPr>
        <p:txBody>
          <a:bodyPr wrap="square">
            <a:spAutoFit/>
          </a:bodyPr>
          <a:lstStyle/>
          <a:p>
            <a:r>
              <a:rPr lang="en-US" sz="4800" dirty="0" smtClean="0">
                <a:latin typeface="Arial" panose="020B0604020202020204" pitchFamily="34" charset="0"/>
                <a:cs typeface="Arial" panose="020B0604020202020204" pitchFamily="34" charset="0"/>
              </a:rPr>
              <a:t>2.)  Support ALL of them for some amount as long as you possibly can.</a:t>
            </a:r>
          </a:p>
        </p:txBody>
      </p:sp>
    </p:spTree>
    <p:extLst>
      <p:ext uri="{BB962C8B-B14F-4D97-AF65-F5344CB8AC3E}">
        <p14:creationId xmlns:p14="http://schemas.microsoft.com/office/powerpoint/2010/main" val="3797267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judgment seat of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80" y="0"/>
            <a:ext cx="14378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8758" y="360947"/>
            <a:ext cx="12248147" cy="4524315"/>
          </a:xfrm>
          <a:prstGeom prst="rect">
            <a:avLst/>
          </a:prstGeom>
        </p:spPr>
        <p:txBody>
          <a:bodyPr wrap="square">
            <a:spAutoFit/>
          </a:bodyPr>
          <a:lstStyle/>
          <a:p>
            <a:r>
              <a:rPr lang="en-US" sz="4800" b="1" u="sng" dirty="0" smtClean="0">
                <a:latin typeface="Arial" panose="020B0604020202020204" pitchFamily="34" charset="0"/>
                <a:cs typeface="Arial" panose="020B0604020202020204" pitchFamily="34" charset="0"/>
              </a:rPr>
              <a:t>2 Corinthians 5:10</a:t>
            </a:r>
          </a:p>
          <a:p>
            <a:r>
              <a:rPr lang="en-US" sz="4800" b="1" dirty="0" smtClean="0">
                <a:latin typeface="Arial" panose="020B0604020202020204" pitchFamily="34" charset="0"/>
                <a:cs typeface="Arial" panose="020B0604020202020204" pitchFamily="34" charset="0"/>
              </a:rPr>
              <a:t>For </a:t>
            </a:r>
            <a:r>
              <a:rPr lang="en-US" sz="4800" b="1" dirty="0">
                <a:latin typeface="Arial" panose="020B0604020202020204" pitchFamily="34" charset="0"/>
                <a:cs typeface="Arial" panose="020B0604020202020204" pitchFamily="34" charset="0"/>
              </a:rPr>
              <a:t>we must all </a:t>
            </a:r>
            <a:r>
              <a:rPr lang="en-US" sz="4800" b="1" dirty="0">
                <a:solidFill>
                  <a:schemeClr val="bg1"/>
                </a:solidFill>
                <a:latin typeface="Arial" panose="020B0604020202020204" pitchFamily="34" charset="0"/>
                <a:cs typeface="Arial" panose="020B0604020202020204" pitchFamily="34" charset="0"/>
              </a:rPr>
              <a:t>appear before </a:t>
            </a:r>
            <a:r>
              <a:rPr lang="en-US" sz="4800" b="1" dirty="0">
                <a:latin typeface="Arial" panose="020B0604020202020204" pitchFamily="34" charset="0"/>
                <a:cs typeface="Arial" panose="020B0604020202020204" pitchFamily="34" charset="0"/>
              </a:rPr>
              <a:t>the judgment seat of </a:t>
            </a:r>
            <a:r>
              <a:rPr lang="en-US" sz="4800" b="1" dirty="0">
                <a:solidFill>
                  <a:schemeClr val="bg1"/>
                </a:solidFill>
                <a:latin typeface="Arial" panose="020B0604020202020204" pitchFamily="34" charset="0"/>
                <a:cs typeface="Arial" panose="020B0604020202020204" pitchFamily="34" charset="0"/>
              </a:rPr>
              <a:t>Christ, so that </a:t>
            </a:r>
            <a:r>
              <a:rPr lang="en-US" sz="4800" b="1" dirty="0">
                <a:latin typeface="Arial" panose="020B0604020202020204" pitchFamily="34" charset="0"/>
                <a:cs typeface="Arial" panose="020B0604020202020204" pitchFamily="34" charset="0"/>
              </a:rPr>
              <a:t>each of us may receive </a:t>
            </a:r>
            <a:r>
              <a:rPr lang="en-US" sz="4800" b="1" dirty="0">
                <a:solidFill>
                  <a:schemeClr val="bg1"/>
                </a:solidFill>
                <a:latin typeface="Arial" panose="020B0604020202020204" pitchFamily="34" charset="0"/>
                <a:cs typeface="Arial" panose="020B0604020202020204" pitchFamily="34" charset="0"/>
              </a:rPr>
              <a:t>what is due us for the</a:t>
            </a:r>
            <a:r>
              <a:rPr lang="en-US" sz="4800" b="1" dirty="0">
                <a:latin typeface="Arial" panose="020B0604020202020204" pitchFamily="34" charset="0"/>
                <a:cs typeface="Arial" panose="020B0604020202020204" pitchFamily="34" charset="0"/>
              </a:rPr>
              <a:t> </a:t>
            </a:r>
            <a:r>
              <a:rPr lang="en-US" sz="4800" b="1" dirty="0">
                <a:solidFill>
                  <a:schemeClr val="bg1"/>
                </a:solidFill>
                <a:latin typeface="Arial" panose="020B0604020202020204" pitchFamily="34" charset="0"/>
                <a:cs typeface="Arial" panose="020B0604020202020204" pitchFamily="34" charset="0"/>
              </a:rPr>
              <a:t>things done while in the body, whether good or bad.</a:t>
            </a:r>
          </a:p>
        </p:txBody>
      </p:sp>
    </p:spTree>
    <p:extLst>
      <p:ext uri="{BB962C8B-B14F-4D97-AF65-F5344CB8AC3E}">
        <p14:creationId xmlns:p14="http://schemas.microsoft.com/office/powerpoint/2010/main" val="3670215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Hzs1GzfkJTLBnGIMgu_AeE4WaFBtEdpT9TdaUTAoC0bnljkkAxl7DZcUvEIw4z7NM-TNRCpqGm9CaKzIJTEFuNxCuFoc8qyqb0yScV0rLIpNwsww13zrq0_dfFSuIhUeYKNsK8t72pPp1e-VWACLQ7FDs03VJsQvxscHKTIH6lQCNCcxckMrqvvlKWjSLLKD5QIMer1n0e3BrNPw9R6eEf6iFvR0WzYeE0UCE2h2ypmHwim5XFXiOS2nZSesGinRm7ncqa0lE7n30TpSqs5Gj73GZNz4q_hhtY_k9Rbk9oOxKBk1LgCZ4aA-b4sslLstTAXdzwoD_TPjj_UzYX_ZGV3tvUcUuhFGRwixMMByEEekqy-K_2Kne_uR3TTZdD5yV0eAhZ2Htjzfrq3TIuQZzPqYYFW45QoRhgDCNTC_nCyHv2tLJBGpqzZZ_1_q815Uem018_iWopJcGmFgQJuTsB0RWxWS-h8mLbyv6_3Pe2r15mCQuVocljocPqeyxYPjd-iTHIsTRekB68Zh0mAZvOikREOecjqAhuI48r6n5yBxmwNpEydZ4EoCmrXAnFiLJCdrbVPIasE7H6KaBOF3uKbevjjtB9YnpuulTI2WJ1Y3VIAwr0iXK2HDqMlpFK5GVxfrkTGUAwKzCVQCyYaX28pYHFQKNOGGQKndlzH6ICfw-3tVt4yoSVZjnp0lKKuPCJm01J6aebJv4gthMm0kw_VgsFWgaiioZb0I_2DX3gIQEHg=w807-h60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2025" y="410912"/>
            <a:ext cx="7686675"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35581" y="2141621"/>
            <a:ext cx="5847345" cy="1569660"/>
          </a:xfrm>
          <a:prstGeom prst="rect">
            <a:avLst/>
          </a:prstGeom>
        </p:spPr>
        <p:txBody>
          <a:bodyPr wrap="square">
            <a:spAutoFit/>
          </a:bodyPr>
          <a:lstStyle/>
          <a:p>
            <a:pPr algn="ctr"/>
            <a:r>
              <a:rPr lang="en-US" sz="4800" dirty="0" smtClean="0">
                <a:latin typeface="Arial" panose="020B0604020202020204" pitchFamily="34" charset="0"/>
                <a:cs typeface="Arial" panose="020B0604020202020204" pitchFamily="34" charset="0"/>
              </a:rPr>
              <a:t>Frank C. Case</a:t>
            </a:r>
          </a:p>
          <a:p>
            <a:pPr algn="ctr"/>
            <a:r>
              <a:rPr lang="en-US" sz="4800" dirty="0" smtClean="0">
                <a:latin typeface="Arial" panose="020B0604020202020204" pitchFamily="34" charset="0"/>
                <a:cs typeface="Arial" panose="020B0604020202020204" pitchFamily="34" charset="0"/>
              </a:rPr>
              <a:t>1896-1976</a:t>
            </a:r>
          </a:p>
        </p:txBody>
      </p:sp>
    </p:spTree>
    <p:extLst>
      <p:ext uri="{BB962C8B-B14F-4D97-AF65-F5344CB8AC3E}">
        <p14:creationId xmlns:p14="http://schemas.microsoft.com/office/powerpoint/2010/main" val="952556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eet and shoes in a cir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7985"/>
            <a:ext cx="12192000" cy="85947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266700" y="3276600"/>
            <a:ext cx="11525250" cy="2990850"/>
          </a:xfrm>
        </p:spPr>
        <p:txBody>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10:14-17</a:t>
            </a:r>
            <a:b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Attractive Feet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66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2739" y="766888"/>
            <a:ext cx="5847345" cy="1569660"/>
          </a:xfrm>
          <a:prstGeom prst="rect">
            <a:avLst/>
          </a:prstGeom>
        </p:spPr>
        <p:txBody>
          <a:bodyPr wrap="square">
            <a:spAutoFit/>
          </a:bodyPr>
          <a:lstStyle/>
          <a:p>
            <a:pPr algn="ctr"/>
            <a:r>
              <a:rPr lang="en-US" sz="4800" dirty="0" smtClean="0">
                <a:latin typeface="Arial" panose="020B0604020202020204" pitchFamily="34" charset="0"/>
                <a:cs typeface="Arial" panose="020B0604020202020204" pitchFamily="34" charset="0"/>
              </a:rPr>
              <a:t>John &amp; Betty </a:t>
            </a:r>
            <a:r>
              <a:rPr lang="en-US" sz="4800" dirty="0" err="1" smtClean="0">
                <a:latin typeface="Arial" panose="020B0604020202020204" pitchFamily="34" charset="0"/>
                <a:cs typeface="Arial" panose="020B0604020202020204" pitchFamily="34" charset="0"/>
              </a:rPr>
              <a:t>Stam</a:t>
            </a:r>
            <a:endParaRPr lang="en-US" sz="4800" dirty="0" smtClean="0">
              <a:latin typeface="Arial" panose="020B0604020202020204" pitchFamily="34" charset="0"/>
              <a:cs typeface="Arial" panose="020B0604020202020204" pitchFamily="34" charset="0"/>
            </a:endParaRPr>
          </a:p>
          <a:p>
            <a:pPr algn="ctr"/>
            <a:r>
              <a:rPr lang="en-US" sz="4800" dirty="0" smtClean="0">
                <a:latin typeface="Arial" panose="020B0604020202020204" pitchFamily="34" charset="0"/>
                <a:cs typeface="Arial" panose="020B0604020202020204" pitchFamily="34" charset="0"/>
              </a:rPr>
              <a:t>1906/7-1934</a:t>
            </a:r>
          </a:p>
        </p:txBody>
      </p:sp>
      <p:pic>
        <p:nvPicPr>
          <p:cNvPr id="8196" name="Picture 4" descr="Image result for John &amp; Betty Stam's baby daugh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26" y="2952749"/>
            <a:ext cx="571500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John &amp; Betty S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37" y="236620"/>
            <a:ext cx="4199857" cy="419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95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par>
                                <p:cTn id="14" presetID="10" presetClass="entr" presetSubtype="0" fill="hold" nodeType="with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fade">
                                      <p:cBhvr>
                                        <p:cTn id="1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world in 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853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8758" y="360947"/>
            <a:ext cx="12248147" cy="1569660"/>
          </a:xfrm>
          <a:prstGeom prst="rect">
            <a:avLst/>
          </a:prstGeom>
        </p:spPr>
        <p:txBody>
          <a:bodyPr wrap="square">
            <a:spAutoFit/>
          </a:bodyPr>
          <a:lstStyle/>
          <a:p>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fate of t</a:t>
            </a:r>
            <a:r>
              <a:rPr lang="en-US" sz="4800" b="1" dirty="0">
                <a:latin typeface="Arial" panose="020B0604020202020204" pitchFamily="34" charset="0"/>
                <a:ea typeface="Calibri" panose="020F0502020204030204" pitchFamily="34" charset="0"/>
                <a:cs typeface="Arial" panose="020B0604020202020204" pitchFamily="34" charset="0"/>
              </a:rPr>
              <a:t>he world is in </a:t>
            </a: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the hands of nameless </a:t>
            </a:r>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a:t>
            </a:r>
            <a:r>
              <a:rPr lang="en-US" sz="4800" b="1" dirty="0" smtClean="0">
                <a:latin typeface="Arial" panose="020B0604020202020204" pitchFamily="34" charset="0"/>
                <a:ea typeface="Calibri" panose="020F0502020204030204" pitchFamily="34" charset="0"/>
                <a:cs typeface="Arial" panose="020B0604020202020204" pitchFamily="34" charset="0"/>
              </a:rPr>
              <a:t>aints.”</a:t>
            </a:r>
            <a:r>
              <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439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5509200"/>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p>
          <a:p>
            <a:r>
              <a:rPr lang="en-US" sz="4400" b="1" baseline="30000" dirty="0" smtClean="0">
                <a:latin typeface="Arial" panose="020B0604020202020204" pitchFamily="34" charset="0"/>
                <a:cs typeface="Arial" panose="020B0604020202020204" pitchFamily="34" charset="0"/>
              </a:rPr>
              <a:t>9</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If you declare with your mouth, “Jesus is Lord,” and believe in your heart that God raised him from the dead, you will be saved. </a:t>
            </a:r>
            <a:r>
              <a:rPr lang="en-US" sz="4400" b="1" baseline="30000" dirty="0">
                <a:latin typeface="Arial" panose="020B0604020202020204" pitchFamily="34" charset="0"/>
                <a:cs typeface="Arial" panose="020B0604020202020204" pitchFamily="34" charset="0"/>
              </a:rPr>
              <a:t>10 </a:t>
            </a:r>
            <a:r>
              <a:rPr lang="en-US" sz="4400" dirty="0">
                <a:latin typeface="Arial" panose="020B0604020202020204" pitchFamily="34" charset="0"/>
                <a:cs typeface="Arial" panose="020B0604020202020204" pitchFamily="34" charset="0"/>
              </a:rPr>
              <a:t>For it is with your heart that you believe and are justified, and it is with your mouth that you profess your faith and are saved. </a:t>
            </a:r>
            <a:endParaRPr lang="en-US" sz="44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43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4832092"/>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p>
          <a:p>
            <a:r>
              <a:rPr lang="en-US" sz="4400" b="1" baseline="30000" dirty="0" smtClean="0">
                <a:latin typeface="Arial" panose="020B0604020202020204" pitchFamily="34" charset="0"/>
                <a:cs typeface="Arial" panose="020B0604020202020204" pitchFamily="34" charset="0"/>
              </a:rPr>
              <a:t>11</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As Scripture says, “Anyone who believes in him will never be put to shame.” </a:t>
            </a:r>
            <a:r>
              <a:rPr lang="en-US" sz="4400" b="1" baseline="30000" dirty="0">
                <a:latin typeface="Arial" panose="020B0604020202020204" pitchFamily="34" charset="0"/>
                <a:cs typeface="Arial" panose="020B0604020202020204" pitchFamily="34" charset="0"/>
              </a:rPr>
              <a:t>12 </a:t>
            </a:r>
            <a:r>
              <a:rPr lang="en-US" sz="4400" dirty="0">
                <a:latin typeface="Arial" panose="020B0604020202020204" pitchFamily="34" charset="0"/>
                <a:cs typeface="Arial" panose="020B0604020202020204" pitchFamily="34" charset="0"/>
              </a:rPr>
              <a:t>For there is no difference between Jew and Gentile—the same Lord is Lord of all and richly blesses all who call on him, </a:t>
            </a:r>
            <a:r>
              <a:rPr lang="en-US" sz="4400" b="1" baseline="30000" dirty="0">
                <a:latin typeface="Arial" panose="020B0604020202020204" pitchFamily="34" charset="0"/>
                <a:cs typeface="Arial" panose="020B0604020202020204" pitchFamily="34" charset="0"/>
              </a:rPr>
              <a:t>13 </a:t>
            </a:r>
            <a:r>
              <a:rPr lang="en-US" sz="4400" dirty="0">
                <a:latin typeface="Arial" panose="020B0604020202020204" pitchFamily="34" charset="0"/>
                <a:cs typeface="Arial" panose="020B0604020202020204" pitchFamily="34" charset="0"/>
              </a:rPr>
              <a:t>for, “Everyone who calls on the name of the Lord will be saved.”</a:t>
            </a:r>
            <a:endParaRPr lang="en-US" sz="44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386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p>
          <a:p>
            <a:r>
              <a:rPr lang="en-US" sz="4400" b="1" baseline="30000" dirty="0" smtClean="0">
                <a:latin typeface="Arial" panose="020B0604020202020204" pitchFamily="34" charset="0"/>
                <a:cs typeface="Arial" panose="020B0604020202020204" pitchFamily="34" charset="0"/>
              </a:rPr>
              <a:t>14</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How, then, can they call on the one they have not believed in? And how can they believe in the one of whom they have not heard? And how can they hear without someone preaching to them?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And how can anyone preach unless they are sent? As it is written: “How beautiful are the feet of those who bring good news</a:t>
            </a: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205142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4832092"/>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endParaRPr lang="en-US" sz="4400" b="1" baseline="30000" dirty="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16</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But not all the Israelites accepted the good news. For Isaiah says, “Lord, who has believed our message?” </a:t>
            </a:r>
            <a:r>
              <a:rPr lang="en-US" sz="4400" b="1" baseline="30000" dirty="0">
                <a:latin typeface="Arial" panose="020B0604020202020204" pitchFamily="34" charset="0"/>
                <a:cs typeface="Arial" panose="020B0604020202020204" pitchFamily="34" charset="0"/>
              </a:rPr>
              <a:t>17 </a:t>
            </a:r>
            <a:r>
              <a:rPr lang="en-US" sz="4400" dirty="0">
                <a:latin typeface="Arial" panose="020B0604020202020204" pitchFamily="34" charset="0"/>
                <a:cs typeface="Arial" panose="020B0604020202020204" pitchFamily="34" charset="0"/>
              </a:rPr>
              <a:t>Consequently, faith comes from hearing the message, and the message is heard through the word about Christ. </a:t>
            </a:r>
          </a:p>
        </p:txBody>
      </p:sp>
    </p:spTree>
    <p:extLst>
      <p:ext uri="{BB962C8B-B14F-4D97-AF65-F5344CB8AC3E}">
        <p14:creationId xmlns:p14="http://schemas.microsoft.com/office/powerpoint/2010/main" val="373282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4154984"/>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p>
          <a:p>
            <a:r>
              <a:rPr lang="en-US" sz="4400" b="1" baseline="30000" dirty="0" smtClean="0">
                <a:latin typeface="Arial" panose="020B0604020202020204" pitchFamily="34" charset="0"/>
                <a:cs typeface="Arial" panose="020B0604020202020204" pitchFamily="34" charset="0"/>
              </a:rPr>
              <a:t>12</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For there is no difference between Jew and Gentile—the same Lord is Lord of all and richly blesses all who call on him, </a:t>
            </a:r>
            <a:r>
              <a:rPr lang="en-US" sz="4400" b="1" baseline="30000" dirty="0">
                <a:latin typeface="Arial" panose="020B0604020202020204" pitchFamily="34" charset="0"/>
                <a:cs typeface="Arial" panose="020B0604020202020204" pitchFamily="34" charset="0"/>
              </a:rPr>
              <a:t>13 </a:t>
            </a:r>
            <a:r>
              <a:rPr lang="en-US" sz="4400" dirty="0">
                <a:latin typeface="Arial" panose="020B0604020202020204" pitchFamily="34" charset="0"/>
                <a:cs typeface="Arial" panose="020B0604020202020204" pitchFamily="34" charset="0"/>
              </a:rPr>
              <a:t>for, “Everyone who calls on the name of the Lord will be saved.”</a:t>
            </a:r>
            <a:endParaRPr lang="en-US" sz="44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459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Romans 10</a:t>
            </a:r>
          </a:p>
          <a:p>
            <a:r>
              <a:rPr lang="en-US" sz="4400" b="1" baseline="30000" dirty="0" smtClean="0">
                <a:latin typeface="Arial" panose="020B0604020202020204" pitchFamily="34" charset="0"/>
                <a:cs typeface="Arial" panose="020B0604020202020204" pitchFamily="34" charset="0"/>
              </a:rPr>
              <a:t>14</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How, then, can they call on the one they have not believed in? And how can they believe in the one of whom they have not heard? And how can they hear without someone preaching to them?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And how can anyone preach unless they are sent? As it is written: “How beautiful are the feet of those who bring good news</a:t>
            </a: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504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4" y="284755"/>
            <a:ext cx="11593286" cy="1446550"/>
          </a:xfrm>
          <a:prstGeom prst="rect">
            <a:avLst/>
          </a:prstGeom>
        </p:spPr>
        <p:txBody>
          <a:bodyPr wrap="square">
            <a:spAutoFit/>
          </a:bodyPr>
          <a:lstStyle/>
          <a:p>
            <a:pPr algn="ctr"/>
            <a:r>
              <a:rPr lang="en-US" sz="4400" b="1" dirty="0" smtClean="0">
                <a:latin typeface="Arial" panose="020B0604020202020204" pitchFamily="34" charset="0"/>
                <a:cs typeface="Arial" panose="020B0604020202020204" pitchFamily="34" charset="0"/>
              </a:rPr>
              <a:t>WHO should be doing the sending…and WHO should go?</a:t>
            </a:r>
            <a:endParaRPr lang="en-US" sz="4400" dirty="0">
              <a:latin typeface="Arial" panose="020B0604020202020204" pitchFamily="34" charset="0"/>
              <a:cs typeface="Arial" panose="020B0604020202020204" pitchFamily="34" charset="0"/>
            </a:endParaRPr>
          </a:p>
        </p:txBody>
      </p:sp>
      <p:pic>
        <p:nvPicPr>
          <p:cNvPr id="1026" name="Picture 2" descr="Image result for s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66" y="2016125"/>
            <a:ext cx="9336982" cy="442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5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1934</TotalTime>
  <Words>301</Words>
  <Application>Microsoft Office PowerPoint</Application>
  <PresentationFormat>Widescreen</PresentationFormat>
  <Paragraphs>42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#1-Col.1;1-7-Identity</vt:lpstr>
      <vt:lpstr>PowerPoint Presentation</vt:lpstr>
      <vt:lpstr>Romans 10:14-17 Attractive Feet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22—Parable of the King &amp; His Son’s Wedding Feast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63</cp:revision>
  <dcterms:created xsi:type="dcterms:W3CDTF">2019-09-08T03:12:39Z</dcterms:created>
  <dcterms:modified xsi:type="dcterms:W3CDTF">2019-09-22T14:57:39Z</dcterms:modified>
</cp:coreProperties>
</file>