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375" r:id="rId3"/>
    <p:sldId id="376" r:id="rId4"/>
    <p:sldId id="357" r:id="rId5"/>
    <p:sldId id="378" r:id="rId6"/>
    <p:sldId id="379" r:id="rId7"/>
    <p:sldId id="380" r:id="rId8"/>
    <p:sldId id="377" r:id="rId9"/>
    <p:sldId id="341" r:id="rId10"/>
    <p:sldId id="342" r:id="rId11"/>
    <p:sldId id="382" r:id="rId12"/>
    <p:sldId id="353" r:id="rId13"/>
    <p:sldId id="383" r:id="rId14"/>
    <p:sldId id="266" r:id="rId15"/>
    <p:sldId id="384" r:id="rId16"/>
    <p:sldId id="385" r:id="rId17"/>
    <p:sldId id="386" r:id="rId18"/>
    <p:sldId id="387" r:id="rId19"/>
    <p:sldId id="388" r:id="rId20"/>
    <p:sldId id="389" r:id="rId21"/>
    <p:sldId id="390" r:id="rId22"/>
    <p:sldId id="391" r:id="rId23"/>
    <p:sldId id="392" r:id="rId24"/>
    <p:sldId id="394" r:id="rId25"/>
    <p:sldId id="393" r:id="rId26"/>
    <p:sldId id="395" r:id="rId27"/>
    <p:sldId id="396" r:id="rId28"/>
    <p:sldId id="398" r:id="rId29"/>
    <p:sldId id="397" r:id="rId30"/>
    <p:sldId id="3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p:scale>
          <a:sx n="26" d="100"/>
          <a:sy n="26" d="100"/>
        </p:scale>
        <p:origin x="2484"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C268C3-3C97-4016-BCAC-620BE0D0F447}"/>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924FF-61BE-43D0-866C-D5A6A0544C20}"/>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B37EBC-F9CB-4748-BFFF-EF150952934C}"/>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A587C-0FE7-4763-8492-0D4BDACBB03B}"/>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D830E-F6BF-4BAC-89AF-18299AC2F76B}"/>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2BBC41-899F-4225-9766-C7D96EBE430B}"/>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6" name="Footer Placeholder 5">
            <a:extLst>
              <a:ext uri="{FF2B5EF4-FFF2-40B4-BE49-F238E27FC236}">
                <a16:creationId xmlns:a16="http://schemas.microsoft.com/office/drawing/2014/main" xmlns=""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63A63-C5CF-4024-832B-A46DC51B2191}"/>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8" name="Footer Placeholder 7">
            <a:extLst>
              <a:ext uri="{FF2B5EF4-FFF2-40B4-BE49-F238E27FC236}">
                <a16:creationId xmlns:a16="http://schemas.microsoft.com/office/drawing/2014/main" xmlns=""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3A5162-21C9-4606-A7FA-00E4850DB7BF}"/>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4" name="Footer Placeholder 3">
            <a:extLst>
              <a:ext uri="{FF2B5EF4-FFF2-40B4-BE49-F238E27FC236}">
                <a16:creationId xmlns:a16="http://schemas.microsoft.com/office/drawing/2014/main" xmlns=""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D98EAB-5D23-4489-A2C0-4827460EE63D}"/>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3" name="Footer Placeholder 2">
            <a:extLst>
              <a:ext uri="{FF2B5EF4-FFF2-40B4-BE49-F238E27FC236}">
                <a16:creationId xmlns:a16="http://schemas.microsoft.com/office/drawing/2014/main" xmlns=""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508DE7-8811-4860-A63E-967080A664AB}"/>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6" name="Footer Placeholder 5">
            <a:extLst>
              <a:ext uri="{FF2B5EF4-FFF2-40B4-BE49-F238E27FC236}">
                <a16:creationId xmlns:a16="http://schemas.microsoft.com/office/drawing/2014/main" xmlns=""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A335AB-7E3A-4E6D-8F8A-58D957FF45D0}"/>
              </a:ext>
            </a:extLst>
          </p:cNvPr>
          <p:cNvSpPr>
            <a:spLocks noGrp="1"/>
          </p:cNvSpPr>
          <p:nvPr>
            <p:ph type="dt" sz="half" idx="10"/>
          </p:nvPr>
        </p:nvSpPr>
        <p:spPr/>
        <p:txBody>
          <a:bodyPr/>
          <a:lstStyle/>
          <a:p>
            <a:fld id="{1661F1D9-E0E2-4C02-AA54-9971D2D4F0E0}" type="datetimeFigureOut">
              <a:rPr lang="en-US" smtClean="0"/>
              <a:t>1/5/2018</a:t>
            </a:fld>
            <a:endParaRPr lang="en-US"/>
          </a:p>
        </p:txBody>
      </p:sp>
      <p:sp>
        <p:nvSpPr>
          <p:cNvPr id="6" name="Footer Placeholder 5">
            <a:extLst>
              <a:ext uri="{FF2B5EF4-FFF2-40B4-BE49-F238E27FC236}">
                <a16:creationId xmlns:a16="http://schemas.microsoft.com/office/drawing/2014/main" xmlns=""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1/5/2018</a:t>
            </a:fld>
            <a:endParaRPr lang="en-US"/>
          </a:p>
        </p:txBody>
      </p:sp>
      <p:sp>
        <p:nvSpPr>
          <p:cNvPr id="5" name="Footer Placeholder 4">
            <a:extLst>
              <a:ext uri="{FF2B5EF4-FFF2-40B4-BE49-F238E27FC236}">
                <a16:creationId xmlns:a16="http://schemas.microsoft.com/office/drawing/2014/main" xmlns=""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Image result for Percentage of americans married since 1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4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assets.pewresearch.org/wp-content/uploads/sites/12/2017/02/13143216/FT_17.02.09_loveMarriage_never-marri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646" y="0"/>
            <a:ext cx="4599296" cy="683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wedding co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912013"/>
            <a:ext cx="12036425" cy="982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4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77687" y="298174"/>
            <a:ext cx="11628783" cy="5632311"/>
          </a:xfrm>
          <a:prstGeom prst="rect">
            <a:avLst/>
          </a:prstGeom>
        </p:spPr>
        <p:txBody>
          <a:bodyPr wrap="square">
            <a:spAutoFit/>
          </a:bodyPr>
          <a:lstStyle/>
          <a:p>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“Under </a:t>
            </a:r>
            <a:r>
              <a:rPr lang="en-US" sz="3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Jewish law a woman was a thing; she was the possession of her husband, just as much as his house or his flocks of his material goods were.  She had no legal right whatever.  For instance, under Jewish law, a husband could divorce his wife for any cause, while a wife had no rights whatever in the initiation of divorce.  In Greek society a respectable woman lived a life of entire seclusion.  She never appeared on the streets alone, not even to go marketing.  She lived in the women’s apartments and did not join her menfolk even for meals</a:t>
            </a:r>
            <a:r>
              <a:rPr lang="en-US" sz="3600"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bg1"/>
              </a:solidFill>
            </a:endParaRPr>
          </a:p>
        </p:txBody>
      </p:sp>
    </p:spTree>
    <p:extLst>
      <p:ext uri="{BB962C8B-B14F-4D97-AF65-F5344CB8AC3E}">
        <p14:creationId xmlns:p14="http://schemas.microsoft.com/office/powerpoint/2010/main" val="2318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77687" y="298174"/>
            <a:ext cx="11628783" cy="5632311"/>
          </a:xfrm>
          <a:prstGeom prst="rect">
            <a:avLst/>
          </a:prstGeom>
        </p:spPr>
        <p:txBody>
          <a:bodyPr wrap="square">
            <a:spAutoFit/>
          </a:bodyPr>
          <a:lstStyle/>
          <a:p>
            <a:r>
              <a:rPr lang="en-US" sz="4000" i="1" dirty="0" smtClean="0">
                <a:solidFill>
                  <a:schemeClr val="bg1"/>
                </a:solidFill>
                <a:ea typeface="Calibri" panose="020F0502020204030204" pitchFamily="34" charset="0"/>
                <a:cs typeface="Times New Roman" panose="02020603050405020304" pitchFamily="18" charset="0"/>
              </a:rPr>
              <a:t>“</a:t>
            </a:r>
            <a:r>
              <a:rPr lang="en-US" sz="4000" i="1" dirty="0">
                <a:solidFill>
                  <a:schemeClr val="bg1"/>
                </a:solidFill>
              </a:rPr>
              <a:t>From her there was demanded a complete servitude and chastity; but her husband could go out as much as he chose, and could enter into as many relationships outside marriage as he liked and incur no stigma.  Both under Jewish and under Greek laws and customs, all the privileges belonged to the husband, and all the duties to the wife</a:t>
            </a:r>
            <a:r>
              <a:rPr lang="en-US" sz="4000" i="1" dirty="0" smtClean="0">
                <a:solidFill>
                  <a:schemeClr val="bg1"/>
                </a:solidFill>
              </a:rPr>
              <a:t>.”</a:t>
            </a:r>
          </a:p>
          <a:p>
            <a:endParaRPr lang="en-US" sz="4000" i="1" dirty="0">
              <a:solidFill>
                <a:schemeClr val="bg1"/>
              </a:solidFill>
            </a:endParaRPr>
          </a:p>
          <a:p>
            <a:r>
              <a:rPr lang="en-US" sz="4000" i="1" dirty="0" smtClean="0">
                <a:solidFill>
                  <a:schemeClr val="bg1"/>
                </a:solidFill>
              </a:rPr>
              <a:t>			</a:t>
            </a:r>
            <a:r>
              <a:rPr lang="en-US" sz="4000" dirty="0" smtClean="0">
                <a:solidFill>
                  <a:schemeClr val="bg1"/>
                </a:solidFill>
              </a:rPr>
              <a:t>(William Barclay)</a:t>
            </a:r>
            <a:endParaRPr lang="en-US" sz="4000" dirty="0">
              <a:solidFill>
                <a:schemeClr val="bg1"/>
              </a:solidFill>
            </a:endParaRPr>
          </a:p>
        </p:txBody>
      </p:sp>
    </p:spTree>
    <p:extLst>
      <p:ext uri="{BB962C8B-B14F-4D97-AF65-F5344CB8AC3E}">
        <p14:creationId xmlns:p14="http://schemas.microsoft.com/office/powerpoint/2010/main" val="33521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1" y="0"/>
            <a:ext cx="11838039" cy="6520070"/>
          </a:xfrm>
        </p:spPr>
        <p:txBody>
          <a:bodyPr>
            <a:noAutofit/>
          </a:bodyPr>
          <a:lstStyle/>
          <a:p>
            <a:r>
              <a:rPr lang="en-US" sz="4800" b="1" u="sng" dirty="0" smtClean="0">
                <a:solidFill>
                  <a:schemeClr val="bg1"/>
                </a:solidFill>
              </a:rPr>
              <a:t>Colossians 3:17-19</a:t>
            </a:r>
            <a:r>
              <a:rPr lang="en-US" sz="4800" b="1" i="1" dirty="0" smtClean="0">
                <a:solidFill>
                  <a:schemeClr val="bg1"/>
                </a:solidFill>
              </a:rPr>
              <a:t/>
            </a:r>
            <a:br>
              <a:rPr lang="en-US" sz="4800" b="1" i="1" dirty="0" smtClean="0">
                <a:solidFill>
                  <a:schemeClr val="bg1"/>
                </a:solidFill>
              </a:rPr>
            </a:br>
            <a:r>
              <a:rPr lang="en-US" sz="4800" i="1" baseline="30000" dirty="0" smtClean="0">
                <a:solidFill>
                  <a:schemeClr val="bg1"/>
                </a:solidFill>
                <a:latin typeface="+mn-lt"/>
              </a:rPr>
              <a:t>17</a:t>
            </a:r>
            <a:r>
              <a:rPr lang="en-US" sz="4800" i="1" baseline="30000" dirty="0">
                <a:solidFill>
                  <a:schemeClr val="bg1"/>
                </a:solidFill>
                <a:latin typeface="+mn-lt"/>
              </a:rPr>
              <a:t> </a:t>
            </a:r>
            <a:r>
              <a:rPr lang="en-US" sz="4800" i="1" dirty="0">
                <a:solidFill>
                  <a:schemeClr val="bg1"/>
                </a:solidFill>
                <a:latin typeface="+mn-lt"/>
              </a:rPr>
              <a:t>And whatever you do, whether in word or deed, do it all in the name of the Lord Jesus, giving thanks to God the Father through him.</a:t>
            </a:r>
            <a:r>
              <a:rPr lang="en-US" sz="4800" dirty="0">
                <a:solidFill>
                  <a:schemeClr val="bg1"/>
                </a:solidFill>
                <a:latin typeface="+mn-lt"/>
              </a:rPr>
              <a:t/>
            </a:r>
            <a:br>
              <a:rPr lang="en-US" sz="4800" dirty="0">
                <a:solidFill>
                  <a:schemeClr val="bg1"/>
                </a:solidFill>
                <a:latin typeface="+mn-lt"/>
              </a:rPr>
            </a:br>
            <a:r>
              <a:rPr lang="en-US" sz="4800" i="1" baseline="30000" dirty="0">
                <a:solidFill>
                  <a:schemeClr val="bg1"/>
                </a:solidFill>
                <a:latin typeface="+mn-lt"/>
              </a:rPr>
              <a:t>18 </a:t>
            </a:r>
            <a:r>
              <a:rPr lang="en-US" sz="4800" i="1" dirty="0">
                <a:solidFill>
                  <a:schemeClr val="bg1"/>
                </a:solidFill>
                <a:latin typeface="+mn-lt"/>
              </a:rPr>
              <a:t>Wives, submit yourselves to your husbands, as is fitting in the Lord.</a:t>
            </a:r>
            <a:r>
              <a:rPr lang="en-US" sz="4800" dirty="0">
                <a:solidFill>
                  <a:schemeClr val="bg1"/>
                </a:solidFill>
                <a:latin typeface="+mn-lt"/>
              </a:rPr>
              <a:t/>
            </a:r>
            <a:br>
              <a:rPr lang="en-US" sz="4800" dirty="0">
                <a:solidFill>
                  <a:schemeClr val="bg1"/>
                </a:solidFill>
                <a:latin typeface="+mn-lt"/>
              </a:rPr>
            </a:br>
            <a:r>
              <a:rPr lang="en-US" sz="4800" i="1" baseline="30000" dirty="0">
                <a:solidFill>
                  <a:schemeClr val="bg1"/>
                </a:solidFill>
                <a:latin typeface="+mn-lt"/>
              </a:rPr>
              <a:t>19 </a:t>
            </a:r>
            <a:r>
              <a:rPr lang="en-US" sz="4800" i="1" dirty="0">
                <a:solidFill>
                  <a:schemeClr val="bg1"/>
                </a:solidFill>
                <a:latin typeface="+mn-lt"/>
              </a:rPr>
              <a:t>Husbands, love your wives and do not be harsh with them.</a:t>
            </a:r>
            <a:r>
              <a:rPr lang="en-US" sz="4800" dirty="0">
                <a:solidFill>
                  <a:schemeClr val="bg1"/>
                </a:solidFill>
                <a:latin typeface="+mn-lt"/>
              </a:rPr>
              <a:t/>
            </a:r>
            <a:br>
              <a:rPr lang="en-US" sz="4800" dirty="0">
                <a:solidFill>
                  <a:schemeClr val="bg1"/>
                </a:solidFill>
                <a:latin typeface="+mn-lt"/>
              </a:rPr>
            </a:br>
            <a:endParaRPr lang="en-US" sz="4800" dirty="0">
              <a:solidFill>
                <a:schemeClr val="bg1"/>
              </a:solidFill>
              <a:latin typeface="+mn-lt"/>
            </a:endParaRPr>
          </a:p>
        </p:txBody>
      </p:sp>
    </p:spTree>
    <p:extLst>
      <p:ext uri="{BB962C8B-B14F-4D97-AF65-F5344CB8AC3E}">
        <p14:creationId xmlns:p14="http://schemas.microsoft.com/office/powerpoint/2010/main" val="7754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94936" y="271669"/>
            <a:ext cx="11274822" cy="2683565"/>
          </a:xfrm>
        </p:spPr>
        <p:txBody>
          <a:bodyPr>
            <a:noAutofit/>
          </a:bodyPr>
          <a:lstStyle/>
          <a:p>
            <a:r>
              <a:rPr lang="en-US" sz="4800" b="1" dirty="0" smtClean="0">
                <a:solidFill>
                  <a:schemeClr val="bg1"/>
                </a:solidFill>
              </a:rPr>
              <a:t>Marriage </a:t>
            </a:r>
            <a:r>
              <a:rPr lang="en-US" sz="4800" b="1" dirty="0">
                <a:solidFill>
                  <a:schemeClr val="bg1"/>
                </a:solidFill>
              </a:rPr>
              <a:t>and family is </a:t>
            </a:r>
            <a:r>
              <a:rPr lang="en-US" sz="4800" b="1" u="sng" dirty="0">
                <a:solidFill>
                  <a:schemeClr val="bg1"/>
                </a:solidFill>
              </a:rPr>
              <a:t>primarily</a:t>
            </a:r>
            <a:r>
              <a:rPr lang="en-US" sz="4800" b="1" dirty="0">
                <a:solidFill>
                  <a:schemeClr val="bg1"/>
                </a:solidFill>
              </a:rPr>
              <a:t> to be an outworking of our life in Jesus and an expression of our </a:t>
            </a: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gratitude </a:t>
            </a:r>
            <a:r>
              <a:rPr lang="en-US" sz="4800" b="1" dirty="0">
                <a:solidFill>
                  <a:schemeClr val="bg1"/>
                </a:solidFill>
              </a:rPr>
              <a:t>to God.  </a:t>
            </a:r>
            <a:endParaRPr lang="en-US" sz="4800" dirty="0">
              <a:solidFill>
                <a:schemeClr val="bg1"/>
              </a:solidFill>
              <a:latin typeface="+mn-lt"/>
            </a:endParaRPr>
          </a:p>
        </p:txBody>
      </p:sp>
      <p:pic>
        <p:nvPicPr>
          <p:cNvPr id="13314" name="Picture 2" descr="Image result for Norman Rockwell Family meal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284" y="1613452"/>
            <a:ext cx="6595165" cy="49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6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536713"/>
            <a:ext cx="11612752" cy="2484783"/>
          </a:xfrm>
        </p:spPr>
        <p:txBody>
          <a:bodyPr>
            <a:noAutofit/>
          </a:bodyPr>
          <a:lstStyle/>
          <a:p>
            <a:pPr algn="ctr"/>
            <a:r>
              <a:rPr lang="en-US" sz="4800" b="1" u="sng" dirty="0" smtClean="0">
                <a:solidFill>
                  <a:schemeClr val="bg1"/>
                </a:solidFill>
              </a:rPr>
              <a:t>Colossians 3:18</a:t>
            </a:r>
            <a:r>
              <a:rPr lang="en-US" sz="4800" dirty="0">
                <a:solidFill>
                  <a:schemeClr val="bg1"/>
                </a:solidFill>
                <a:latin typeface="+mn-lt"/>
              </a:rPr>
              <a:t/>
            </a:r>
            <a:br>
              <a:rPr lang="en-US" sz="4800" dirty="0">
                <a:solidFill>
                  <a:schemeClr val="bg1"/>
                </a:solidFill>
                <a:latin typeface="+mn-lt"/>
              </a:rPr>
            </a:br>
            <a:r>
              <a:rPr lang="en-US" sz="4800" i="1" dirty="0" smtClean="0">
                <a:solidFill>
                  <a:schemeClr val="bg1"/>
                </a:solidFill>
                <a:latin typeface="+mn-lt"/>
              </a:rPr>
              <a:t>Wives</a:t>
            </a:r>
            <a:r>
              <a:rPr lang="en-US" sz="4800" i="1" dirty="0">
                <a:solidFill>
                  <a:schemeClr val="bg1"/>
                </a:solidFill>
                <a:latin typeface="+mn-lt"/>
              </a:rPr>
              <a:t>, submit yourselves to your husbands, </a:t>
            </a:r>
            <a:r>
              <a:rPr lang="en-US" sz="4800" i="1" dirty="0" smtClean="0">
                <a:solidFill>
                  <a:schemeClr val="bg1"/>
                </a:solidFill>
                <a:latin typeface="+mn-lt"/>
              </a:rPr>
              <a:t/>
            </a:r>
            <a:br>
              <a:rPr lang="en-US" sz="4800" i="1" dirty="0" smtClean="0">
                <a:solidFill>
                  <a:schemeClr val="bg1"/>
                </a:solidFill>
                <a:latin typeface="+mn-lt"/>
              </a:rPr>
            </a:br>
            <a:r>
              <a:rPr lang="en-US" sz="4800" i="1" dirty="0" smtClean="0">
                <a:solidFill>
                  <a:schemeClr val="bg1"/>
                </a:solidFill>
                <a:latin typeface="+mn-lt"/>
              </a:rPr>
              <a:t>as </a:t>
            </a:r>
            <a:r>
              <a:rPr lang="en-US" sz="4800" i="1" dirty="0">
                <a:solidFill>
                  <a:schemeClr val="bg1"/>
                </a:solidFill>
                <a:latin typeface="+mn-lt"/>
              </a:rPr>
              <a:t>is fitting in the Lord</a:t>
            </a:r>
            <a:r>
              <a:rPr lang="en-US" sz="4800" i="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22089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C8504D4-99E3-4E1A-B4C2-E089C920933A}"/>
              </a:ext>
            </a:extLst>
          </p:cNvPr>
          <p:cNvSpPr txBox="1">
            <a:spLocks/>
          </p:cNvSpPr>
          <p:nvPr/>
        </p:nvSpPr>
        <p:spPr>
          <a:xfrm>
            <a:off x="168432" y="-52318"/>
            <a:ext cx="11612752" cy="6910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rPr>
              <a:t>Ephesians </a:t>
            </a:r>
            <a:r>
              <a:rPr lang="en-US" sz="4800" b="1" u="sng" dirty="0" smtClean="0">
                <a:solidFill>
                  <a:schemeClr val="bg1"/>
                </a:solidFill>
                <a:latin typeface="+mn-lt"/>
              </a:rPr>
              <a:t>5:21-24</a:t>
            </a:r>
            <a:endParaRPr lang="en-US" sz="4800" i="1" u="sng" dirty="0">
              <a:solidFill>
                <a:schemeClr val="bg1"/>
              </a:solidFill>
              <a:latin typeface="+mn-lt"/>
            </a:endParaRPr>
          </a:p>
          <a:p>
            <a:pPr algn="ctr"/>
            <a:r>
              <a:rPr lang="en-US" sz="4800" i="1" dirty="0" smtClean="0">
                <a:solidFill>
                  <a:schemeClr val="bg1"/>
                </a:solidFill>
                <a:latin typeface="+mn-lt"/>
              </a:rPr>
              <a:t>Submit </a:t>
            </a:r>
            <a:r>
              <a:rPr lang="en-US" sz="4800" i="1" dirty="0">
                <a:solidFill>
                  <a:schemeClr val="bg1"/>
                </a:solidFill>
                <a:latin typeface="+mn-lt"/>
              </a:rPr>
              <a:t>to one another out of reverence for Christ.  </a:t>
            </a:r>
            <a:r>
              <a:rPr lang="en-US" sz="4800" b="1" i="1" baseline="30000" dirty="0">
                <a:solidFill>
                  <a:schemeClr val="bg1"/>
                </a:solidFill>
                <a:latin typeface="+mn-lt"/>
              </a:rPr>
              <a:t>22 </a:t>
            </a:r>
            <a:r>
              <a:rPr lang="en-US" sz="4800" i="1" dirty="0">
                <a:solidFill>
                  <a:schemeClr val="bg1"/>
                </a:solidFill>
                <a:latin typeface="+mn-lt"/>
              </a:rPr>
              <a:t>Wives, submit yourselves to your own husbands as you do to the Lord.</a:t>
            </a:r>
            <a:r>
              <a:rPr lang="en-US" sz="4800" b="1" i="1" baseline="30000" dirty="0">
                <a:solidFill>
                  <a:schemeClr val="bg1"/>
                </a:solidFill>
                <a:latin typeface="+mn-lt"/>
              </a:rPr>
              <a:t>23 </a:t>
            </a:r>
            <a:r>
              <a:rPr lang="en-US" sz="4800" i="1" dirty="0">
                <a:solidFill>
                  <a:schemeClr val="bg1"/>
                </a:solidFill>
                <a:latin typeface="+mn-lt"/>
              </a:rPr>
              <a:t>For the husband is the head of the wife as Christ is the head of the church, his body, of which he is the Savior. </a:t>
            </a:r>
            <a:r>
              <a:rPr lang="en-US" sz="4800" b="1" i="1" baseline="30000" dirty="0">
                <a:solidFill>
                  <a:schemeClr val="bg1"/>
                </a:solidFill>
                <a:latin typeface="+mn-lt"/>
              </a:rPr>
              <a:t>24 </a:t>
            </a:r>
            <a:r>
              <a:rPr lang="en-US" sz="4800" i="1" dirty="0">
                <a:solidFill>
                  <a:schemeClr val="bg1"/>
                </a:solidFill>
                <a:latin typeface="+mn-lt"/>
              </a:rPr>
              <a:t>Now as the church submits to Christ, so also wives should submit to their husbands in everything</a:t>
            </a:r>
            <a:r>
              <a:rPr lang="en-US" sz="4800" i="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1086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C8504D4-99E3-4E1A-B4C2-E089C920933A}"/>
              </a:ext>
            </a:extLst>
          </p:cNvPr>
          <p:cNvSpPr txBox="1">
            <a:spLocks/>
          </p:cNvSpPr>
          <p:nvPr/>
        </p:nvSpPr>
        <p:spPr>
          <a:xfrm>
            <a:off x="168432" y="-52318"/>
            <a:ext cx="11612752" cy="6910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rPr>
              <a:t>I Peter 3:5, </a:t>
            </a:r>
            <a:r>
              <a:rPr lang="en-US" sz="4800" b="1" u="sng" dirty="0" smtClean="0">
                <a:solidFill>
                  <a:schemeClr val="bg1"/>
                </a:solidFill>
                <a:latin typeface="+mn-lt"/>
              </a:rPr>
              <a:t>6</a:t>
            </a:r>
            <a:endParaRPr lang="en-US" sz="4800" u="sng" dirty="0">
              <a:solidFill>
                <a:schemeClr val="bg1"/>
              </a:solidFill>
              <a:latin typeface="+mn-lt"/>
            </a:endParaRPr>
          </a:p>
          <a:p>
            <a:pPr algn="ctr"/>
            <a:r>
              <a:rPr lang="en-US" sz="4800" i="1" dirty="0" smtClean="0">
                <a:solidFill>
                  <a:schemeClr val="bg1"/>
                </a:solidFill>
                <a:latin typeface="+mn-lt"/>
              </a:rPr>
              <a:t>For </a:t>
            </a:r>
            <a:r>
              <a:rPr lang="en-US" sz="4800" i="1" dirty="0">
                <a:solidFill>
                  <a:schemeClr val="bg1"/>
                </a:solidFill>
                <a:latin typeface="+mn-lt"/>
              </a:rPr>
              <a:t>this is the way the holy women of the past who put their hope in God used to adorn themselves. They submitted themselves to their own husbands, </a:t>
            </a:r>
            <a:r>
              <a:rPr lang="en-US" sz="4800" b="1" i="1" baseline="30000" dirty="0">
                <a:solidFill>
                  <a:schemeClr val="bg1"/>
                </a:solidFill>
                <a:latin typeface="+mn-lt"/>
              </a:rPr>
              <a:t>6 </a:t>
            </a:r>
            <a:r>
              <a:rPr lang="en-US" sz="4800" i="1" dirty="0">
                <a:solidFill>
                  <a:schemeClr val="bg1"/>
                </a:solidFill>
                <a:latin typeface="+mn-lt"/>
              </a:rPr>
              <a:t>like Sarah, who obeyed Abraham and called him her lord. You are her daughters if you do what is right and do not give way to fear.</a:t>
            </a:r>
            <a:endParaRPr lang="en-US" sz="4800" dirty="0">
              <a:solidFill>
                <a:schemeClr val="bg1"/>
              </a:solidFill>
              <a:latin typeface="+mn-lt"/>
            </a:endParaRPr>
          </a:p>
          <a:p>
            <a:pPr algn="ctr"/>
            <a:endParaRPr lang="en-US" sz="4800" dirty="0">
              <a:solidFill>
                <a:schemeClr val="bg1"/>
              </a:solidFill>
              <a:latin typeface="+mn-lt"/>
            </a:endParaRPr>
          </a:p>
        </p:txBody>
      </p:sp>
    </p:spTree>
    <p:extLst>
      <p:ext uri="{BB962C8B-B14F-4D97-AF65-F5344CB8AC3E}">
        <p14:creationId xmlns:p14="http://schemas.microsoft.com/office/powerpoint/2010/main" val="3936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4338" name="Picture 2" descr="Image result for Cathy McMorris Rodgers in roundtable mee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 y="0"/>
            <a:ext cx="12162183" cy="912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8321906" y="248787"/>
            <a:ext cx="2789461" cy="2527619"/>
          </a:xfrm>
        </p:spPr>
        <p:txBody>
          <a:bodyPr>
            <a:normAutofit/>
          </a:bodyPr>
          <a:lstStyle/>
          <a:p>
            <a:r>
              <a:rPr lang="en-US" b="1" dirty="0" smtClean="0">
                <a:solidFill>
                  <a:schemeClr val="bg1"/>
                </a:solidFill>
                <a:latin typeface="+mn-lt"/>
              </a:rPr>
              <a:t>AGE</a:t>
            </a:r>
            <a:br>
              <a:rPr lang="en-US" b="1" dirty="0" smtClean="0">
                <a:solidFill>
                  <a:schemeClr val="bg1"/>
                </a:solidFill>
                <a:latin typeface="+mn-lt"/>
              </a:rPr>
            </a:br>
            <a:r>
              <a:rPr lang="en-US" b="1" dirty="0" smtClean="0">
                <a:solidFill>
                  <a:schemeClr val="bg1"/>
                </a:solidFill>
                <a:latin typeface="+mn-lt"/>
              </a:rPr>
              <a:t>@ MARRIAGE</a:t>
            </a:r>
            <a:endParaRPr lang="en-US" b="1" dirty="0">
              <a:solidFill>
                <a:schemeClr val="bg1"/>
              </a:solidFill>
              <a:latin typeface="+mn-lt"/>
            </a:endParaRPr>
          </a:p>
        </p:txBody>
      </p:sp>
      <p:pic>
        <p:nvPicPr>
          <p:cNvPr id="5122" name="Picture 2" descr="Image result for median age at first marri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030" y="0"/>
            <a:ext cx="7050443" cy="687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39148"/>
            <a:ext cx="11612752" cy="2484783"/>
          </a:xfrm>
        </p:spPr>
        <p:txBody>
          <a:bodyPr>
            <a:noAutofit/>
          </a:bodyPr>
          <a:lstStyle/>
          <a:p>
            <a:pPr algn="ctr"/>
            <a:r>
              <a:rPr lang="en-US" sz="4800" b="1" u="sng" dirty="0" smtClean="0">
                <a:solidFill>
                  <a:schemeClr val="bg1"/>
                </a:solidFill>
              </a:rPr>
              <a:t>Colossians 3:18</a:t>
            </a:r>
            <a:r>
              <a:rPr lang="en-US" sz="4800" dirty="0">
                <a:solidFill>
                  <a:schemeClr val="bg1"/>
                </a:solidFill>
                <a:latin typeface="+mn-lt"/>
              </a:rPr>
              <a:t/>
            </a:r>
            <a:br>
              <a:rPr lang="en-US" sz="4800" dirty="0">
                <a:solidFill>
                  <a:schemeClr val="bg1"/>
                </a:solidFill>
                <a:latin typeface="+mn-lt"/>
              </a:rPr>
            </a:br>
            <a:r>
              <a:rPr lang="en-US" sz="4800" i="1" dirty="0" smtClean="0">
                <a:solidFill>
                  <a:schemeClr val="bg1"/>
                </a:solidFill>
                <a:latin typeface="+mn-lt"/>
              </a:rPr>
              <a:t>Wives</a:t>
            </a:r>
            <a:r>
              <a:rPr lang="en-US" sz="4800" i="1" dirty="0">
                <a:solidFill>
                  <a:schemeClr val="bg1"/>
                </a:solidFill>
                <a:latin typeface="+mn-lt"/>
              </a:rPr>
              <a:t>, submit yourselves to your husbands, </a:t>
            </a:r>
            <a:r>
              <a:rPr lang="en-US" sz="4800" i="1" dirty="0" smtClean="0">
                <a:solidFill>
                  <a:schemeClr val="bg1"/>
                </a:solidFill>
                <a:latin typeface="+mn-lt"/>
              </a:rPr>
              <a:t/>
            </a:r>
            <a:br>
              <a:rPr lang="en-US" sz="4800" i="1" dirty="0" smtClean="0">
                <a:solidFill>
                  <a:schemeClr val="bg1"/>
                </a:solidFill>
                <a:latin typeface="+mn-lt"/>
              </a:rPr>
            </a:br>
            <a:r>
              <a:rPr lang="en-US" sz="4800" i="1" u="sng" dirty="0" smtClean="0">
                <a:solidFill>
                  <a:schemeClr val="bg1"/>
                </a:solidFill>
                <a:latin typeface="+mn-lt"/>
              </a:rPr>
              <a:t>as </a:t>
            </a:r>
            <a:r>
              <a:rPr lang="en-US" sz="4800" i="1" u="sng" dirty="0">
                <a:solidFill>
                  <a:schemeClr val="bg1"/>
                </a:solidFill>
                <a:latin typeface="+mn-lt"/>
              </a:rPr>
              <a:t>is fitting in the Lord</a:t>
            </a:r>
            <a:r>
              <a:rPr lang="en-US" sz="4800" i="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104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39148"/>
            <a:ext cx="11672386" cy="6997148"/>
          </a:xfrm>
        </p:spPr>
        <p:txBody>
          <a:bodyPr>
            <a:noAutofit/>
          </a:bodyPr>
          <a:lstStyle/>
          <a:p>
            <a:r>
              <a:rPr lang="en-US" sz="4800" u="sng" dirty="0" smtClean="0">
                <a:solidFill>
                  <a:schemeClr val="bg1"/>
                </a:solidFill>
                <a:latin typeface="+mn-lt"/>
              </a:rPr>
              <a:t>I Corinthians 15:27, 28</a:t>
            </a:r>
            <a:br>
              <a:rPr lang="en-US" sz="4800" u="sng" dirty="0" smtClean="0">
                <a:solidFill>
                  <a:schemeClr val="bg1"/>
                </a:solidFill>
                <a:latin typeface="+mn-lt"/>
              </a:rPr>
            </a:br>
            <a:r>
              <a:rPr lang="en-US" sz="4800" dirty="0" smtClean="0">
                <a:solidFill>
                  <a:schemeClr val="bg1"/>
                </a:solidFill>
                <a:latin typeface="+mn-lt"/>
              </a:rPr>
              <a:t>For</a:t>
            </a:r>
            <a:r>
              <a:rPr lang="en-US" sz="4800" dirty="0">
                <a:solidFill>
                  <a:schemeClr val="bg1"/>
                </a:solidFill>
                <a:latin typeface="+mn-lt"/>
              </a:rPr>
              <a:t> “</a:t>
            </a:r>
            <a:r>
              <a:rPr lang="en-US" sz="4800" dirty="0" smtClean="0">
                <a:solidFill>
                  <a:schemeClr val="bg1"/>
                </a:solidFill>
                <a:latin typeface="+mn-lt"/>
              </a:rPr>
              <a:t>God</a:t>
            </a:r>
            <a:r>
              <a:rPr lang="en-US" sz="4800" dirty="0">
                <a:solidFill>
                  <a:schemeClr val="bg1"/>
                </a:solidFill>
                <a:latin typeface="+mn-lt"/>
              </a:rPr>
              <a:t> has put all things in subjection under his feet.” But when it says, “all things are put in subjection,” it is plain that he is excepted who put all things in subjection under him.</a:t>
            </a:r>
            <a:r>
              <a:rPr lang="en-US" sz="4800" b="1" baseline="30000" dirty="0">
                <a:solidFill>
                  <a:schemeClr val="bg1"/>
                </a:solidFill>
                <a:latin typeface="+mn-lt"/>
              </a:rPr>
              <a:t>28 </a:t>
            </a:r>
            <a:r>
              <a:rPr lang="en-US" sz="4800" dirty="0">
                <a:solidFill>
                  <a:schemeClr val="bg1"/>
                </a:solidFill>
                <a:latin typeface="+mn-lt"/>
              </a:rPr>
              <a:t>When all things are subjected to him, then the Son himself will also be subjected to him who put all things in subjection under him, that God may be all in </a:t>
            </a:r>
            <a:r>
              <a:rPr lang="en-US" sz="4800" dirty="0" smtClean="0">
                <a:solidFill>
                  <a:schemeClr val="bg1"/>
                </a:solidFill>
                <a:latin typeface="+mn-lt"/>
              </a:rPr>
              <a:t>all.</a:t>
            </a:r>
            <a:endParaRPr lang="en-US" sz="4800" dirty="0">
              <a:solidFill>
                <a:schemeClr val="bg1"/>
              </a:solidFill>
              <a:latin typeface="+mn-lt"/>
            </a:endParaRPr>
          </a:p>
        </p:txBody>
      </p:sp>
    </p:spTree>
    <p:extLst>
      <p:ext uri="{BB962C8B-B14F-4D97-AF65-F5344CB8AC3E}">
        <p14:creationId xmlns:p14="http://schemas.microsoft.com/office/powerpoint/2010/main" val="28776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39148"/>
            <a:ext cx="11672386" cy="3498574"/>
          </a:xfrm>
        </p:spPr>
        <p:txBody>
          <a:bodyPr>
            <a:noAutofit/>
          </a:bodyPr>
          <a:lstStyle/>
          <a:p>
            <a:pPr algn="ctr"/>
            <a:r>
              <a:rPr lang="en-US" sz="4800" dirty="0">
                <a:solidFill>
                  <a:schemeClr val="bg1"/>
                </a:solidFill>
                <a:latin typeface="+mn-lt"/>
              </a:rPr>
              <a:t>What should Eve have done with the Serpent’s temptation IF she was living out marital submission to Adam? </a:t>
            </a:r>
            <a:endParaRPr lang="en-US" sz="4800" dirty="0">
              <a:solidFill>
                <a:schemeClr val="bg1"/>
              </a:solidFill>
              <a:latin typeface="+mn-lt"/>
            </a:endParaRPr>
          </a:p>
        </p:txBody>
      </p:sp>
      <p:pic>
        <p:nvPicPr>
          <p:cNvPr id="15362" name="Picture 2" descr="Image result for Eve and the serp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621" y="2732225"/>
            <a:ext cx="7577068" cy="37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animEffect transition="in" filter="fade">
                                      <p:cBhvr>
                                        <p:cTn id="9" dur="1000"/>
                                        <p:tgtEl>
                                          <p:spTgt spid="15362"/>
                                        </p:tgtEl>
                                      </p:cBhvr>
                                    </p:animEffect>
                                    <p:anim calcmode="lin" valueType="num">
                                      <p:cBhvr>
                                        <p:cTn id="10" dur="1000" fill="hold"/>
                                        <p:tgtEl>
                                          <p:spTgt spid="15362"/>
                                        </p:tgtEl>
                                        <p:attrNameLst>
                                          <p:attrName>ppt_x</p:attrName>
                                        </p:attrNameLst>
                                      </p:cBhvr>
                                      <p:tavLst>
                                        <p:tav tm="0">
                                          <p:val>
                                            <p:strVal val="#ppt_x"/>
                                          </p:val>
                                        </p:tav>
                                        <p:tav tm="100000">
                                          <p:val>
                                            <p:strVal val="#ppt_x"/>
                                          </p:val>
                                        </p:tav>
                                      </p:tavLst>
                                    </p:anim>
                                    <p:anim calcmode="lin" valueType="num">
                                      <p:cBhvr>
                                        <p:cTn id="11"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39149"/>
            <a:ext cx="11672386" cy="7255566"/>
          </a:xfrm>
        </p:spPr>
        <p:txBody>
          <a:bodyPr>
            <a:noAutofit/>
          </a:bodyPr>
          <a:lstStyle/>
          <a:p>
            <a:r>
              <a:rPr lang="en-US" sz="4800" b="1" u="sng" dirty="0" smtClean="0">
                <a:solidFill>
                  <a:schemeClr val="bg1"/>
                </a:solidFill>
              </a:rPr>
              <a:t>1 Timothy 2:11-15</a:t>
            </a:r>
            <a:r>
              <a:rPr lang="en-US" sz="4800" dirty="0" smtClean="0">
                <a:solidFill>
                  <a:schemeClr val="bg1"/>
                </a:solidFill>
              </a:rPr>
              <a:t/>
            </a:r>
            <a:br>
              <a:rPr lang="en-US" sz="4800" dirty="0" smtClean="0">
                <a:solidFill>
                  <a:schemeClr val="bg1"/>
                </a:solidFill>
              </a:rPr>
            </a:br>
            <a:r>
              <a:rPr lang="en-US" sz="4800" i="1" dirty="0">
                <a:solidFill>
                  <a:schemeClr val="bg1"/>
                </a:solidFill>
              </a:rPr>
              <a:t>L</a:t>
            </a:r>
            <a:r>
              <a:rPr lang="en-US" sz="4800" i="1" dirty="0" smtClean="0">
                <a:solidFill>
                  <a:schemeClr val="bg1"/>
                </a:solidFill>
              </a:rPr>
              <a:t>et </a:t>
            </a:r>
            <a:r>
              <a:rPr lang="en-US" sz="4800" i="1" dirty="0">
                <a:solidFill>
                  <a:schemeClr val="bg1"/>
                </a:solidFill>
              </a:rPr>
              <a:t>a woman learn quietly with all submissiveness. </a:t>
            </a:r>
            <a:r>
              <a:rPr lang="en-US" sz="4800" b="1" i="1" baseline="30000" dirty="0">
                <a:solidFill>
                  <a:schemeClr val="bg1"/>
                </a:solidFill>
              </a:rPr>
              <a:t>12 </a:t>
            </a:r>
            <a:r>
              <a:rPr lang="en-US" sz="4800" i="1" dirty="0">
                <a:solidFill>
                  <a:schemeClr val="bg1"/>
                </a:solidFill>
              </a:rPr>
              <a:t>I do not permit a woman to teach or to exercise authority over a man; rather, she is to remain quiet. </a:t>
            </a:r>
            <a:r>
              <a:rPr lang="en-US" sz="4800" b="1" i="1" baseline="30000" dirty="0">
                <a:solidFill>
                  <a:schemeClr val="bg1"/>
                </a:solidFill>
              </a:rPr>
              <a:t>13 </a:t>
            </a:r>
            <a:r>
              <a:rPr lang="en-US" sz="4800" i="1" dirty="0">
                <a:solidFill>
                  <a:schemeClr val="bg1"/>
                </a:solidFill>
              </a:rPr>
              <a:t>For Adam was formed first, then Eve; </a:t>
            </a:r>
            <a:r>
              <a:rPr lang="en-US" sz="4800" b="1" i="1" baseline="30000" dirty="0">
                <a:solidFill>
                  <a:schemeClr val="bg1"/>
                </a:solidFill>
              </a:rPr>
              <a:t>14 </a:t>
            </a:r>
            <a:r>
              <a:rPr lang="en-US" sz="4800" i="1" dirty="0">
                <a:solidFill>
                  <a:schemeClr val="bg1"/>
                </a:solidFill>
              </a:rPr>
              <a:t>and Adam was not deceived, but the woman was deceived and became a transgressor.</a:t>
            </a:r>
            <a:r>
              <a:rPr lang="en-US" sz="4800" b="1" i="1" baseline="30000" dirty="0">
                <a:solidFill>
                  <a:schemeClr val="bg1"/>
                </a:solidFill>
              </a:rPr>
              <a:t>15 </a:t>
            </a:r>
            <a:r>
              <a:rPr lang="en-US" sz="4800" i="1" dirty="0">
                <a:solidFill>
                  <a:schemeClr val="bg1"/>
                </a:solidFill>
              </a:rPr>
              <a:t>Yet she will be saved through childbearing—if they continue in faith and love and holiness, with self-control.</a:t>
            </a:r>
            <a:endParaRPr lang="en-US" sz="4800" i="1" dirty="0">
              <a:solidFill>
                <a:schemeClr val="bg1"/>
              </a:solidFill>
              <a:latin typeface="+mn-lt"/>
            </a:endParaRPr>
          </a:p>
        </p:txBody>
      </p:sp>
    </p:spTree>
    <p:extLst>
      <p:ext uri="{BB962C8B-B14F-4D97-AF65-F5344CB8AC3E}">
        <p14:creationId xmlns:p14="http://schemas.microsoft.com/office/powerpoint/2010/main" val="35294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C8504D4-99E3-4E1A-B4C2-E089C920933A}"/>
              </a:ext>
            </a:extLst>
          </p:cNvPr>
          <p:cNvSpPr txBox="1">
            <a:spLocks/>
          </p:cNvSpPr>
          <p:nvPr/>
        </p:nvSpPr>
        <p:spPr>
          <a:xfrm>
            <a:off x="168432" y="-52318"/>
            <a:ext cx="11612752" cy="6910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rPr>
              <a:t>Ephesians </a:t>
            </a:r>
            <a:r>
              <a:rPr lang="en-US" sz="4800" b="1" u="sng" dirty="0" smtClean="0">
                <a:solidFill>
                  <a:schemeClr val="bg1"/>
                </a:solidFill>
                <a:latin typeface="+mn-lt"/>
              </a:rPr>
              <a:t>5:22-24</a:t>
            </a:r>
            <a:endParaRPr lang="en-US" sz="4800" i="1" u="sng" dirty="0">
              <a:solidFill>
                <a:schemeClr val="bg1"/>
              </a:solidFill>
              <a:latin typeface="+mn-lt"/>
            </a:endParaRPr>
          </a:p>
          <a:p>
            <a:r>
              <a:rPr lang="en-US" sz="4800" i="1" dirty="0" smtClean="0">
                <a:solidFill>
                  <a:schemeClr val="bg1"/>
                </a:solidFill>
                <a:latin typeface="+mn-lt"/>
              </a:rPr>
              <a:t>Wives</a:t>
            </a:r>
            <a:r>
              <a:rPr lang="en-US" sz="4800" i="1" dirty="0">
                <a:solidFill>
                  <a:schemeClr val="bg1"/>
                </a:solidFill>
                <a:latin typeface="+mn-lt"/>
              </a:rPr>
              <a:t>, submit yourselves to your own husbands as you do to the Lord.</a:t>
            </a:r>
            <a:r>
              <a:rPr lang="en-US" sz="4800" b="1" i="1" baseline="30000" dirty="0">
                <a:solidFill>
                  <a:schemeClr val="bg1"/>
                </a:solidFill>
                <a:latin typeface="+mn-lt"/>
              </a:rPr>
              <a:t>23 </a:t>
            </a:r>
            <a:r>
              <a:rPr lang="en-US" sz="4800" i="1" dirty="0">
                <a:solidFill>
                  <a:schemeClr val="bg1"/>
                </a:solidFill>
                <a:latin typeface="+mn-lt"/>
              </a:rPr>
              <a:t>For the husband is the head of the wife as Christ is the head of the church, his body, of which he is the Savior. </a:t>
            </a:r>
            <a:r>
              <a:rPr lang="en-US" sz="4800" b="1" i="1" baseline="30000" dirty="0">
                <a:solidFill>
                  <a:schemeClr val="bg1"/>
                </a:solidFill>
                <a:latin typeface="+mn-lt"/>
              </a:rPr>
              <a:t>24 </a:t>
            </a:r>
            <a:r>
              <a:rPr lang="en-US" sz="4800" i="1" dirty="0">
                <a:solidFill>
                  <a:schemeClr val="bg1"/>
                </a:solidFill>
                <a:latin typeface="+mn-lt"/>
              </a:rPr>
              <a:t>Now as the church submits to Christ, so also wives should submit to their husbands in everything</a:t>
            </a:r>
            <a:r>
              <a:rPr lang="en-US" sz="4800" i="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10982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0"/>
            <a:ext cx="11294700" cy="6520070"/>
          </a:xfrm>
        </p:spPr>
        <p:txBody>
          <a:bodyPr>
            <a:noAutofit/>
          </a:bodyPr>
          <a:lstStyle/>
          <a:p>
            <a:r>
              <a:rPr lang="en-US" sz="4800" b="1" u="sng" dirty="0" smtClean="0">
                <a:solidFill>
                  <a:schemeClr val="bg1"/>
                </a:solidFill>
              </a:rPr>
              <a:t>Colossians 3:19</a:t>
            </a:r>
            <a:r>
              <a:rPr lang="en-US" sz="4800" b="1" i="1" dirty="0" smtClean="0">
                <a:solidFill>
                  <a:schemeClr val="bg1"/>
                </a:solidFill>
              </a:rPr>
              <a:t/>
            </a:r>
            <a:br>
              <a:rPr lang="en-US" sz="4800" b="1" i="1" dirty="0" smtClean="0">
                <a:solidFill>
                  <a:schemeClr val="bg1"/>
                </a:solidFill>
              </a:rPr>
            </a:br>
            <a:r>
              <a:rPr lang="en-US" sz="4800" i="1" baseline="30000" dirty="0">
                <a:solidFill>
                  <a:schemeClr val="bg1"/>
                </a:solidFill>
                <a:latin typeface="+mn-lt"/>
              </a:rPr>
              <a:t> </a:t>
            </a:r>
            <a:r>
              <a:rPr lang="en-US" sz="4800" i="1" dirty="0">
                <a:solidFill>
                  <a:schemeClr val="bg1"/>
                </a:solidFill>
                <a:latin typeface="+mn-lt"/>
              </a:rPr>
              <a:t>Husbands, love your wives and do not be harsh with them.</a:t>
            </a:r>
            <a:r>
              <a:rPr lang="en-US" sz="4800" dirty="0">
                <a:solidFill>
                  <a:schemeClr val="bg1"/>
                </a:solidFill>
                <a:latin typeface="+mn-lt"/>
              </a:rPr>
              <a:t/>
            </a:r>
            <a:br>
              <a:rPr lang="en-US" sz="4800" dirty="0">
                <a:solidFill>
                  <a:schemeClr val="bg1"/>
                </a:solidFill>
                <a:latin typeface="+mn-lt"/>
              </a:rPr>
            </a:br>
            <a:endParaRPr lang="en-US" sz="4800" dirty="0">
              <a:solidFill>
                <a:schemeClr val="bg1"/>
              </a:solidFill>
              <a:latin typeface="+mn-lt"/>
            </a:endParaRPr>
          </a:p>
        </p:txBody>
      </p:sp>
    </p:spTree>
    <p:extLst>
      <p:ext uri="{BB962C8B-B14F-4D97-AF65-F5344CB8AC3E}">
        <p14:creationId xmlns:p14="http://schemas.microsoft.com/office/powerpoint/2010/main" val="1580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6386" name="Picture 2" descr="Image result for Eve and the serp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49"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8434" name="Picture 2" descr="Image result for adam blaming e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589377"/>
            <a:ext cx="7629939" cy="591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39149"/>
            <a:ext cx="11672386" cy="7255566"/>
          </a:xfrm>
        </p:spPr>
        <p:txBody>
          <a:bodyPr>
            <a:noAutofit/>
          </a:bodyPr>
          <a:lstStyle/>
          <a:p>
            <a:r>
              <a:rPr lang="en-US" sz="4800" b="1" u="sng" dirty="0" smtClean="0">
                <a:solidFill>
                  <a:schemeClr val="bg1"/>
                </a:solidFill>
              </a:rPr>
              <a:t>1 Timothy 2:13-15</a:t>
            </a:r>
            <a:r>
              <a:rPr lang="en-US" sz="4800" dirty="0" smtClean="0">
                <a:solidFill>
                  <a:schemeClr val="bg1"/>
                </a:solidFill>
              </a:rPr>
              <a:t/>
            </a:r>
            <a:br>
              <a:rPr lang="en-US" sz="4800" dirty="0" smtClean="0">
                <a:solidFill>
                  <a:schemeClr val="bg1"/>
                </a:solidFill>
              </a:rPr>
            </a:br>
            <a:r>
              <a:rPr lang="en-US" sz="4800" i="1" dirty="0">
                <a:solidFill>
                  <a:schemeClr val="bg1"/>
                </a:solidFill>
              </a:rPr>
              <a:t> </a:t>
            </a:r>
            <a:r>
              <a:rPr lang="en-US" sz="4800" b="1" i="1" baseline="30000" dirty="0">
                <a:solidFill>
                  <a:schemeClr val="bg1"/>
                </a:solidFill>
              </a:rPr>
              <a:t>13 </a:t>
            </a:r>
            <a:r>
              <a:rPr lang="en-US" sz="4800" i="1" dirty="0">
                <a:solidFill>
                  <a:schemeClr val="bg1"/>
                </a:solidFill>
              </a:rPr>
              <a:t>For Adam was formed first, then Eve; </a:t>
            </a:r>
            <a:r>
              <a:rPr lang="en-US" sz="4800" b="1" i="1" baseline="30000" dirty="0">
                <a:solidFill>
                  <a:schemeClr val="bg1"/>
                </a:solidFill>
              </a:rPr>
              <a:t>14 </a:t>
            </a:r>
            <a:r>
              <a:rPr lang="en-US" sz="4800" i="1" dirty="0">
                <a:solidFill>
                  <a:schemeClr val="bg1"/>
                </a:solidFill>
              </a:rPr>
              <a:t>and Adam was not deceived, but the woman was deceived and became a transgressor.</a:t>
            </a:r>
            <a:r>
              <a:rPr lang="en-US" sz="4800" b="1" i="1" baseline="30000" dirty="0">
                <a:solidFill>
                  <a:schemeClr val="bg1"/>
                </a:solidFill>
              </a:rPr>
              <a:t>15 </a:t>
            </a:r>
            <a:r>
              <a:rPr lang="en-US" sz="4800" i="1" dirty="0">
                <a:solidFill>
                  <a:schemeClr val="bg1"/>
                </a:solidFill>
              </a:rPr>
              <a:t>Yet she will be saved through childbearing—if they continue in faith and love and holiness, with self-control.</a:t>
            </a:r>
            <a:endParaRPr lang="en-US" sz="4800" i="1" dirty="0">
              <a:solidFill>
                <a:schemeClr val="bg1"/>
              </a:solidFill>
              <a:latin typeface="+mn-lt"/>
            </a:endParaRPr>
          </a:p>
        </p:txBody>
      </p:sp>
    </p:spTree>
    <p:extLst>
      <p:ext uri="{BB962C8B-B14F-4D97-AF65-F5344CB8AC3E}">
        <p14:creationId xmlns:p14="http://schemas.microsoft.com/office/powerpoint/2010/main" val="7119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353962" y="1"/>
            <a:ext cx="11294700" cy="2604052"/>
          </a:xfrm>
        </p:spPr>
        <p:txBody>
          <a:bodyPr>
            <a:noAutofit/>
          </a:bodyPr>
          <a:lstStyle/>
          <a:p>
            <a:r>
              <a:rPr lang="en-US" sz="4800" b="1" u="sng" dirty="0" smtClean="0">
                <a:solidFill>
                  <a:schemeClr val="bg1"/>
                </a:solidFill>
              </a:rPr>
              <a:t>Colossians 3:19</a:t>
            </a:r>
            <a:r>
              <a:rPr lang="en-US" sz="4800" b="1" i="1" dirty="0" smtClean="0">
                <a:solidFill>
                  <a:schemeClr val="bg1"/>
                </a:solidFill>
              </a:rPr>
              <a:t/>
            </a:r>
            <a:br>
              <a:rPr lang="en-US" sz="4800" b="1" i="1" dirty="0" smtClean="0">
                <a:solidFill>
                  <a:schemeClr val="bg1"/>
                </a:solidFill>
              </a:rPr>
            </a:br>
            <a:r>
              <a:rPr lang="en-US" sz="4800" i="1" baseline="30000" dirty="0">
                <a:solidFill>
                  <a:schemeClr val="bg1"/>
                </a:solidFill>
                <a:latin typeface="+mn-lt"/>
              </a:rPr>
              <a:t> </a:t>
            </a:r>
            <a:r>
              <a:rPr lang="en-US" sz="4800" i="1" dirty="0">
                <a:solidFill>
                  <a:schemeClr val="bg1"/>
                </a:solidFill>
                <a:latin typeface="+mn-lt"/>
              </a:rPr>
              <a:t>Husbands, love your wives and do not be harsh with them</a:t>
            </a:r>
            <a:r>
              <a:rPr lang="en-US" sz="4800" i="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6900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Image result for percentage of american adults cohab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84" y="0"/>
            <a:ext cx="108818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86602" y="4162566"/>
            <a:ext cx="1282890" cy="955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4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t>
            </a:r>
            <a:endParaRPr lang="en-US"/>
          </a:p>
        </p:txBody>
      </p:sp>
      <p:pic>
        <p:nvPicPr>
          <p:cNvPr id="215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assets.pewresearch.org/wp-content/uploads/sites/3/2014/11/ST_2014-11-14_remarriag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542" y="19878"/>
            <a:ext cx="4380931" cy="699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average length of marriages ending in div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18" y="0"/>
            <a:ext cx="104281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107" y="0"/>
            <a:ext cx="9539785" cy="715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427" y="0"/>
            <a:ext cx="66158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assets.pewresearch.org/wp-content/uploads/sites/12/2017/02/13132254/FT_17.02.09_loveMarriage_reas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041" y="-100060"/>
            <a:ext cx="6451180" cy="695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4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http://assets.pewresearch.org/wp-content/uploads/sites/12/2016/11/30143922/FT_16.11.30_chores_k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063" y="0"/>
            <a:ext cx="7200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5242</TotalTime>
  <Words>279</Words>
  <Application>Microsoft Office PowerPoint</Application>
  <PresentationFormat>Widescreen</PresentationFormat>
  <Paragraphs>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AGE @ MARRIAGE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3:17-19 17 And whatever you do, whether in word or deed, do it all in the name of the Lord Jesus, giving thanks to God the Father through him. 18 Wives, submit yourselves to your husbands, as is fitting in the Lord. 19 Husbands, love your wives and do not be harsh with them. </vt:lpstr>
      <vt:lpstr>Marriage and family is primarily to be an outworking of our life in Jesus and an expression of our  gratitude to God.  </vt:lpstr>
      <vt:lpstr>Colossians 3:18 Wives, submit yourselves to your husbands,  as is fitting in the Lord.</vt:lpstr>
      <vt:lpstr>PowerPoint Presentation</vt:lpstr>
      <vt:lpstr>PowerPoint Presentation</vt:lpstr>
      <vt:lpstr>PowerPoint Presentation</vt:lpstr>
      <vt:lpstr>Colossians 3:18 Wives, submit yourselves to your husbands,  as is fitting in the Lord.</vt:lpstr>
      <vt:lpstr>I Corinthians 15:27, 28 For “God has put all things in subjection under his feet.” But when it says, “all things are put in subjection,” it is plain that he is excepted who put all things in subjection under him.28 When all things are subjected to him, then the Son himself will also be subjected to him who put all things in subjection under him, that God may be all in all.</vt:lpstr>
      <vt:lpstr>What should Eve have done with the Serpent’s temptation IF she was living out marital submission to Adam? </vt:lpstr>
      <vt:lpstr>1 Timothy 2:11-15 Let a woman learn quietly with all submissiveness. 12 I do not permit a woman to teach or to exercise authority over a man; rather, she is to remain quiet. 13 For Adam was formed first, then Eve; 14 and Adam was not deceived, but the woman was deceived and became a transgressor.15 Yet she will be saved through childbearing—if they continue in faith and love and holiness, with self-control.</vt:lpstr>
      <vt:lpstr>PowerPoint Presentation</vt:lpstr>
      <vt:lpstr>Colossians 3:19  Husbands, love your wives and do not be harsh with them. </vt:lpstr>
      <vt:lpstr>PowerPoint Presentation</vt:lpstr>
      <vt:lpstr>PowerPoint Presentation</vt:lpstr>
      <vt:lpstr>1 Timothy 2:13-15  13 For Adam was formed first, then Eve; 14 and Adam was not deceived, but the woman was deceived and became a transgressor.15 Yet she will be saved through childbearing—if they continue in faith and love and holiness, with self-control.</vt:lpstr>
      <vt:lpstr>Colossians 3:19  Husbands, love your wives and do not be harsh with them.</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155</cp:revision>
  <dcterms:created xsi:type="dcterms:W3CDTF">2017-12-02T23:39:37Z</dcterms:created>
  <dcterms:modified xsi:type="dcterms:W3CDTF">2018-01-07T16:20:23Z</dcterms:modified>
</cp:coreProperties>
</file>