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411" r:id="rId2"/>
    <p:sldId id="376" r:id="rId3"/>
    <p:sldId id="412" r:id="rId4"/>
    <p:sldId id="413" r:id="rId5"/>
    <p:sldId id="414" r:id="rId6"/>
    <p:sldId id="415" r:id="rId7"/>
    <p:sldId id="416" r:id="rId8"/>
    <p:sldId id="257" r:id="rId9"/>
    <p:sldId id="341" r:id="rId10"/>
    <p:sldId id="417" r:id="rId11"/>
    <p:sldId id="418" r:id="rId12"/>
    <p:sldId id="410" r:id="rId13"/>
    <p:sldId id="419" r:id="rId14"/>
    <p:sldId id="421" r:id="rId15"/>
    <p:sldId id="420" r:id="rId16"/>
    <p:sldId id="422" r:id="rId17"/>
    <p:sldId id="423" r:id="rId18"/>
    <p:sldId id="424" r:id="rId19"/>
    <p:sldId id="426" r:id="rId20"/>
    <p:sldId id="448" r:id="rId21"/>
    <p:sldId id="427" r:id="rId22"/>
    <p:sldId id="428" r:id="rId23"/>
    <p:sldId id="430" r:id="rId24"/>
    <p:sldId id="431" r:id="rId25"/>
    <p:sldId id="432" r:id="rId26"/>
    <p:sldId id="449" r:id="rId27"/>
    <p:sldId id="435" r:id="rId28"/>
    <p:sldId id="436" r:id="rId29"/>
    <p:sldId id="437" r:id="rId30"/>
    <p:sldId id="438" r:id="rId31"/>
    <p:sldId id="439" r:id="rId32"/>
    <p:sldId id="434" r:id="rId33"/>
    <p:sldId id="450" r:id="rId34"/>
    <p:sldId id="440" r:id="rId35"/>
    <p:sldId id="441" r:id="rId36"/>
    <p:sldId id="442" r:id="rId37"/>
    <p:sldId id="443" r:id="rId38"/>
    <p:sldId id="444" r:id="rId39"/>
    <p:sldId id="445" r:id="rId40"/>
    <p:sldId id="446" r:id="rId41"/>
    <p:sldId id="44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p:scale>
          <a:sx n="40" d="100"/>
          <a:sy n="40" d="100"/>
        </p:scale>
        <p:origin x="1896"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1126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1D1DC6-F6AC-4C03-BC54-B484B0413D79}"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2338207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164864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81163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604612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4068499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109025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4175808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1334250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56326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1D1DC6-F6AC-4C03-BC54-B484B0413D7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426867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1D1DC6-F6AC-4C03-BC54-B484B0413D79}"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2328657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1D1DC6-F6AC-4C03-BC54-B484B0413D79}" type="datetimeFigureOut">
              <a:rPr lang="en-US" smtClean="0"/>
              <a:t>11/14/2020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1723909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1D1DC6-F6AC-4C03-BC54-B484B0413D79}" type="datetimeFigureOut">
              <a:rPr lang="en-US" smtClean="0"/>
              <a:t>11/14/2020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804332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1D1DC6-F6AC-4C03-BC54-B484B0413D79}" type="datetimeFigureOut">
              <a:rPr lang="en-US" smtClean="0"/>
              <a:t>11/14/2020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182783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1D1DC6-F6AC-4C03-BC54-B484B0413D79}"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1760697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EE1D1DC6-F6AC-4C03-BC54-B484B0413D79}" type="datetimeFigureOut">
              <a:rPr lang="en-US" smtClean="0"/>
              <a:t>11/14/2020</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20E122FB-C17E-4FF5-B62B-4C75E7A0072F}" type="slidenum">
              <a:rPr lang="en-US" smtClean="0"/>
              <a:t>‹#›</a:t>
            </a:fld>
            <a:endParaRPr lang="en-US"/>
          </a:p>
        </p:txBody>
      </p:sp>
    </p:spTree>
    <p:extLst>
      <p:ext uri="{BB962C8B-B14F-4D97-AF65-F5344CB8AC3E}">
        <p14:creationId xmlns:p14="http://schemas.microsoft.com/office/powerpoint/2010/main" val="3364543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EE1D1DC6-F6AC-4C03-BC54-B484B0413D79}" type="datetimeFigureOut">
              <a:rPr lang="en-US" smtClean="0"/>
              <a:t>11/14/2020</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20E122FB-C17E-4FF5-B62B-4C75E7A0072F}" type="slidenum">
              <a:rPr lang="en-US" smtClean="0"/>
              <a:t>‹#›</a:t>
            </a:fld>
            <a:endParaRPr lang="en-US"/>
          </a:p>
        </p:txBody>
      </p:sp>
    </p:spTree>
    <p:extLst>
      <p:ext uri="{BB962C8B-B14F-4D97-AF65-F5344CB8AC3E}">
        <p14:creationId xmlns:p14="http://schemas.microsoft.com/office/powerpoint/2010/main" val="3941995417"/>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www.zoom.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A2F37332-702A-401E-8BBF-A2797558C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647" y="3429000"/>
            <a:ext cx="6092823" cy="35813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624FBBA-D1B8-4DFF-9401-63194D391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 y="-433376"/>
            <a:ext cx="6096000" cy="44101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D97FA68-90AA-4185-83B7-6EEF552D4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FBBC876-58C4-46EA-BD02-C85CDCC2A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647" y="-455624"/>
            <a:ext cx="6096000" cy="401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9872C1-1552-415B-9739-8926E6CFA285}"/>
              </a:ext>
            </a:extLst>
          </p:cNvPr>
          <p:cNvSpPr>
            <a:spLocks noGrp="1"/>
          </p:cNvSpPr>
          <p:nvPr>
            <p:ph type="title"/>
          </p:nvPr>
        </p:nvSpPr>
        <p:spPr>
          <a:xfrm>
            <a:off x="14254" y="1512876"/>
            <a:ext cx="4053439" cy="1905000"/>
          </a:xfrm>
        </p:spPr>
        <p:txBody>
          <a:bodyPr>
            <a:normAutofit/>
          </a:bodyPr>
          <a:lstStyle/>
          <a:p>
            <a:pPr algn="ctr"/>
            <a:r>
              <a:rPr lang="en-US" sz="7200" b="1" dirty="0">
                <a:solidFill>
                  <a:srgbClr val="FFFF00"/>
                </a:solidFill>
                <a:latin typeface="Arial" panose="020B0604020202020204" pitchFamily="34" charset="0"/>
                <a:cs typeface="Arial" panose="020B0604020202020204" pitchFamily="34" charset="0"/>
              </a:rPr>
              <a:t>Tired?</a:t>
            </a:r>
          </a:p>
        </p:txBody>
      </p:sp>
    </p:spTree>
    <p:extLst>
      <p:ext uri="{BB962C8B-B14F-4D97-AF65-F5344CB8AC3E}">
        <p14:creationId xmlns:p14="http://schemas.microsoft.com/office/powerpoint/2010/main" val="22524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DD84B66E-6CDA-408F-84F2-4C208562B8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0"/>
            <a:ext cx="1253066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65564DC-2EC7-4C31-85AE-55BAD000086A}"/>
              </a:ext>
            </a:extLst>
          </p:cNvPr>
          <p:cNvSpPr>
            <a:spLocks noGrp="1"/>
          </p:cNvSpPr>
          <p:nvPr>
            <p:ph type="ctrTitle"/>
          </p:nvPr>
        </p:nvSpPr>
        <p:spPr>
          <a:xfrm>
            <a:off x="92764" y="82827"/>
            <a:ext cx="12099235" cy="6612834"/>
          </a:xfrm>
        </p:spPr>
        <p:txBody>
          <a:bodyPr>
            <a:noAutofit/>
          </a:bodyPr>
          <a:lstStyle/>
          <a:p>
            <a: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t>RENEWING YOUR </a:t>
            </a:r>
            <a:b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br>
            <a: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t>SPIRITUAL PASSION…</a:t>
            </a:r>
            <a:b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br>
            <a:b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br>
            <a: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t>…THROUGH HEALING CONFESSION</a:t>
            </a:r>
            <a:b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br>
            <a:endPar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1596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03A808A9-6780-405E-94B5-8631E8E87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7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5262979"/>
          </a:xfrm>
          <a:prstGeom prst="rect">
            <a:avLst/>
          </a:prstGeom>
          <a:noFill/>
        </p:spPr>
        <p:txBody>
          <a:bodyPr wrap="square">
            <a:spAutoFit/>
          </a:bodyPr>
          <a:lstStyle/>
          <a:p>
            <a:pPr algn="ctr"/>
            <a:endParaRPr lang="en-US" sz="4800" b="1" u="sng" dirty="0">
              <a:latin typeface="Arial" panose="020B0604020202020204" pitchFamily="34" charset="0"/>
              <a:cs typeface="Arial" panose="020B0604020202020204" pitchFamily="34" charset="0"/>
            </a:endParaRPr>
          </a:p>
          <a:p>
            <a:pPr algn="ctr"/>
            <a:endParaRPr lang="en-US" sz="4800" b="1" u="sng" dirty="0">
              <a:latin typeface="Arial" panose="020B0604020202020204" pitchFamily="34" charset="0"/>
              <a:cs typeface="Arial" panose="020B0604020202020204" pitchFamily="34" charset="0"/>
            </a:endParaRPr>
          </a:p>
          <a:p>
            <a:pPr algn="ctr"/>
            <a:r>
              <a:rPr lang="en-US" sz="4800" b="1" u="sng" dirty="0">
                <a:latin typeface="Arial" panose="020B0604020202020204" pitchFamily="34" charset="0"/>
                <a:cs typeface="Arial" panose="020B0604020202020204" pitchFamily="34" charset="0"/>
              </a:rPr>
              <a:t>2 Chronicles 7:12-16</a:t>
            </a:r>
            <a:endParaRPr lang="en-US" sz="4800" b="1" dirty="0">
              <a:latin typeface="Arial" panose="020B0604020202020204" pitchFamily="34" charset="0"/>
              <a:cs typeface="Arial" panose="020B0604020202020204" pitchFamily="34" charset="0"/>
            </a:endParaRPr>
          </a:p>
          <a:p>
            <a:pPr algn="ctr"/>
            <a:r>
              <a:rPr lang="en-US" sz="4800" b="1" dirty="0">
                <a:latin typeface="Arial" panose="020B0604020202020204" pitchFamily="34" charset="0"/>
                <a:cs typeface="Arial" panose="020B0604020202020204" pitchFamily="34" charset="0"/>
              </a:rPr>
              <a:t>(National Illness)</a:t>
            </a:r>
          </a:p>
          <a:p>
            <a:pPr algn="ctr"/>
            <a:endParaRPr lang="en-US" sz="4800" b="1" u="sng" dirty="0">
              <a:latin typeface="Arial" panose="020B0604020202020204" pitchFamily="34" charset="0"/>
              <a:cs typeface="Arial" panose="020B0604020202020204" pitchFamily="34" charset="0"/>
            </a:endParaRPr>
          </a:p>
          <a:p>
            <a:pPr algn="ctr"/>
            <a:r>
              <a:rPr lang="en-US" sz="4800" b="1" u="sng" dirty="0">
                <a:latin typeface="Arial" panose="020B0604020202020204" pitchFamily="34" charset="0"/>
                <a:cs typeface="Arial" panose="020B0604020202020204" pitchFamily="34" charset="0"/>
              </a:rPr>
              <a:t>James 5:13-18</a:t>
            </a:r>
            <a:endParaRPr lang="en-US" sz="4800" b="1" dirty="0">
              <a:latin typeface="Arial" panose="020B0604020202020204" pitchFamily="34" charset="0"/>
              <a:cs typeface="Arial" panose="020B0604020202020204" pitchFamily="34" charset="0"/>
            </a:endParaRPr>
          </a:p>
          <a:p>
            <a:pPr algn="ctr"/>
            <a:r>
              <a:rPr lang="en-US" sz="4800" b="1" dirty="0">
                <a:latin typeface="Arial" panose="020B0604020202020204" pitchFamily="34" charset="0"/>
                <a:cs typeface="Arial" panose="020B0604020202020204" pitchFamily="34" charset="0"/>
              </a:rPr>
              <a:t>(Personal Illness)</a:t>
            </a:r>
          </a:p>
        </p:txBody>
      </p:sp>
    </p:spTree>
    <p:extLst>
      <p:ext uri="{BB962C8B-B14F-4D97-AF65-F5344CB8AC3E}">
        <p14:creationId xmlns:p14="http://schemas.microsoft.com/office/powerpoint/2010/main" val="229530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6001643"/>
          </a:xfrm>
          <a:prstGeom prst="rect">
            <a:avLst/>
          </a:prstGeom>
          <a:noFill/>
        </p:spPr>
        <p:txBody>
          <a:bodyPr wrap="square">
            <a:spAutoFit/>
          </a:bodyPr>
          <a:lstStyle/>
          <a:p>
            <a:pPr algn="ctr"/>
            <a:r>
              <a:rPr lang="en-US" sz="4800" b="1" u="sng" dirty="0">
                <a:latin typeface="Arial" panose="020B0604020202020204" pitchFamily="34" charset="0"/>
                <a:cs typeface="Arial" panose="020B0604020202020204" pitchFamily="34" charset="0"/>
              </a:rPr>
              <a:t>2 Chronicles 7:12-16</a:t>
            </a:r>
          </a:p>
          <a:p>
            <a:r>
              <a:rPr lang="en-US" sz="4800" i="1" dirty="0">
                <a:latin typeface="Arial" panose="020B0604020202020204" pitchFamily="34" charset="0"/>
                <a:cs typeface="Arial" panose="020B0604020202020204" pitchFamily="34" charset="0"/>
              </a:rPr>
              <a:t>The </a:t>
            </a:r>
            <a:r>
              <a:rPr lang="en-US" sz="4800" i="1" cap="small" dirty="0">
                <a:latin typeface="Arial" panose="020B0604020202020204" pitchFamily="34" charset="0"/>
                <a:cs typeface="Arial" panose="020B0604020202020204" pitchFamily="34" charset="0"/>
              </a:rPr>
              <a:t>Lord</a:t>
            </a:r>
            <a:r>
              <a:rPr lang="en-US" sz="4800" i="1" dirty="0">
                <a:latin typeface="Arial" panose="020B0604020202020204" pitchFamily="34" charset="0"/>
                <a:cs typeface="Arial" panose="020B0604020202020204" pitchFamily="34" charset="0"/>
              </a:rPr>
              <a:t> appeared to him at night and said: “I have heard your prayer and have chosen this place for myself as a temple for sacrifices. </a:t>
            </a:r>
            <a:r>
              <a:rPr lang="en-US" sz="4800" b="1" i="1" baseline="30000" dirty="0">
                <a:latin typeface="Arial" panose="020B0604020202020204" pitchFamily="34" charset="0"/>
                <a:cs typeface="Arial" panose="020B0604020202020204" pitchFamily="34" charset="0"/>
              </a:rPr>
              <a:t>13 </a:t>
            </a:r>
            <a:r>
              <a:rPr lang="en-US" sz="4800" i="1" dirty="0">
                <a:latin typeface="Arial" panose="020B0604020202020204" pitchFamily="34" charset="0"/>
                <a:cs typeface="Arial" panose="020B0604020202020204" pitchFamily="34" charset="0"/>
              </a:rPr>
              <a:t>“When I shut up the heavens so that there is no rain, or command locusts to devour the land or send a plague among my people,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800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6740307"/>
          </a:xfrm>
          <a:prstGeom prst="rect">
            <a:avLst/>
          </a:prstGeom>
          <a:noFill/>
        </p:spPr>
        <p:txBody>
          <a:bodyPr wrap="square">
            <a:spAutoFit/>
          </a:bodyPr>
          <a:lstStyle/>
          <a:p>
            <a:pPr algn="ctr"/>
            <a:r>
              <a:rPr lang="en-US" sz="4800" b="1" u="sng" dirty="0">
                <a:latin typeface="Arial" panose="020B0604020202020204" pitchFamily="34" charset="0"/>
                <a:cs typeface="Arial" panose="020B0604020202020204" pitchFamily="34" charset="0"/>
              </a:rPr>
              <a:t>2 Chronicles 7:12-16</a:t>
            </a:r>
          </a:p>
          <a:p>
            <a:r>
              <a:rPr lang="en-US" sz="4800" b="1" i="1" baseline="30000" dirty="0">
                <a:latin typeface="Arial" panose="020B0604020202020204" pitchFamily="34" charset="0"/>
                <a:cs typeface="Arial" panose="020B0604020202020204" pitchFamily="34" charset="0"/>
              </a:rPr>
              <a:t>14 </a:t>
            </a:r>
            <a:r>
              <a:rPr lang="en-US" sz="4800" i="1" dirty="0">
                <a:latin typeface="Arial" panose="020B0604020202020204" pitchFamily="34" charset="0"/>
                <a:cs typeface="Arial" panose="020B0604020202020204" pitchFamily="34" charset="0"/>
              </a:rPr>
              <a:t>if my people, who are called by my name, will humble themselves and pray and seek my face and turn from their wicked ways, then I will hear from heaven, and I will forgive their sin and will heal their land. </a:t>
            </a:r>
            <a:r>
              <a:rPr lang="en-US" sz="4800" b="1" i="1" baseline="30000" dirty="0">
                <a:latin typeface="Arial" panose="020B0604020202020204" pitchFamily="34" charset="0"/>
                <a:cs typeface="Arial" panose="020B0604020202020204" pitchFamily="34" charset="0"/>
              </a:rPr>
              <a:t>15 </a:t>
            </a:r>
            <a:r>
              <a:rPr lang="en-US" sz="4800" i="1" dirty="0">
                <a:latin typeface="Arial" panose="020B0604020202020204" pitchFamily="34" charset="0"/>
                <a:cs typeface="Arial" panose="020B0604020202020204" pitchFamily="34" charset="0"/>
              </a:rPr>
              <a:t>Now my eyes will be open and my ears attentive to the prayers offered in this place.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015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3785652"/>
          </a:xfrm>
          <a:prstGeom prst="rect">
            <a:avLst/>
          </a:prstGeom>
          <a:noFill/>
        </p:spPr>
        <p:txBody>
          <a:bodyPr wrap="square">
            <a:spAutoFit/>
          </a:bodyPr>
          <a:lstStyle/>
          <a:p>
            <a:pPr algn="ctr"/>
            <a:r>
              <a:rPr lang="en-US" sz="4800" b="1" u="sng" dirty="0">
                <a:latin typeface="Arial" panose="020B0604020202020204" pitchFamily="34" charset="0"/>
                <a:cs typeface="Arial" panose="020B0604020202020204" pitchFamily="34" charset="0"/>
              </a:rPr>
              <a:t>2 Chronicles 7:12-16</a:t>
            </a:r>
          </a:p>
          <a:p>
            <a:r>
              <a:rPr lang="en-US" sz="4800" b="1" i="1" baseline="30000" dirty="0">
                <a:latin typeface="Arial" panose="020B0604020202020204" pitchFamily="34" charset="0"/>
                <a:cs typeface="Arial" panose="020B0604020202020204" pitchFamily="34" charset="0"/>
              </a:rPr>
              <a:t>16 </a:t>
            </a:r>
            <a:r>
              <a:rPr lang="en-US" sz="4800" i="1" dirty="0">
                <a:latin typeface="Arial" panose="020B0604020202020204" pitchFamily="34" charset="0"/>
                <a:cs typeface="Arial" panose="020B0604020202020204" pitchFamily="34" charset="0"/>
              </a:rPr>
              <a:t>I have chosen and consecrated this temple so that my Name may be there forever. My eyes and my heart will always be there.</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5048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6740307"/>
          </a:xfrm>
          <a:prstGeom prst="rect">
            <a:avLst/>
          </a:prstGeom>
          <a:noFill/>
        </p:spPr>
        <p:txBody>
          <a:bodyPr wrap="square">
            <a:spAutoFit/>
          </a:bodyPr>
          <a:lstStyle/>
          <a:p>
            <a:pPr algn="ctr"/>
            <a:r>
              <a:rPr lang="en-US" sz="4800" b="1" u="sng" dirty="0">
                <a:latin typeface="Arial" panose="020B0604020202020204" pitchFamily="34" charset="0"/>
                <a:cs typeface="Arial" panose="020B0604020202020204" pitchFamily="34" charset="0"/>
              </a:rPr>
              <a:t>2 Chronicles 7:12-16</a:t>
            </a:r>
          </a:p>
          <a:p>
            <a:r>
              <a:rPr lang="en-US" sz="4800" b="1" i="1" baseline="30000" dirty="0">
                <a:latin typeface="Arial" panose="020B0604020202020204" pitchFamily="34" charset="0"/>
                <a:cs typeface="Arial" panose="020B0604020202020204" pitchFamily="34" charset="0"/>
              </a:rPr>
              <a:t>14 </a:t>
            </a:r>
            <a:r>
              <a:rPr lang="en-US" sz="4800" i="1" u="sng" dirty="0">
                <a:latin typeface="Arial" panose="020B0604020202020204" pitchFamily="34" charset="0"/>
                <a:cs typeface="Arial" panose="020B0604020202020204" pitchFamily="34" charset="0"/>
              </a:rPr>
              <a:t>if my people</a:t>
            </a:r>
            <a:r>
              <a:rPr lang="en-US" sz="4800" i="1" dirty="0">
                <a:latin typeface="Arial" panose="020B0604020202020204" pitchFamily="34" charset="0"/>
                <a:cs typeface="Arial" panose="020B0604020202020204" pitchFamily="34" charset="0"/>
              </a:rPr>
              <a:t>, who are called by my name, </a:t>
            </a:r>
            <a:r>
              <a:rPr lang="en-US" sz="4800" i="1" u="sng" dirty="0">
                <a:latin typeface="Arial" panose="020B0604020202020204" pitchFamily="34" charset="0"/>
                <a:cs typeface="Arial" panose="020B0604020202020204" pitchFamily="34" charset="0"/>
              </a:rPr>
              <a:t>will </a:t>
            </a:r>
            <a:r>
              <a:rPr lang="en-US" sz="4800" b="1" i="1" u="sng" dirty="0">
                <a:solidFill>
                  <a:srgbClr val="FFFF00"/>
                </a:solidFill>
                <a:latin typeface="Arial" panose="020B0604020202020204" pitchFamily="34" charset="0"/>
                <a:cs typeface="Arial" panose="020B0604020202020204" pitchFamily="34" charset="0"/>
              </a:rPr>
              <a:t>humble themselves and pray </a:t>
            </a:r>
            <a:r>
              <a:rPr lang="en-US" sz="4800" i="1" dirty="0">
                <a:latin typeface="Arial" panose="020B0604020202020204" pitchFamily="34" charset="0"/>
                <a:cs typeface="Arial" panose="020B0604020202020204" pitchFamily="34" charset="0"/>
              </a:rPr>
              <a:t>and seek my face and turn from their wicked ways, then I will hear from heaven, and I will forgive their sin and will heal their land. </a:t>
            </a:r>
            <a:r>
              <a:rPr lang="en-US" sz="4800" b="1" i="1" baseline="30000" dirty="0">
                <a:latin typeface="Arial" panose="020B0604020202020204" pitchFamily="34" charset="0"/>
                <a:cs typeface="Arial" panose="020B0604020202020204" pitchFamily="34" charset="0"/>
              </a:rPr>
              <a:t>15 </a:t>
            </a:r>
            <a:r>
              <a:rPr lang="en-US" sz="4800" i="1" dirty="0">
                <a:latin typeface="Arial" panose="020B0604020202020204" pitchFamily="34" charset="0"/>
                <a:cs typeface="Arial" panose="020B0604020202020204" pitchFamily="34" charset="0"/>
              </a:rPr>
              <a:t>Now my eyes will be open and my ears attentive to the prayers offered in this place.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728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6740307"/>
          </a:xfrm>
          <a:prstGeom prst="rect">
            <a:avLst/>
          </a:prstGeom>
          <a:noFill/>
        </p:spPr>
        <p:txBody>
          <a:bodyPr wrap="square">
            <a:spAutoFit/>
          </a:bodyPr>
          <a:lstStyle/>
          <a:p>
            <a:pPr algn="ctr"/>
            <a:r>
              <a:rPr lang="en-US" sz="4800" b="1" u="sng" dirty="0">
                <a:latin typeface="Arial" panose="020B0604020202020204" pitchFamily="34" charset="0"/>
                <a:cs typeface="Arial" panose="020B0604020202020204" pitchFamily="34" charset="0"/>
              </a:rPr>
              <a:t>2 Chronicles 7:12-16</a:t>
            </a:r>
          </a:p>
          <a:p>
            <a:r>
              <a:rPr lang="en-US" sz="4800" b="1" i="1" baseline="30000" dirty="0">
                <a:latin typeface="Arial" panose="020B0604020202020204" pitchFamily="34" charset="0"/>
                <a:cs typeface="Arial" panose="020B0604020202020204" pitchFamily="34" charset="0"/>
              </a:rPr>
              <a:t>14 </a:t>
            </a:r>
            <a:r>
              <a:rPr lang="en-US" sz="4800" i="1" u="sng" dirty="0">
                <a:latin typeface="Arial" panose="020B0604020202020204" pitchFamily="34" charset="0"/>
                <a:cs typeface="Arial" panose="020B0604020202020204" pitchFamily="34" charset="0"/>
              </a:rPr>
              <a:t>if my people</a:t>
            </a:r>
            <a:r>
              <a:rPr lang="en-US" sz="4800" i="1" dirty="0">
                <a:latin typeface="Arial" panose="020B0604020202020204" pitchFamily="34" charset="0"/>
                <a:cs typeface="Arial" panose="020B0604020202020204" pitchFamily="34" charset="0"/>
              </a:rPr>
              <a:t>, who are called by my name, </a:t>
            </a:r>
            <a:r>
              <a:rPr lang="en-US" sz="4800" i="1" u="sng" dirty="0">
                <a:latin typeface="Arial" panose="020B0604020202020204" pitchFamily="34" charset="0"/>
                <a:cs typeface="Arial" panose="020B0604020202020204" pitchFamily="34" charset="0"/>
              </a:rPr>
              <a:t>will </a:t>
            </a:r>
            <a:r>
              <a:rPr lang="en-US" sz="4800" i="1" dirty="0">
                <a:latin typeface="Arial" panose="020B0604020202020204" pitchFamily="34" charset="0"/>
                <a:cs typeface="Arial" panose="020B0604020202020204" pitchFamily="34" charset="0"/>
              </a:rPr>
              <a:t>humble themselves and pray and </a:t>
            </a:r>
            <a:r>
              <a:rPr lang="en-US" sz="4800" b="1" i="1" u="sng" dirty="0">
                <a:solidFill>
                  <a:srgbClr val="FFFF00"/>
                </a:solidFill>
                <a:latin typeface="Arial" panose="020B0604020202020204" pitchFamily="34" charset="0"/>
                <a:cs typeface="Arial" panose="020B0604020202020204" pitchFamily="34" charset="0"/>
              </a:rPr>
              <a:t>seek my face </a:t>
            </a:r>
            <a:r>
              <a:rPr lang="en-US" sz="4800" i="1" dirty="0">
                <a:latin typeface="Arial" panose="020B0604020202020204" pitchFamily="34" charset="0"/>
                <a:cs typeface="Arial" panose="020B0604020202020204" pitchFamily="34" charset="0"/>
              </a:rPr>
              <a:t>and turn from their wicked ways, then I will hear from heaven, and I will forgive their sin and will heal their land. </a:t>
            </a:r>
            <a:r>
              <a:rPr lang="en-US" sz="4800" b="1" i="1" baseline="30000" dirty="0">
                <a:latin typeface="Arial" panose="020B0604020202020204" pitchFamily="34" charset="0"/>
                <a:cs typeface="Arial" panose="020B0604020202020204" pitchFamily="34" charset="0"/>
              </a:rPr>
              <a:t>15 </a:t>
            </a:r>
            <a:r>
              <a:rPr lang="en-US" sz="4800" i="1" dirty="0">
                <a:latin typeface="Arial" panose="020B0604020202020204" pitchFamily="34" charset="0"/>
                <a:cs typeface="Arial" panose="020B0604020202020204" pitchFamily="34" charset="0"/>
              </a:rPr>
              <a:t>Now my eyes will be open and my ears attentive to the prayers offered in this place.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052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6740307"/>
          </a:xfrm>
          <a:prstGeom prst="rect">
            <a:avLst/>
          </a:prstGeom>
          <a:noFill/>
        </p:spPr>
        <p:txBody>
          <a:bodyPr wrap="square">
            <a:spAutoFit/>
          </a:bodyPr>
          <a:lstStyle/>
          <a:p>
            <a:pPr algn="ctr"/>
            <a:r>
              <a:rPr lang="en-US" sz="4800" b="1" u="sng" dirty="0">
                <a:latin typeface="Arial" panose="020B0604020202020204" pitchFamily="34" charset="0"/>
                <a:cs typeface="Arial" panose="020B0604020202020204" pitchFamily="34" charset="0"/>
              </a:rPr>
              <a:t>2 Chronicles 7:12-16</a:t>
            </a:r>
          </a:p>
          <a:p>
            <a:r>
              <a:rPr lang="en-US" sz="4800" b="1" i="1" baseline="30000" dirty="0">
                <a:latin typeface="Arial" panose="020B0604020202020204" pitchFamily="34" charset="0"/>
                <a:cs typeface="Arial" panose="020B0604020202020204" pitchFamily="34" charset="0"/>
              </a:rPr>
              <a:t>14 </a:t>
            </a:r>
            <a:r>
              <a:rPr lang="en-US" sz="4800" i="1" u="sng" dirty="0">
                <a:latin typeface="Arial" panose="020B0604020202020204" pitchFamily="34" charset="0"/>
                <a:cs typeface="Arial" panose="020B0604020202020204" pitchFamily="34" charset="0"/>
              </a:rPr>
              <a:t>if my people</a:t>
            </a:r>
            <a:r>
              <a:rPr lang="en-US" sz="4800" i="1" dirty="0">
                <a:latin typeface="Arial" panose="020B0604020202020204" pitchFamily="34" charset="0"/>
                <a:cs typeface="Arial" panose="020B0604020202020204" pitchFamily="34" charset="0"/>
              </a:rPr>
              <a:t>, who are called by my name, </a:t>
            </a:r>
            <a:r>
              <a:rPr lang="en-US" sz="4800" i="1" u="sng" dirty="0">
                <a:latin typeface="Arial" panose="020B0604020202020204" pitchFamily="34" charset="0"/>
                <a:cs typeface="Arial" panose="020B0604020202020204" pitchFamily="34" charset="0"/>
              </a:rPr>
              <a:t>will </a:t>
            </a:r>
            <a:r>
              <a:rPr lang="en-US" sz="4800" i="1" dirty="0">
                <a:latin typeface="Arial" panose="020B0604020202020204" pitchFamily="34" charset="0"/>
                <a:cs typeface="Arial" panose="020B0604020202020204" pitchFamily="34" charset="0"/>
              </a:rPr>
              <a:t>humble themselves and pray and seek my face and </a:t>
            </a:r>
            <a:r>
              <a:rPr lang="en-US" sz="4800" b="1" i="1" u="sng" dirty="0">
                <a:solidFill>
                  <a:srgbClr val="FFFF00"/>
                </a:solidFill>
                <a:latin typeface="Arial" panose="020B0604020202020204" pitchFamily="34" charset="0"/>
                <a:cs typeface="Arial" panose="020B0604020202020204" pitchFamily="34" charset="0"/>
              </a:rPr>
              <a:t>turn from their wicked ways</a:t>
            </a:r>
            <a:r>
              <a:rPr lang="en-US" sz="4800" i="1" dirty="0">
                <a:latin typeface="Arial" panose="020B0604020202020204" pitchFamily="34" charset="0"/>
                <a:cs typeface="Arial" panose="020B0604020202020204" pitchFamily="34" charset="0"/>
              </a:rPr>
              <a:t>, then I will hear from heaven, and I will forgive their sin and will heal their land. </a:t>
            </a:r>
            <a:r>
              <a:rPr lang="en-US" sz="4800" b="1" i="1" baseline="30000" dirty="0">
                <a:latin typeface="Arial" panose="020B0604020202020204" pitchFamily="34" charset="0"/>
                <a:cs typeface="Arial" panose="020B0604020202020204" pitchFamily="34" charset="0"/>
              </a:rPr>
              <a:t>15 </a:t>
            </a:r>
            <a:r>
              <a:rPr lang="en-US" sz="4800" i="1" dirty="0">
                <a:latin typeface="Arial" panose="020B0604020202020204" pitchFamily="34" charset="0"/>
                <a:cs typeface="Arial" panose="020B0604020202020204" pitchFamily="34" charset="0"/>
              </a:rPr>
              <a:t>Now my eyes will be open and my ears attentive to the prayers offered in this place.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104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474345"/>
            <a:ext cx="11916351" cy="5909310"/>
          </a:xfrm>
          <a:prstGeom prst="rect">
            <a:avLst/>
          </a:prstGeom>
          <a:noFill/>
        </p:spPr>
        <p:txBody>
          <a:bodyPr wrap="square">
            <a:spAutoFit/>
          </a:bodyPr>
          <a:lstStyle/>
          <a:p>
            <a:pPr algn="ctr"/>
            <a:r>
              <a:rPr lang="en-US" sz="5400" b="1" u="sng" dirty="0">
                <a:latin typeface="Arial" panose="020B0604020202020204" pitchFamily="34" charset="0"/>
                <a:cs typeface="Arial" panose="020B0604020202020204" pitchFamily="34" charset="0"/>
              </a:rPr>
              <a:t>WEDNESDAY PRAYER @ 7:00 p.m.</a:t>
            </a:r>
            <a:endParaRPr lang="en-US" sz="5400" b="1" dirty="0">
              <a:latin typeface="Arial" panose="020B0604020202020204" pitchFamily="34" charset="0"/>
              <a:cs typeface="Arial" panose="020B0604020202020204" pitchFamily="34" charset="0"/>
            </a:endParaRPr>
          </a:p>
          <a:p>
            <a:pPr algn="ctr"/>
            <a:endParaRPr lang="en-US" sz="5400" b="1" dirty="0">
              <a:latin typeface="Arial" panose="020B0604020202020204" pitchFamily="34" charset="0"/>
              <a:cs typeface="Arial" panose="020B0604020202020204" pitchFamily="34" charset="0"/>
            </a:endParaRPr>
          </a:p>
          <a:p>
            <a:pPr algn="ctr"/>
            <a:r>
              <a:rPr lang="en-US" sz="5400" b="1" dirty="0">
                <a:solidFill>
                  <a:srgbClr val="00B0F0"/>
                </a:solidFill>
                <a:latin typeface="Arial" panose="020B0604020202020204" pitchFamily="34" charset="0"/>
                <a:cs typeface="Arial" panose="020B0604020202020204" pitchFamily="34" charset="0"/>
              </a:rPr>
              <a:t>Zoom Call # </a:t>
            </a:r>
            <a:r>
              <a:rPr lang="en-US" sz="5400" b="1" u="sng" dirty="0">
                <a:solidFill>
                  <a:srgbClr val="00B0F0"/>
                </a:solidFill>
                <a:latin typeface="Arial" panose="020B0604020202020204" pitchFamily="34" charset="0"/>
                <a:cs typeface="Arial" panose="020B0604020202020204" pitchFamily="34" charset="0"/>
              </a:rPr>
              <a:t>849 4579 2528</a:t>
            </a:r>
          </a:p>
          <a:p>
            <a:pPr algn="ctr"/>
            <a:r>
              <a:rPr lang="en-US" sz="5400" b="1" dirty="0">
                <a:solidFill>
                  <a:srgbClr val="00B0F0"/>
                </a:solidFill>
                <a:latin typeface="Arial" panose="020B0604020202020204" pitchFamily="34" charset="0"/>
                <a:cs typeface="Arial" panose="020B0604020202020204" pitchFamily="34" charset="0"/>
              </a:rPr>
              <a:t>at</a:t>
            </a:r>
          </a:p>
          <a:p>
            <a:pPr algn="ctr"/>
            <a:r>
              <a:rPr lang="en-US" sz="5400" b="1" dirty="0">
                <a:solidFill>
                  <a:srgbClr val="00B0F0"/>
                </a:solidFill>
                <a:latin typeface="Arial" panose="020B0604020202020204" pitchFamily="34" charset="0"/>
                <a:cs typeface="Arial" panose="020B0604020202020204" pitchFamily="34" charset="0"/>
                <a:hlinkClick r:id="rId2"/>
              </a:rPr>
              <a:t>www.zoom.com</a:t>
            </a:r>
            <a:endParaRPr lang="en-US" sz="5400" b="1" dirty="0">
              <a:solidFill>
                <a:srgbClr val="00B0F0"/>
              </a:solidFill>
              <a:latin typeface="Arial" panose="020B0604020202020204" pitchFamily="34" charset="0"/>
              <a:cs typeface="Arial" panose="020B0604020202020204" pitchFamily="34" charset="0"/>
            </a:endParaRPr>
          </a:p>
          <a:p>
            <a:pPr algn="ctr"/>
            <a:r>
              <a:rPr lang="en-US" sz="5400" dirty="0">
                <a:solidFill>
                  <a:srgbClr val="00B0F0"/>
                </a:solidFill>
                <a:latin typeface="Arial" panose="020B0604020202020204" pitchFamily="34" charset="0"/>
                <a:cs typeface="Arial" panose="020B0604020202020204" pitchFamily="34" charset="0"/>
              </a:rPr>
              <a:t>(Choose “Join a Meeting” and type in the call number.)</a:t>
            </a:r>
          </a:p>
        </p:txBody>
      </p:sp>
    </p:spTree>
    <p:extLst>
      <p:ext uri="{BB962C8B-B14F-4D97-AF65-F5344CB8AC3E}">
        <p14:creationId xmlns:p14="http://schemas.microsoft.com/office/powerpoint/2010/main" val="3226429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2322C42-9DE5-425F-97CE-B55F8EB59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23"/>
          <a:stretch/>
        </p:blipFill>
        <p:spPr bwMode="auto">
          <a:xfrm>
            <a:off x="3158436" y="1139686"/>
            <a:ext cx="5432112" cy="414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80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5262979"/>
          </a:xfrm>
          <a:prstGeom prst="rect">
            <a:avLst/>
          </a:prstGeom>
          <a:noFill/>
        </p:spPr>
        <p:txBody>
          <a:bodyPr wrap="square">
            <a:spAutoFit/>
          </a:bodyPr>
          <a:lstStyle/>
          <a:p>
            <a:r>
              <a:rPr lang="en-US" sz="4800" b="1" u="sng" dirty="0">
                <a:latin typeface="Arial" panose="020B0604020202020204" pitchFamily="34" charset="0"/>
                <a:cs typeface="Arial" panose="020B0604020202020204" pitchFamily="34" charset="0"/>
              </a:rPr>
              <a:t>James 5:13-18</a:t>
            </a:r>
            <a:endParaRPr lang="en-US" sz="4800" u="sng" dirty="0">
              <a:latin typeface="Arial" panose="020B0604020202020204" pitchFamily="34" charset="0"/>
              <a:cs typeface="Arial" panose="020B0604020202020204" pitchFamily="34" charset="0"/>
            </a:endParaRPr>
          </a:p>
          <a:p>
            <a:r>
              <a:rPr lang="en-US" sz="4800" b="1" i="1" baseline="30000" dirty="0">
                <a:latin typeface="Arial" panose="020B0604020202020204" pitchFamily="34" charset="0"/>
                <a:cs typeface="Arial" panose="020B0604020202020204" pitchFamily="34" charset="0"/>
              </a:rPr>
              <a:t>13 </a:t>
            </a:r>
            <a:r>
              <a:rPr lang="en-US" sz="4800" i="1" dirty="0">
                <a:latin typeface="Arial" panose="020B0604020202020204" pitchFamily="34" charset="0"/>
                <a:cs typeface="Arial" panose="020B0604020202020204" pitchFamily="34" charset="0"/>
              </a:rPr>
              <a:t>Is anyone among you in trouble? Let them pray. Is anyone happy? Let them sing songs of praise. </a:t>
            </a:r>
            <a:r>
              <a:rPr lang="en-US" sz="4800" b="1" i="1" baseline="30000" dirty="0">
                <a:latin typeface="Arial" panose="020B0604020202020204" pitchFamily="34" charset="0"/>
                <a:cs typeface="Arial" panose="020B0604020202020204" pitchFamily="34" charset="0"/>
              </a:rPr>
              <a:t>14 </a:t>
            </a:r>
            <a:r>
              <a:rPr lang="en-US" sz="4800" i="1" dirty="0">
                <a:latin typeface="Arial" panose="020B0604020202020204" pitchFamily="34" charset="0"/>
                <a:cs typeface="Arial" panose="020B0604020202020204" pitchFamily="34" charset="0"/>
              </a:rPr>
              <a:t>Is anyone among you sick? Let them call the elders of the church to pray over them and anoint them with oil in the name of the Lord.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222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6001643"/>
          </a:xfrm>
          <a:prstGeom prst="rect">
            <a:avLst/>
          </a:prstGeom>
          <a:noFill/>
        </p:spPr>
        <p:txBody>
          <a:bodyPr wrap="square">
            <a:spAutoFit/>
          </a:bodyPr>
          <a:lstStyle/>
          <a:p>
            <a:r>
              <a:rPr lang="en-US" sz="4800" b="1" u="sng" dirty="0">
                <a:latin typeface="Arial" panose="020B0604020202020204" pitchFamily="34" charset="0"/>
                <a:cs typeface="Arial" panose="020B0604020202020204" pitchFamily="34" charset="0"/>
              </a:rPr>
              <a:t>James 5:13-18</a:t>
            </a:r>
            <a:endParaRPr lang="en-US" sz="4800" u="sng" dirty="0">
              <a:latin typeface="Arial" panose="020B0604020202020204" pitchFamily="34" charset="0"/>
              <a:cs typeface="Arial" panose="020B0604020202020204" pitchFamily="34" charset="0"/>
            </a:endParaRPr>
          </a:p>
          <a:p>
            <a:r>
              <a:rPr lang="en-US" sz="4800" b="1" i="1" baseline="30000" dirty="0">
                <a:latin typeface="Arial" panose="020B0604020202020204" pitchFamily="34" charset="0"/>
                <a:cs typeface="Arial" panose="020B0604020202020204" pitchFamily="34" charset="0"/>
              </a:rPr>
              <a:t>15 </a:t>
            </a:r>
            <a:r>
              <a:rPr lang="en-US" sz="4800" i="1" dirty="0">
                <a:latin typeface="Arial" panose="020B0604020202020204" pitchFamily="34" charset="0"/>
                <a:cs typeface="Arial" panose="020B0604020202020204" pitchFamily="34" charset="0"/>
              </a:rPr>
              <a:t>And the prayer offered in faith will make the sick person well; the Lord will raise them up. If they have sinned, they will be forgiven. </a:t>
            </a:r>
            <a:r>
              <a:rPr lang="en-US" sz="4800" b="1" i="1" baseline="30000" dirty="0">
                <a:latin typeface="Arial" panose="020B0604020202020204" pitchFamily="34" charset="0"/>
                <a:cs typeface="Arial" panose="020B0604020202020204" pitchFamily="34" charset="0"/>
              </a:rPr>
              <a:t>16 </a:t>
            </a:r>
            <a:r>
              <a:rPr lang="en-US" sz="4800" i="1" dirty="0">
                <a:latin typeface="Arial" panose="020B0604020202020204" pitchFamily="34" charset="0"/>
                <a:cs typeface="Arial" panose="020B0604020202020204" pitchFamily="34" charset="0"/>
              </a:rPr>
              <a:t>Therefore confess your sins to each other and pray for each other so that you may be healed. The prayer of a righteous person is powerful and effective.</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511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5262979"/>
          </a:xfrm>
          <a:prstGeom prst="rect">
            <a:avLst/>
          </a:prstGeom>
          <a:noFill/>
        </p:spPr>
        <p:txBody>
          <a:bodyPr wrap="square">
            <a:spAutoFit/>
          </a:bodyPr>
          <a:lstStyle/>
          <a:p>
            <a:r>
              <a:rPr lang="en-US" sz="4800" b="1" u="sng" dirty="0">
                <a:latin typeface="Arial" panose="020B0604020202020204" pitchFamily="34" charset="0"/>
                <a:cs typeface="Arial" panose="020B0604020202020204" pitchFamily="34" charset="0"/>
              </a:rPr>
              <a:t>James 5:13-18</a:t>
            </a:r>
            <a:endParaRPr lang="en-US" sz="4800" u="sng" dirty="0">
              <a:latin typeface="Arial" panose="020B0604020202020204" pitchFamily="34" charset="0"/>
              <a:cs typeface="Arial" panose="020B0604020202020204" pitchFamily="34" charset="0"/>
            </a:endParaRPr>
          </a:p>
          <a:p>
            <a:r>
              <a:rPr lang="en-US" sz="4800" b="1" i="1" baseline="30000" dirty="0">
                <a:latin typeface="Arial" panose="020B0604020202020204" pitchFamily="34" charset="0"/>
                <a:cs typeface="Arial" panose="020B0604020202020204" pitchFamily="34" charset="0"/>
              </a:rPr>
              <a:t>13 </a:t>
            </a:r>
            <a:r>
              <a:rPr lang="en-US" sz="4800" i="1" dirty="0">
                <a:latin typeface="Arial" panose="020B0604020202020204" pitchFamily="34" charset="0"/>
                <a:cs typeface="Arial" panose="020B0604020202020204" pitchFamily="34" charset="0"/>
              </a:rPr>
              <a:t>Is anyone among you </a:t>
            </a:r>
            <a:r>
              <a:rPr lang="en-US" sz="4800" b="1" i="1" dirty="0">
                <a:solidFill>
                  <a:srgbClr val="FFFF00"/>
                </a:solidFill>
                <a:latin typeface="Arial" panose="020B0604020202020204" pitchFamily="34" charset="0"/>
                <a:cs typeface="Arial" panose="020B0604020202020204" pitchFamily="34" charset="0"/>
              </a:rPr>
              <a:t>in trouble</a:t>
            </a:r>
            <a:r>
              <a:rPr lang="en-US" sz="4800" i="1" dirty="0">
                <a:latin typeface="Arial" panose="020B0604020202020204" pitchFamily="34" charset="0"/>
                <a:cs typeface="Arial" panose="020B0604020202020204" pitchFamily="34" charset="0"/>
              </a:rPr>
              <a:t>? Let them pray. Is anyone happy? Let them sing songs of praise. </a:t>
            </a:r>
            <a:r>
              <a:rPr lang="en-US" sz="4800" b="1" i="1" baseline="30000" dirty="0">
                <a:latin typeface="Arial" panose="020B0604020202020204" pitchFamily="34" charset="0"/>
                <a:cs typeface="Arial" panose="020B0604020202020204" pitchFamily="34" charset="0"/>
              </a:rPr>
              <a:t>14 </a:t>
            </a:r>
            <a:r>
              <a:rPr lang="en-US" sz="4800" i="1" dirty="0">
                <a:latin typeface="Arial" panose="020B0604020202020204" pitchFamily="34" charset="0"/>
                <a:cs typeface="Arial" panose="020B0604020202020204" pitchFamily="34" charset="0"/>
              </a:rPr>
              <a:t>Is anyone among you sick? Let them call the elders of the church to pray over them and anoint them with oil in the name of the Lord.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055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5262979"/>
          </a:xfrm>
          <a:prstGeom prst="rect">
            <a:avLst/>
          </a:prstGeom>
          <a:noFill/>
        </p:spPr>
        <p:txBody>
          <a:bodyPr wrap="square">
            <a:spAutoFit/>
          </a:bodyPr>
          <a:lstStyle/>
          <a:p>
            <a:r>
              <a:rPr lang="en-US" sz="4800" b="1" u="sng" dirty="0">
                <a:latin typeface="Arial" panose="020B0604020202020204" pitchFamily="34" charset="0"/>
                <a:cs typeface="Arial" panose="020B0604020202020204" pitchFamily="34" charset="0"/>
              </a:rPr>
              <a:t>James 5:13-18</a:t>
            </a:r>
            <a:endParaRPr lang="en-US" sz="4800" u="sng" dirty="0">
              <a:latin typeface="Arial" panose="020B0604020202020204" pitchFamily="34" charset="0"/>
              <a:cs typeface="Arial" panose="020B0604020202020204" pitchFamily="34" charset="0"/>
            </a:endParaRPr>
          </a:p>
          <a:p>
            <a:r>
              <a:rPr lang="en-US" sz="4800" b="1" i="1" baseline="30000" dirty="0">
                <a:latin typeface="Arial" panose="020B0604020202020204" pitchFamily="34" charset="0"/>
                <a:cs typeface="Arial" panose="020B0604020202020204" pitchFamily="34" charset="0"/>
              </a:rPr>
              <a:t>13 </a:t>
            </a:r>
            <a:r>
              <a:rPr lang="en-US" sz="4800" i="1" dirty="0">
                <a:latin typeface="Arial" panose="020B0604020202020204" pitchFamily="34" charset="0"/>
                <a:cs typeface="Arial" panose="020B0604020202020204" pitchFamily="34" charset="0"/>
              </a:rPr>
              <a:t>Is anyone among you in trouble? Let them pray. </a:t>
            </a:r>
            <a:r>
              <a:rPr lang="en-US" sz="4800" b="1" i="1" dirty="0">
                <a:solidFill>
                  <a:srgbClr val="FFFF00"/>
                </a:solidFill>
                <a:latin typeface="Arial" panose="020B0604020202020204" pitchFamily="34" charset="0"/>
                <a:cs typeface="Arial" panose="020B0604020202020204" pitchFamily="34" charset="0"/>
              </a:rPr>
              <a:t>Is anyone happy</a:t>
            </a:r>
            <a:r>
              <a:rPr lang="en-US" sz="4800" i="1" dirty="0">
                <a:latin typeface="Arial" panose="020B0604020202020204" pitchFamily="34" charset="0"/>
                <a:cs typeface="Arial" panose="020B0604020202020204" pitchFamily="34" charset="0"/>
              </a:rPr>
              <a:t>? Let them sing songs of praise. </a:t>
            </a:r>
            <a:r>
              <a:rPr lang="en-US" sz="4800" b="1" i="1" baseline="30000" dirty="0">
                <a:latin typeface="Arial" panose="020B0604020202020204" pitchFamily="34" charset="0"/>
                <a:cs typeface="Arial" panose="020B0604020202020204" pitchFamily="34" charset="0"/>
              </a:rPr>
              <a:t>14 </a:t>
            </a:r>
            <a:r>
              <a:rPr lang="en-US" sz="4800" i="1" dirty="0">
                <a:latin typeface="Arial" panose="020B0604020202020204" pitchFamily="34" charset="0"/>
                <a:cs typeface="Arial" panose="020B0604020202020204" pitchFamily="34" charset="0"/>
              </a:rPr>
              <a:t>Is anyone among you sick? Let them call the elders of the church to pray over them and anoint them with oil in the name of the Lord.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21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5262979"/>
          </a:xfrm>
          <a:prstGeom prst="rect">
            <a:avLst/>
          </a:prstGeom>
          <a:noFill/>
        </p:spPr>
        <p:txBody>
          <a:bodyPr wrap="square">
            <a:spAutoFit/>
          </a:bodyPr>
          <a:lstStyle/>
          <a:p>
            <a:r>
              <a:rPr lang="en-US" sz="4800" b="1" u="sng" dirty="0">
                <a:latin typeface="Arial" panose="020B0604020202020204" pitchFamily="34" charset="0"/>
                <a:cs typeface="Arial" panose="020B0604020202020204" pitchFamily="34" charset="0"/>
              </a:rPr>
              <a:t>James 5:13-18</a:t>
            </a:r>
            <a:endParaRPr lang="en-US" sz="4800" u="sng" dirty="0">
              <a:latin typeface="Arial" panose="020B0604020202020204" pitchFamily="34" charset="0"/>
              <a:cs typeface="Arial" panose="020B0604020202020204" pitchFamily="34" charset="0"/>
            </a:endParaRPr>
          </a:p>
          <a:p>
            <a:r>
              <a:rPr lang="en-US" sz="4800" b="1" i="1" baseline="30000" dirty="0">
                <a:latin typeface="Arial" panose="020B0604020202020204" pitchFamily="34" charset="0"/>
                <a:cs typeface="Arial" panose="020B0604020202020204" pitchFamily="34" charset="0"/>
              </a:rPr>
              <a:t>13 </a:t>
            </a:r>
            <a:r>
              <a:rPr lang="en-US" sz="4800" i="1" dirty="0">
                <a:latin typeface="Arial" panose="020B0604020202020204" pitchFamily="34" charset="0"/>
                <a:cs typeface="Arial" panose="020B0604020202020204" pitchFamily="34" charset="0"/>
              </a:rPr>
              <a:t>Is anyone among you in trouble? Let them pray. Is anyone happy? Let them sing songs of praise. </a:t>
            </a:r>
            <a:r>
              <a:rPr lang="en-US" sz="4800" b="1" i="1" baseline="30000" dirty="0">
                <a:latin typeface="Arial" panose="020B0604020202020204" pitchFamily="34" charset="0"/>
                <a:cs typeface="Arial" panose="020B0604020202020204" pitchFamily="34" charset="0"/>
              </a:rPr>
              <a:t>14 </a:t>
            </a:r>
            <a:r>
              <a:rPr lang="en-US" sz="4800" i="1" dirty="0">
                <a:latin typeface="Arial" panose="020B0604020202020204" pitchFamily="34" charset="0"/>
                <a:cs typeface="Arial" panose="020B0604020202020204" pitchFamily="34" charset="0"/>
              </a:rPr>
              <a:t>Is anyone among you </a:t>
            </a:r>
            <a:r>
              <a:rPr lang="en-US" sz="4800" b="1" i="1" dirty="0">
                <a:solidFill>
                  <a:srgbClr val="FFFF00"/>
                </a:solidFill>
                <a:latin typeface="Arial" panose="020B0604020202020204" pitchFamily="34" charset="0"/>
                <a:cs typeface="Arial" panose="020B0604020202020204" pitchFamily="34" charset="0"/>
              </a:rPr>
              <a:t>sick</a:t>
            </a:r>
            <a:r>
              <a:rPr lang="en-US" sz="4800" i="1" dirty="0">
                <a:latin typeface="Arial" panose="020B0604020202020204" pitchFamily="34" charset="0"/>
                <a:cs typeface="Arial" panose="020B0604020202020204" pitchFamily="34" charset="0"/>
              </a:rPr>
              <a:t>? Let them call the elders of the church to pray over them and anoint them with oil in the name of the Lord.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755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6740307"/>
          </a:xfrm>
          <a:prstGeom prst="rect">
            <a:avLst/>
          </a:prstGeom>
          <a:noFill/>
        </p:spPr>
        <p:txBody>
          <a:bodyPr wrap="square">
            <a:spAutoFit/>
          </a:bodyPr>
          <a:lstStyle/>
          <a:p>
            <a:r>
              <a:rPr lang="en-US" sz="4800" b="1" u="sng" dirty="0">
                <a:latin typeface="Arial" panose="020B0604020202020204" pitchFamily="34" charset="0"/>
                <a:cs typeface="Arial" panose="020B0604020202020204" pitchFamily="34" charset="0"/>
              </a:rPr>
              <a:t>James 5:13-18</a:t>
            </a:r>
            <a:endParaRPr lang="en-US" sz="4800" u="sng" dirty="0">
              <a:latin typeface="Arial" panose="020B0604020202020204" pitchFamily="34" charset="0"/>
              <a:cs typeface="Arial" panose="020B0604020202020204" pitchFamily="34" charset="0"/>
            </a:endParaRPr>
          </a:p>
          <a:p>
            <a:r>
              <a:rPr lang="en-US" sz="4800" b="1" i="1" baseline="30000" dirty="0">
                <a:latin typeface="Arial" panose="020B0604020202020204" pitchFamily="34" charset="0"/>
                <a:cs typeface="Arial" panose="020B0604020202020204" pitchFamily="34" charset="0"/>
              </a:rPr>
              <a:t>15 </a:t>
            </a:r>
            <a:r>
              <a:rPr lang="en-US" sz="4800" i="1" dirty="0">
                <a:latin typeface="Arial" panose="020B0604020202020204" pitchFamily="34" charset="0"/>
                <a:cs typeface="Arial" panose="020B0604020202020204" pitchFamily="34" charset="0"/>
              </a:rPr>
              <a:t>And the prayer offered in faith will make the sick person well; the Lord will raise them up. If they have sinned, they will be forgiven. </a:t>
            </a:r>
            <a:r>
              <a:rPr lang="en-US" sz="4800" b="1" i="1" baseline="30000" dirty="0">
                <a:latin typeface="Arial" panose="020B0604020202020204" pitchFamily="34" charset="0"/>
                <a:cs typeface="Arial" panose="020B0604020202020204" pitchFamily="34" charset="0"/>
              </a:rPr>
              <a:t>16 </a:t>
            </a:r>
            <a:r>
              <a:rPr lang="en-US" sz="4800" b="1" i="1" dirty="0">
                <a:solidFill>
                  <a:srgbClr val="FFFF00"/>
                </a:solidFill>
                <a:latin typeface="Arial" panose="020B0604020202020204" pitchFamily="34" charset="0"/>
                <a:cs typeface="Arial" panose="020B0604020202020204" pitchFamily="34" charset="0"/>
              </a:rPr>
              <a:t>Therefore confess your sins to each other and pray for each other so that you may be healed. </a:t>
            </a:r>
            <a:r>
              <a:rPr lang="en-US" sz="4800" i="1" dirty="0">
                <a:latin typeface="Arial" panose="020B0604020202020204" pitchFamily="34" charset="0"/>
                <a:cs typeface="Arial" panose="020B0604020202020204" pitchFamily="34" charset="0"/>
              </a:rPr>
              <a:t>The prayer of a righteous person is powerful and effective.</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474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1569660"/>
          </a:xfrm>
          <a:prstGeom prst="rect">
            <a:avLst/>
          </a:prstGeom>
          <a:noFill/>
        </p:spPr>
        <p:txBody>
          <a:bodyPr wrap="square">
            <a:spAutoFit/>
          </a:bodyPr>
          <a:lstStyle/>
          <a:p>
            <a:pPr algn="ctr"/>
            <a:r>
              <a:rPr lang="en-US" sz="4800" b="1" u="sng" dirty="0">
                <a:latin typeface="Arial" panose="020B0604020202020204" pitchFamily="34" charset="0"/>
                <a:cs typeface="Arial" panose="020B0604020202020204" pitchFamily="34" charset="0"/>
              </a:rPr>
              <a:t>Possible Responses </a:t>
            </a:r>
          </a:p>
          <a:p>
            <a:pPr algn="ctr"/>
            <a:r>
              <a:rPr lang="en-US" sz="4800" b="1" u="sng" dirty="0">
                <a:latin typeface="Arial" panose="020B0604020202020204" pitchFamily="34" charset="0"/>
                <a:cs typeface="Arial" panose="020B0604020202020204" pitchFamily="34" charset="0"/>
              </a:rPr>
              <a:t>for the next few minutes:</a:t>
            </a:r>
            <a:endParaRPr lang="en-US" sz="4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E9BD3FB-137B-46CA-981E-BD2F779EC0DA}"/>
              </a:ext>
            </a:extLst>
          </p:cNvPr>
          <p:cNvSpPr txBox="1"/>
          <p:nvPr/>
        </p:nvSpPr>
        <p:spPr>
          <a:xfrm>
            <a:off x="794085" y="1925052"/>
            <a:ext cx="10995396" cy="4524315"/>
          </a:xfrm>
          <a:prstGeom prst="rect">
            <a:avLst/>
          </a:prstGeom>
          <a:noFill/>
        </p:spPr>
        <p:txBody>
          <a:bodyPr wrap="square" rtlCol="0">
            <a:spAutoFit/>
          </a:bodyPr>
          <a:lstStyle/>
          <a:p>
            <a:pPr marL="285750" indent="-285750">
              <a:buFont typeface="Arial" panose="020B0604020202020204" pitchFamily="34" charset="0"/>
              <a:buChar char="•"/>
            </a:pPr>
            <a:r>
              <a:rPr lang="en-US" sz="4800" dirty="0">
                <a:latin typeface="Arial" panose="020B0604020202020204" pitchFamily="34" charset="0"/>
                <a:cs typeface="Arial" panose="020B0604020202020204" pitchFamily="34" charset="0"/>
              </a:rPr>
              <a:t>Write a prayer of repentance</a:t>
            </a:r>
          </a:p>
          <a:p>
            <a:pPr marL="285750" indent="-285750">
              <a:buFont typeface="Arial" panose="020B0604020202020204" pitchFamily="34" charset="0"/>
              <a:buChar char="•"/>
            </a:pPr>
            <a:r>
              <a:rPr lang="en-US" sz="4800" dirty="0">
                <a:latin typeface="Arial" panose="020B0604020202020204" pitchFamily="34" charset="0"/>
                <a:cs typeface="Arial" panose="020B0604020202020204" pitchFamily="34" charset="0"/>
              </a:rPr>
              <a:t>Pray with someone here.</a:t>
            </a:r>
          </a:p>
          <a:p>
            <a:pPr marL="285750" indent="-285750">
              <a:buFont typeface="Arial" panose="020B0604020202020204" pitchFamily="34" charset="0"/>
              <a:buChar char="•"/>
            </a:pPr>
            <a:r>
              <a:rPr lang="en-US" sz="4800" dirty="0">
                <a:latin typeface="Arial" panose="020B0604020202020204" pitchFamily="34" charset="0"/>
                <a:cs typeface="Arial" panose="020B0604020202020204" pitchFamily="34" charset="0"/>
              </a:rPr>
              <a:t>Ask to be anointed with oil and receive prayer from one of the prayer station leaders.</a:t>
            </a:r>
          </a:p>
          <a:p>
            <a:pPr marL="285750" indent="-285750">
              <a:buFont typeface="Arial" panose="020B0604020202020204" pitchFamily="34" charset="0"/>
              <a:buChar char="•"/>
            </a:pPr>
            <a:r>
              <a:rPr lang="en-US" sz="4800" dirty="0">
                <a:latin typeface="Arial" panose="020B0604020202020204" pitchFamily="34" charset="0"/>
                <a:cs typeface="Arial" panose="020B0604020202020204" pitchFamily="34" charset="0"/>
              </a:rPr>
              <a:t>Leave your prayer/sins at the cross.</a:t>
            </a:r>
          </a:p>
        </p:txBody>
      </p:sp>
    </p:spTree>
    <p:extLst>
      <p:ext uri="{BB962C8B-B14F-4D97-AF65-F5344CB8AC3E}">
        <p14:creationId xmlns:p14="http://schemas.microsoft.com/office/powerpoint/2010/main" val="1879550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275649" y="0"/>
            <a:ext cx="11916351" cy="6863417"/>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Adultery, Anger, Backbiting (speaking evil of those who are absent), Taking liberty to do things without thinking of the effect on a weaker brother’s conscience, Being angry with one’s brother or sister, Bitterness, Blasphemy, Boasting, Fighting, Suing in court a brother or sister, Burying our talents (not making wise use of what God gave us), Cursing another, Ridiculing another, Complaining, being Contentious or Quarrelsome, Speaking with impure language, Covenant Breakers, Covetousness, acting with Craftiness or Cunning, </a:t>
            </a:r>
          </a:p>
        </p:txBody>
      </p:sp>
    </p:spTree>
    <p:extLst>
      <p:ext uri="{BB962C8B-B14F-4D97-AF65-F5344CB8AC3E}">
        <p14:creationId xmlns:p14="http://schemas.microsoft.com/office/powerpoint/2010/main" val="1332347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0"/>
            <a:ext cx="11916351" cy="6863417"/>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Deceiving, Defiling the body, Defrauding someone, Denying Christ, Desiring the praise of people, Dishonesty, Disobedience to parents, Creating divisions, Unbiblical Divorce, Making insincere statements, Drunkenness, Eating the bread or drinking the Lord’s cup unworthily, Envy, Desiring forbidden things, having Selfish Motives, Evil Thoughts, practicing Extortion, Provoking children to wrath, being Fearful of people and things other than God, Filthiness, Receiving personal gain through unrighteousness,</a:t>
            </a:r>
          </a:p>
        </p:txBody>
      </p:sp>
    </p:spTree>
    <p:extLst>
      <p:ext uri="{BB962C8B-B14F-4D97-AF65-F5344CB8AC3E}">
        <p14:creationId xmlns:p14="http://schemas.microsoft.com/office/powerpoint/2010/main" val="4196829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0"/>
            <a:ext cx="11916351" cy="6863417"/>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Finding fault with others while having a greater fault ourself, Foolishness, Foolish talking, Fornication, Giving false witness, Giving offense, Greediness, Hardhearted, Hating God, Hatred of people, Enjoying the company of sinners, Hearing the sayings of Christ but not following them, Holding to Heresies (religious opinion different from established Scripture), </a:t>
            </a:r>
            <a:r>
              <a:rPr lang="en-US" sz="4000" dirty="0" err="1">
                <a:latin typeface="Arial" panose="020B0604020202020204" pitchFamily="34" charset="0"/>
                <a:cs typeface="Arial" panose="020B0604020202020204" pitchFamily="34" charset="0"/>
              </a:rPr>
              <a:t>Highmindedness</a:t>
            </a:r>
            <a:r>
              <a:rPr lang="en-US" sz="4000" dirty="0">
                <a:latin typeface="Arial" panose="020B0604020202020204" pitchFamily="34" charset="0"/>
                <a:cs typeface="Arial" panose="020B0604020202020204" pitchFamily="34" charset="0"/>
              </a:rPr>
              <a:t> (arrogance), practicing Hypocrisy, engaging in Idle Words, Idolatry (loving someone or something more than God), Implacable (refusing to be appeased),</a:t>
            </a:r>
          </a:p>
        </p:txBody>
      </p:sp>
    </p:spTree>
    <p:extLst>
      <p:ext uri="{BB962C8B-B14F-4D97-AF65-F5344CB8AC3E}">
        <p14:creationId xmlns:p14="http://schemas.microsoft.com/office/powerpoint/2010/main" val="846145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2322C42-9DE5-425F-97CE-B55F8EB59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23"/>
          <a:stretch/>
        </p:blipFill>
        <p:spPr bwMode="auto">
          <a:xfrm>
            <a:off x="3158436" y="1139686"/>
            <a:ext cx="5432112" cy="41413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011B3DF-835F-40FC-911F-7C7712B8E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6" y="0"/>
            <a:ext cx="3811534" cy="329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17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0"/>
            <a:ext cx="11916351" cy="6863417"/>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Inventors of evil things, Jesting, Judging, Knowing to do good but not doing it, Laying up treasures on earth (pursuing material success at the expense of spiritual things), Living in Pleasure (fond of luxury and sensual pleasure/gratification), Lovers of self, Loving another person more than Jesus, Lusting after a person, Lying, being Malicious, Mocking God or people, Murder, Murmuring (grumbling, secretly complaining), being Presumptuous, Proud, Engaging in Prostitution, Puffed Up (Overestimating of one’s ability or knowledge),  </a:t>
            </a:r>
          </a:p>
        </p:txBody>
      </p:sp>
    </p:spTree>
    <p:extLst>
      <p:ext uri="{BB962C8B-B14F-4D97-AF65-F5344CB8AC3E}">
        <p14:creationId xmlns:p14="http://schemas.microsoft.com/office/powerpoint/2010/main" val="4131993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0"/>
            <a:ext cx="11916351" cy="6247864"/>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Overindulgence at feasts, Rioting, Slander, Stirring up opposition against authority, Speaking against the Holy Spirit, Sorcery &amp; Practicing Magic, Speaking ill of those to be honored, Stealing, being Stiff-Necked and Uncircumcised in hearts—Obstinate, sowing Strife (Quarreling), being a Striker (Ready to fight), Swearing, Teaching for Doctrine the Commandments of Men (Legalism), Neglecting God’s commandments by manmade interpretation or commandments,</a:t>
            </a:r>
          </a:p>
        </p:txBody>
      </p:sp>
    </p:spTree>
    <p:extLst>
      <p:ext uri="{BB962C8B-B14F-4D97-AF65-F5344CB8AC3E}">
        <p14:creationId xmlns:p14="http://schemas.microsoft.com/office/powerpoint/2010/main" val="1699267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137824" y="173719"/>
            <a:ext cx="11916351" cy="4401205"/>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Traitors, Trusting in riches, Unbelief, Uncleanness, Unforgiving heart, Unmerciful, Unrighteousness (moral wrongfulness), </a:t>
            </a:r>
            <a:r>
              <a:rPr lang="en-US" sz="4000" dirty="0" err="1">
                <a:latin typeface="Arial" panose="020B0604020202020204" pitchFamily="34" charset="0"/>
                <a:cs typeface="Arial" panose="020B0604020202020204" pitchFamily="34" charset="0"/>
              </a:rPr>
              <a:t>Unthankfulness</a:t>
            </a:r>
            <a:r>
              <a:rPr lang="en-US" sz="4000" dirty="0">
                <a:latin typeface="Arial" panose="020B0604020202020204" pitchFamily="34" charset="0"/>
                <a:cs typeface="Arial" panose="020B0604020202020204" pitchFamily="34" charset="0"/>
              </a:rPr>
              <a:t>, Whisperers (secretly spreading false or slanderous information), Witchcraft, Wickedness, Without Normal Affection, Without Understanding, Wrathful, Worship of anything but God….</a:t>
            </a:r>
          </a:p>
        </p:txBody>
      </p:sp>
    </p:spTree>
    <p:extLst>
      <p:ext uri="{BB962C8B-B14F-4D97-AF65-F5344CB8AC3E}">
        <p14:creationId xmlns:p14="http://schemas.microsoft.com/office/powerpoint/2010/main" val="1817508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066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529390" y="101530"/>
            <a:ext cx="11476659" cy="6740307"/>
          </a:xfrm>
          <a:prstGeom prst="rect">
            <a:avLst/>
          </a:prstGeom>
          <a:noFill/>
        </p:spPr>
        <p:txBody>
          <a:bodyPr wrap="square">
            <a:spAutoFit/>
          </a:bodyPr>
          <a:lstStyle/>
          <a:p>
            <a:r>
              <a:rPr lang="en-US" sz="4800" i="1" dirty="0">
                <a:latin typeface="Arial" panose="020B0604020202020204" pitchFamily="34" charset="0"/>
                <a:cs typeface="Arial" panose="020B0604020202020204" pitchFamily="34" charset="0"/>
              </a:rPr>
              <a:t>Oh my God,</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I am sorry for my sins.</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In choosing to do wrong</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And failing to do good,</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I have sinned against You</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whom I should love above all things and people.</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I firmly intend, with Your help,</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to rectify these wrongs where I can,</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906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577516" y="173719"/>
            <a:ext cx="11476659" cy="5262979"/>
          </a:xfrm>
          <a:prstGeom prst="rect">
            <a:avLst/>
          </a:prstGeom>
          <a:noFill/>
        </p:spPr>
        <p:txBody>
          <a:bodyPr wrap="square">
            <a:spAutoFit/>
          </a:bodyPr>
          <a:lstStyle/>
          <a:p>
            <a:r>
              <a:rPr lang="en-US" sz="4800" i="1" dirty="0">
                <a:latin typeface="Arial" panose="020B0604020202020204" pitchFamily="34" charset="0"/>
                <a:cs typeface="Arial" panose="020B0604020202020204" pitchFamily="34" charset="0"/>
              </a:rPr>
              <a:t>to sin no more,</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and to avoid whatever leads me to sin.</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I  come to you in the name of my Savior Jesus Christ</a:t>
            </a:r>
            <a:endParaRPr lang="en-US" sz="4800" dirty="0">
              <a:latin typeface="Arial" panose="020B0604020202020204" pitchFamily="34" charset="0"/>
              <a:cs typeface="Arial" panose="020B0604020202020204" pitchFamily="34" charset="0"/>
            </a:endParaRPr>
          </a:p>
          <a:p>
            <a:r>
              <a:rPr lang="en-US" sz="4800" i="1" dirty="0">
                <a:latin typeface="Arial" panose="020B0604020202020204" pitchFamily="34" charset="0"/>
                <a:cs typeface="Arial" panose="020B0604020202020204" pitchFamily="34" charset="0"/>
              </a:rPr>
              <a:t>who suffered and died for me.</a:t>
            </a:r>
            <a:br>
              <a:rPr lang="en-US" sz="4800" i="1" dirty="0">
                <a:latin typeface="Arial" panose="020B0604020202020204" pitchFamily="34" charset="0"/>
                <a:cs typeface="Arial" panose="020B0604020202020204" pitchFamily="34" charset="0"/>
              </a:rPr>
            </a:br>
            <a:r>
              <a:rPr lang="en-US" sz="4800" i="1" dirty="0">
                <a:latin typeface="Arial" panose="020B0604020202020204" pitchFamily="34" charset="0"/>
                <a:cs typeface="Arial" panose="020B0604020202020204" pitchFamily="34" charset="0"/>
              </a:rPr>
              <a:t>My God, have mercy on me, I pray.</a:t>
            </a:r>
          </a:p>
          <a:p>
            <a:r>
              <a:rPr lang="en-US" sz="4800" i="1" dirty="0">
                <a:latin typeface="Arial" panose="020B0604020202020204" pitchFamily="34" charset="0"/>
                <a:cs typeface="Arial" panose="020B0604020202020204" pitchFamily="34" charset="0"/>
              </a:rPr>
              <a:t> Amen</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339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577516" y="342162"/>
            <a:ext cx="11380407" cy="830997"/>
          </a:xfrm>
          <a:prstGeom prst="rect">
            <a:avLst/>
          </a:prstGeom>
          <a:noFill/>
        </p:spPr>
        <p:txBody>
          <a:bodyPr wrap="square">
            <a:spAutoFit/>
          </a:bodyPr>
          <a:lstStyle/>
          <a:p>
            <a:pPr algn="ctr"/>
            <a:r>
              <a:rPr lang="en-US" sz="4800" b="1" dirty="0">
                <a:latin typeface="Arial" panose="020B0604020202020204" pitchFamily="34" charset="0"/>
                <a:cs typeface="Arial" panose="020B0604020202020204" pitchFamily="34" charset="0"/>
              </a:rPr>
              <a:t>PRAY IN GROUPS OF 3-6</a:t>
            </a:r>
          </a:p>
        </p:txBody>
      </p:sp>
      <p:pic>
        <p:nvPicPr>
          <p:cNvPr id="12292" name="Picture 4">
            <a:extLst>
              <a:ext uri="{FF2B5EF4-FFF2-40B4-BE49-F238E27FC236}">
                <a16:creationId xmlns:a16="http://schemas.microsoft.com/office/drawing/2014/main" id="{48E364B4-CD61-425A-AF63-324A662A7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220" y="1234547"/>
            <a:ext cx="8427369" cy="562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80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357670" y="94677"/>
            <a:ext cx="11476659" cy="6001643"/>
          </a:xfrm>
          <a:prstGeom prst="rect">
            <a:avLst/>
          </a:prstGeom>
          <a:noFill/>
        </p:spPr>
        <p:txBody>
          <a:bodyPr wrap="square">
            <a:spAutoFit/>
          </a:bodyPr>
          <a:lstStyle/>
          <a:p>
            <a:r>
              <a:rPr lang="en-US" sz="4800" dirty="0">
                <a:latin typeface="Arial" panose="020B0604020202020204" pitchFamily="34" charset="0"/>
                <a:cs typeface="Arial" panose="020B0604020202020204" pitchFamily="34" charset="0"/>
              </a:rPr>
              <a:t>Heavenly Father,</a:t>
            </a:r>
          </a:p>
          <a:p>
            <a:r>
              <a:rPr lang="en-US" sz="4800" dirty="0">
                <a:latin typeface="Arial" panose="020B0604020202020204" pitchFamily="34" charset="0"/>
                <a:cs typeface="Arial" panose="020B0604020202020204" pitchFamily="34" charset="0"/>
              </a:rPr>
              <a:t>We have come to you today because, bought and redeemed by the blood of Jesus Christ, we still sin.  Yet you are holy—rightly jealous that we should not let sin be our master any longer but only respond to the calls and commands of our Jesus Christ.</a:t>
            </a:r>
          </a:p>
        </p:txBody>
      </p:sp>
    </p:spTree>
    <p:extLst>
      <p:ext uri="{BB962C8B-B14F-4D97-AF65-F5344CB8AC3E}">
        <p14:creationId xmlns:p14="http://schemas.microsoft.com/office/powerpoint/2010/main" val="337000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357670" y="94677"/>
            <a:ext cx="11476659" cy="5262979"/>
          </a:xfrm>
          <a:prstGeom prst="rect">
            <a:avLst/>
          </a:prstGeom>
          <a:noFill/>
        </p:spPr>
        <p:txBody>
          <a:bodyPr wrap="square">
            <a:spAutoFit/>
          </a:bodyPr>
          <a:lstStyle/>
          <a:p>
            <a:r>
              <a:rPr lang="en-US" sz="4800" dirty="0">
                <a:latin typeface="Arial" panose="020B0604020202020204" pitchFamily="34" charset="0"/>
                <a:cs typeface="Arial" panose="020B0604020202020204" pitchFamily="34" charset="0"/>
              </a:rPr>
              <a:t>We have acknowledged today that…</a:t>
            </a:r>
          </a:p>
          <a:p>
            <a:r>
              <a:rPr lang="en-US" sz="4800" dirty="0">
                <a:latin typeface="Arial" panose="020B0604020202020204" pitchFamily="34" charset="0"/>
                <a:cs typeface="Arial" panose="020B0604020202020204" pitchFamily="34" charset="0"/>
              </a:rPr>
              <a:t>WE are the sinners in need of Your continual saving as we live in this great land we call America. </a:t>
            </a:r>
          </a:p>
          <a:p>
            <a:r>
              <a:rPr lang="en-US" sz="4800" dirty="0">
                <a:latin typeface="Arial" panose="020B0604020202020204" pitchFamily="34" charset="0"/>
                <a:cs typeface="Arial" panose="020B0604020202020204" pitchFamily="34" charset="0"/>
              </a:rPr>
              <a:t>WE are the ones who need to be rescued from besetting sins that dog us day after day.</a:t>
            </a:r>
          </a:p>
        </p:txBody>
      </p:sp>
    </p:spTree>
    <p:extLst>
      <p:ext uri="{BB962C8B-B14F-4D97-AF65-F5344CB8AC3E}">
        <p14:creationId xmlns:p14="http://schemas.microsoft.com/office/powerpoint/2010/main" val="3765170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357670" y="94677"/>
            <a:ext cx="11476659" cy="6001643"/>
          </a:xfrm>
          <a:prstGeom prst="rect">
            <a:avLst/>
          </a:prstGeom>
          <a:noFill/>
        </p:spPr>
        <p:txBody>
          <a:bodyPr wrap="square">
            <a:spAutoFit/>
          </a:bodyPr>
          <a:lstStyle/>
          <a:p>
            <a:r>
              <a:rPr lang="en-US" sz="4800" dirty="0">
                <a:latin typeface="Arial" panose="020B0604020202020204" pitchFamily="34" charset="0"/>
                <a:cs typeface="Arial" panose="020B0604020202020204" pitchFamily="34" charset="0"/>
              </a:rPr>
              <a:t>WE are the people of your pasture who need to be led by still waters and fed in green pastures.</a:t>
            </a:r>
          </a:p>
          <a:p>
            <a:r>
              <a:rPr lang="en-US" sz="4800" dirty="0">
                <a:latin typeface="Arial" panose="020B0604020202020204" pitchFamily="34" charset="0"/>
                <a:cs typeface="Arial" panose="020B0604020202020204" pitchFamily="34" charset="0"/>
              </a:rPr>
              <a:t>You have heard our confessions of sin to one another.  </a:t>
            </a:r>
          </a:p>
          <a:p>
            <a:r>
              <a:rPr lang="en-US" sz="4800" dirty="0">
                <a:latin typeface="Arial" panose="020B0604020202020204" pitchFamily="34" charset="0"/>
                <a:cs typeface="Arial" panose="020B0604020202020204" pitchFamily="34" charset="0"/>
              </a:rPr>
              <a:t>You have heard our cries to you this day to forgive us and deliver us from those sins.</a:t>
            </a:r>
          </a:p>
        </p:txBody>
      </p:sp>
    </p:spTree>
    <p:extLst>
      <p:ext uri="{BB962C8B-B14F-4D97-AF65-F5344CB8AC3E}">
        <p14:creationId xmlns:p14="http://schemas.microsoft.com/office/powerpoint/2010/main" val="1996273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2322C42-9DE5-425F-97CE-B55F8EB59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88"/>
          <a:stretch/>
        </p:blipFill>
        <p:spPr bwMode="auto">
          <a:xfrm>
            <a:off x="3158436" y="1139686"/>
            <a:ext cx="5456176" cy="41413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011B3DF-835F-40FC-911F-7C7712B8E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6" y="0"/>
            <a:ext cx="3811534" cy="32931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C445562-E6B7-4139-84E1-FF1DF0D2A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054" y="4126396"/>
            <a:ext cx="738187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858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357670" y="94677"/>
            <a:ext cx="11476659" cy="6001643"/>
          </a:xfrm>
          <a:prstGeom prst="rect">
            <a:avLst/>
          </a:prstGeom>
          <a:noFill/>
        </p:spPr>
        <p:txBody>
          <a:bodyPr wrap="square">
            <a:spAutoFit/>
          </a:bodyPr>
          <a:lstStyle/>
          <a:p>
            <a:r>
              <a:rPr lang="en-US" sz="4800" dirty="0">
                <a:latin typeface="Arial" panose="020B0604020202020204" pitchFamily="34" charset="0"/>
                <a:cs typeface="Arial" panose="020B0604020202020204" pitchFamily="34" charset="0"/>
              </a:rPr>
              <a:t>You have seen our heart’s longing to ‘seek your face’…and you know how often we fail to long for your presence.</a:t>
            </a:r>
          </a:p>
          <a:p>
            <a:endParaRPr lang="en-US" sz="4800" dirty="0">
              <a:latin typeface="Arial" panose="020B0604020202020204" pitchFamily="34" charset="0"/>
              <a:cs typeface="Arial" panose="020B0604020202020204" pitchFamily="34" charset="0"/>
            </a:endParaRPr>
          </a:p>
          <a:p>
            <a:r>
              <a:rPr lang="en-US" sz="4800" dirty="0">
                <a:latin typeface="Arial" panose="020B0604020202020204" pitchFamily="34" charset="0"/>
                <a:cs typeface="Arial" panose="020B0604020202020204" pitchFamily="34" charset="0"/>
              </a:rPr>
              <a:t>Thank you for taking us just as we are…where we are.  </a:t>
            </a:r>
          </a:p>
          <a:p>
            <a:r>
              <a:rPr lang="en-US" sz="4800" dirty="0">
                <a:latin typeface="Arial" panose="020B0604020202020204" pitchFamily="34" charset="0"/>
                <a:cs typeface="Arial" panose="020B0604020202020204" pitchFamily="34" charset="0"/>
              </a:rPr>
              <a:t>Thank you for being faithful and just to forgive us of our sins.</a:t>
            </a:r>
          </a:p>
        </p:txBody>
      </p:sp>
    </p:spTree>
    <p:extLst>
      <p:ext uri="{BB962C8B-B14F-4D97-AF65-F5344CB8AC3E}">
        <p14:creationId xmlns:p14="http://schemas.microsoft.com/office/powerpoint/2010/main" val="3643250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F7C9A-7C89-4407-A0E1-81303753D203}"/>
              </a:ext>
            </a:extLst>
          </p:cNvPr>
          <p:cNvSpPr txBox="1"/>
          <p:nvPr/>
        </p:nvSpPr>
        <p:spPr>
          <a:xfrm>
            <a:off x="357670" y="94677"/>
            <a:ext cx="11476659" cy="6001643"/>
          </a:xfrm>
          <a:prstGeom prst="rect">
            <a:avLst/>
          </a:prstGeom>
          <a:noFill/>
        </p:spPr>
        <p:txBody>
          <a:bodyPr wrap="square">
            <a:spAutoFit/>
          </a:bodyPr>
          <a:lstStyle/>
          <a:p>
            <a:r>
              <a:rPr lang="en-US" sz="4800" dirty="0">
                <a:latin typeface="Arial" panose="020B0604020202020204" pitchFamily="34" charset="0"/>
                <a:cs typeface="Arial" panose="020B0604020202020204" pitchFamily="34" charset="0"/>
              </a:rPr>
              <a:t>Thank you for cleansing our hearts from all unrighteousness and everything not in agreement with you.</a:t>
            </a:r>
          </a:p>
          <a:p>
            <a:r>
              <a:rPr lang="en-US" sz="4800" dirty="0">
                <a:latin typeface="Arial" panose="020B0604020202020204" pitchFamily="34" charset="0"/>
                <a:cs typeface="Arial" panose="020B0604020202020204" pitchFamily="34" charset="0"/>
              </a:rPr>
              <a:t> We thank you for the gift of repentance… and we rejoice in your gift of forgiveness.  </a:t>
            </a:r>
          </a:p>
          <a:p>
            <a:r>
              <a:rPr lang="en-US" sz="4800" dirty="0">
                <a:latin typeface="Arial" panose="020B0604020202020204" pitchFamily="34" charset="0"/>
                <a:cs typeface="Arial" panose="020B0604020202020204" pitchFamily="34" charset="0"/>
              </a:rPr>
              <a:t> In the holy, loving and glorious name of Jesus Christ, or Savior and divine Judge, we pray, AMEN!</a:t>
            </a:r>
          </a:p>
        </p:txBody>
      </p:sp>
    </p:spTree>
    <p:extLst>
      <p:ext uri="{BB962C8B-B14F-4D97-AF65-F5344CB8AC3E}">
        <p14:creationId xmlns:p14="http://schemas.microsoft.com/office/powerpoint/2010/main" val="3207151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2322C42-9DE5-425F-97CE-B55F8EB59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23"/>
          <a:stretch/>
        </p:blipFill>
        <p:spPr bwMode="auto">
          <a:xfrm>
            <a:off x="3158436" y="1139686"/>
            <a:ext cx="5432112" cy="41413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011B3DF-835F-40FC-911F-7C7712B8E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6" y="0"/>
            <a:ext cx="3811534" cy="329316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7C60B6C8-E001-48B9-B822-9214E7104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3814"/>
            <a:ext cx="41148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8C26D3E-A40B-4647-9378-DA966835B5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567" y="4003814"/>
            <a:ext cx="738187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88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2322C42-9DE5-425F-97CE-B55F8EB59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2"/>
          <a:stretch/>
        </p:blipFill>
        <p:spPr bwMode="auto">
          <a:xfrm>
            <a:off x="3158435" y="1139686"/>
            <a:ext cx="5480239" cy="41413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011B3DF-835F-40FC-911F-7C7712B8E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6" y="0"/>
            <a:ext cx="3811534" cy="329316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7C60B6C8-E001-48B9-B822-9214E7104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3814"/>
            <a:ext cx="41148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C43AA1F4-DDD1-4A08-A504-B8B9E781B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6509" y="0"/>
            <a:ext cx="4135491" cy="26371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06BFDAB-1588-45F4-89EF-03266FF33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3793" y="4003814"/>
            <a:ext cx="738187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397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14A19C73-7642-4BA1-9FFA-89E7F1C98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3785152"/>
            <a:ext cx="738187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C7B01669-536A-41D2-8317-78B7139A8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644" y="1002196"/>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011B3DF-835F-40FC-911F-7C7712B8E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76" y="0"/>
            <a:ext cx="3811534" cy="329316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7C60B6C8-E001-48B9-B822-9214E7104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03814"/>
            <a:ext cx="41148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C43AA1F4-DDD1-4A08-A504-B8B9E781BA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6509" y="0"/>
            <a:ext cx="4135491" cy="26371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2322C42-9DE5-425F-97CE-B55F8EB59A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55"/>
          <a:stretch/>
        </p:blipFill>
        <p:spPr bwMode="auto">
          <a:xfrm>
            <a:off x="3141665" y="3785152"/>
            <a:ext cx="5424819" cy="414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33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6D181A8-9811-421C-924E-C3EC401EDB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1431" y="0"/>
            <a:ext cx="1253066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65564DC-2EC7-4C31-85AE-55BAD000086A}"/>
              </a:ext>
            </a:extLst>
          </p:cNvPr>
          <p:cNvSpPr>
            <a:spLocks noGrp="1"/>
          </p:cNvSpPr>
          <p:nvPr>
            <p:ph type="ctrTitle"/>
          </p:nvPr>
        </p:nvSpPr>
        <p:spPr>
          <a:xfrm>
            <a:off x="46382" y="1249019"/>
            <a:ext cx="12099235" cy="3919330"/>
          </a:xfrm>
        </p:spPr>
        <p:txBody>
          <a:bodyPr>
            <a:noAutofit/>
          </a:bodyPr>
          <a:lstStyle/>
          <a:p>
            <a: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t>RENEWING YOUR </a:t>
            </a:r>
            <a:b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br>
            <a: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t>SPIRITUAL PASSION</a:t>
            </a:r>
            <a:br>
              <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rPr>
            </a:br>
            <a:endParaRPr lang="en-US" sz="6600" b="1" dirty="0">
              <a:solidFill>
                <a:schemeClr val="bg1"/>
              </a:solidFill>
              <a:effectLst>
                <a:glow rad="38100">
                  <a:schemeClr val="bg1">
                    <a:lumMod val="65000"/>
                    <a:lumOff val="35000"/>
                    <a:alpha val="5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79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BBA14248-2B71-4A86-9EC3-51FF5502F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3638" cy="731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91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2806</TotalTime>
  <Words>1715</Words>
  <Application>Microsoft Office PowerPoint</Application>
  <PresentationFormat>Widescreen</PresentationFormat>
  <Paragraphs>72</Paragraphs>
  <Slides>41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Century Gothic</vt:lpstr>
      <vt:lpstr>Mesh</vt:lpstr>
      <vt:lpstr>Tired?</vt:lpstr>
      <vt:lpstr>PowerPoint Presentation</vt:lpstr>
      <vt:lpstr>PowerPoint Presentation</vt:lpstr>
      <vt:lpstr>PowerPoint Presentation</vt:lpstr>
      <vt:lpstr>PowerPoint Presentation</vt:lpstr>
      <vt:lpstr>PowerPoint Presentation</vt:lpstr>
      <vt:lpstr>PowerPoint Presentation</vt:lpstr>
      <vt:lpstr>RENEWING YOUR  SPIRITUAL PASSION </vt:lpstr>
      <vt:lpstr>PowerPoint Presentation</vt:lpstr>
      <vt:lpstr>RENEWING YOUR  SPIRITUAL PASSION…  …THROUGH HEALING CONFESSION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life over death</dc:title>
  <dc:creator>John Repsold</dc:creator>
  <cp:lastModifiedBy>John Repsold</cp:lastModifiedBy>
  <cp:revision>149</cp:revision>
  <dcterms:created xsi:type="dcterms:W3CDTF">2020-09-20T02:06:43Z</dcterms:created>
  <dcterms:modified xsi:type="dcterms:W3CDTF">2020-11-15T06:24:38Z</dcterms:modified>
</cp:coreProperties>
</file>